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6" r:id="rId6"/>
    <p:sldId id="267" r:id="rId7"/>
    <p:sldId id="268" r:id="rId8"/>
    <p:sldId id="277" r:id="rId9"/>
    <p:sldId id="304" r:id="rId10"/>
    <p:sldId id="305" r:id="rId11"/>
    <p:sldId id="262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2" r:id="rId32"/>
    <p:sldId id="291" r:id="rId33"/>
    <p:sldId id="293" r:id="rId34"/>
    <p:sldId id="294" r:id="rId35"/>
    <p:sldId id="295" r:id="rId36"/>
    <p:sldId id="297" r:id="rId37"/>
    <p:sldId id="299" r:id="rId38"/>
    <p:sldId id="300" r:id="rId39"/>
    <p:sldId id="301" r:id="rId40"/>
    <p:sldId id="302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  <p:sldId id="321" r:id="rId55"/>
    <p:sldId id="322" r:id="rId56"/>
    <p:sldId id="323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3" r:id="rId65"/>
    <p:sldId id="336" r:id="rId66"/>
    <p:sldId id="337" r:id="rId67"/>
    <p:sldId id="338" r:id="rId68"/>
    <p:sldId id="339" r:id="rId69"/>
    <p:sldId id="340" r:id="rId70"/>
    <p:sldId id="341" r:id="rId71"/>
    <p:sldId id="343" r:id="rId72"/>
    <p:sldId id="344" r:id="rId73"/>
    <p:sldId id="345" r:id="rId74"/>
    <p:sldId id="346" r:id="rId75"/>
    <p:sldId id="348" r:id="rId76"/>
    <p:sldId id="349" r:id="rId77"/>
    <p:sldId id="351" r:id="rId78"/>
    <p:sldId id="352" r:id="rId79"/>
    <p:sldId id="353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8" r:id="rId93"/>
    <p:sldId id="261" r:id="rId94"/>
    <p:sldId id="278" r:id="rId95"/>
    <p:sldId id="290" r:id="rId96"/>
    <p:sldId id="296" r:id="rId97"/>
    <p:sldId id="298" r:id="rId98"/>
    <p:sldId id="303" r:id="rId99"/>
    <p:sldId id="306" r:id="rId100"/>
    <p:sldId id="307" r:id="rId101"/>
    <p:sldId id="324" r:id="rId102"/>
    <p:sldId id="332" r:id="rId103"/>
    <p:sldId id="334" r:id="rId104"/>
    <p:sldId id="335" r:id="rId105"/>
    <p:sldId id="342" r:id="rId106"/>
    <p:sldId id="347" r:id="rId107"/>
    <p:sldId id="350" r:id="rId108"/>
    <p:sldId id="366" r:id="rId109"/>
    <p:sldId id="367" r:id="rId110"/>
    <p:sldId id="263" r:id="rId111"/>
    <p:sldId id="369" r:id="rId112"/>
    <p:sldId id="264" r:id="rId113"/>
    <p:sldId id="370" r:id="rId114"/>
    <p:sldId id="371" r:id="rId115"/>
    <p:sldId id="372" r:id="rId116"/>
    <p:sldId id="373" r:id="rId117"/>
    <p:sldId id="374" r:id="rId118"/>
    <p:sldId id="375" r:id="rId119"/>
    <p:sldId id="257" r:id="rId1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8E27D7E-5420-4677-B9CD-8E8389BD5936}">
          <p14:sldIdLst>
            <p14:sldId id="256"/>
            <p14:sldId id="258"/>
            <p14:sldId id="259"/>
            <p14:sldId id="260"/>
            <p14:sldId id="266"/>
            <p14:sldId id="267"/>
            <p14:sldId id="268"/>
            <p14:sldId id="277"/>
            <p14:sldId id="304"/>
            <p14:sldId id="305"/>
            <p14:sldId id="262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2"/>
            <p14:sldId id="291"/>
            <p14:sldId id="293"/>
            <p14:sldId id="294"/>
            <p14:sldId id="295"/>
            <p14:sldId id="297"/>
            <p14:sldId id="299"/>
            <p14:sldId id="300"/>
            <p14:sldId id="301"/>
            <p14:sldId id="302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5"/>
            <p14:sldId id="326"/>
            <p14:sldId id="327"/>
            <p14:sldId id="328"/>
            <p14:sldId id="329"/>
            <p14:sldId id="330"/>
            <p14:sldId id="331"/>
            <p14:sldId id="333"/>
            <p14:sldId id="336"/>
            <p14:sldId id="337"/>
            <p14:sldId id="338"/>
            <p14:sldId id="339"/>
            <p14:sldId id="340"/>
            <p14:sldId id="341"/>
            <p14:sldId id="343"/>
            <p14:sldId id="344"/>
            <p14:sldId id="345"/>
            <p14:sldId id="346"/>
            <p14:sldId id="348"/>
            <p14:sldId id="349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8"/>
          </p14:sldIdLst>
        </p14:section>
        <p14:section name="Раздел без заголовка" id="{F413E05A-032B-4214-AA3F-E46AA675A1DB}">
          <p14:sldIdLst>
            <p14:sldId id="261"/>
            <p14:sldId id="278"/>
            <p14:sldId id="290"/>
            <p14:sldId id="296"/>
            <p14:sldId id="298"/>
            <p14:sldId id="303"/>
            <p14:sldId id="306"/>
            <p14:sldId id="307"/>
            <p14:sldId id="324"/>
            <p14:sldId id="332"/>
            <p14:sldId id="334"/>
            <p14:sldId id="335"/>
            <p14:sldId id="342"/>
            <p14:sldId id="347"/>
            <p14:sldId id="350"/>
            <p14:sldId id="366"/>
            <p14:sldId id="367"/>
            <p14:sldId id="263"/>
            <p14:sldId id="369"/>
            <p14:sldId id="264"/>
            <p14:sldId id="370"/>
            <p14:sldId id="371"/>
            <p14:sldId id="372"/>
            <p14:sldId id="373"/>
            <p14:sldId id="374"/>
            <p14:sldId id="375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A8DCC-EC63-4233-9151-6AFF5CAD2D27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9AC40-11D0-4EE9-9183-1D0C47B396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5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5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5202/sve70928518.496/0_4e8d1_1cd5da22_X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mg-fotki.yandex.ru/get/5109/159561506.3b/0_e903d_a543c68a_X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gif"/><Relationship Id="rId4" Type="http://schemas.openxmlformats.org/officeDocument/2006/relationships/image" Target="../media/image9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gif"/><Relationship Id="rId3" Type="http://schemas.openxmlformats.org/officeDocument/2006/relationships/image" Target="../media/image164.jpeg"/><Relationship Id="rId7" Type="http://schemas.openxmlformats.org/officeDocument/2006/relationships/image" Target="../media/image168.gif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gif"/><Relationship Id="rId5" Type="http://schemas.openxmlformats.org/officeDocument/2006/relationships/image" Target="../media/image166.gif"/><Relationship Id="rId4" Type="http://schemas.openxmlformats.org/officeDocument/2006/relationships/image" Target="../media/image165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7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1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8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1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8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1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5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8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2.gif"/><Relationship Id="rId4" Type="http://schemas.openxmlformats.org/officeDocument/2006/relationships/image" Target="../media/image2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5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gif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0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4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0.gi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3212976"/>
            <a:ext cx="4554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Газета для родителей «Березка»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3674641"/>
            <a:ext cx="3873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№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1 первый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квартал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Муниципальное дошкольное образовательное учреждение центр развития ребенка – детский сад №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Праздничные мероприятия </a:t>
            </a:r>
            <a:b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«Золотая осень»</a:t>
            </a:r>
            <a:endParaRPr lang="ru-RU" b="1" dirty="0">
              <a:solidFill>
                <a:srgbClr val="FF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Традиционно, в нашем в детском саду, </a:t>
            </a:r>
            <a:r>
              <a:rPr lang="ru-RU" dirty="0" smtClean="0"/>
              <a:t>27 сентября прошло </a:t>
            </a:r>
            <a:r>
              <a:rPr lang="ru-RU" dirty="0"/>
              <a:t>праздничное </a:t>
            </a:r>
            <a:r>
              <a:rPr lang="ru-RU" dirty="0" smtClean="0"/>
              <a:t>мероприятие, посвященное </a:t>
            </a:r>
            <a:r>
              <a:rPr lang="ru-RU" dirty="0"/>
              <a:t>Осени, в котором приняли участие дети старшей и подготовительной групп.</a:t>
            </a:r>
            <a:br>
              <a:rPr lang="ru-RU" dirty="0"/>
            </a:br>
            <a:r>
              <a:rPr lang="ru-RU" dirty="0"/>
              <a:t>Ребята водили хороводы, пели песни об осени, играли в веселые игры, читали стихи. Юные актеры продемонстрировали в полной красе свои таланты! </a:t>
            </a:r>
            <a:br>
              <a:rPr lang="ru-RU" dirty="0"/>
            </a:br>
            <a:r>
              <a:rPr lang="ru-RU" dirty="0"/>
              <a:t>Детские осенние праздники – это море улыбок и веселья, удивительные чудеса, волшебные краски и звонкий смех воспитанников.</a:t>
            </a:r>
          </a:p>
        </p:txBody>
      </p:sp>
      <p:pic>
        <p:nvPicPr>
          <p:cNvPr id="13314" name="Picture 2" descr="https://avatars.mds.yandex.net/i?id=075e8bb8442a4ef4e86a1a45cc5538e3be4de35d-1087992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66735"/>
            <a:ext cx="3026296" cy="23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20231002_111849_7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28" y="1443232"/>
            <a:ext cx="2499351" cy="1412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MG_20231002_111850_4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813136"/>
            <a:ext cx="2339930" cy="1322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2508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2665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Веселые старты</a:t>
            </a:r>
            <a:endParaRPr lang="ru-RU" sz="60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193970" cy="5733256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27 сентября </a:t>
            </a:r>
            <a:r>
              <a:rPr lang="ru-RU" dirty="0"/>
              <a:t>сотрудники МДОУ центра развития ребёнка - д/с 14 встретились на "Весёлых стартах", посвящённых Дню дошкольного </a:t>
            </a:r>
            <a:r>
              <a:rPr lang="ru-RU" dirty="0" smtClean="0"/>
              <a:t>работника.</a:t>
            </a:r>
          </a:p>
          <a:p>
            <a:pPr marL="0" indent="457200" algn="just">
              <a:buNone/>
            </a:pPr>
            <a:r>
              <a:rPr lang="ru-RU" dirty="0" smtClean="0"/>
              <a:t>Команды </a:t>
            </a:r>
            <a:r>
              <a:rPr lang="ru-RU" dirty="0"/>
              <a:t>состязались в различных эстафетах, связанных с работниками детского сада.</a:t>
            </a:r>
            <a:br>
              <a:rPr lang="ru-RU" dirty="0"/>
            </a:br>
            <a:r>
              <a:rPr lang="ru-RU" dirty="0"/>
              <a:t>За команды дружно болели </a:t>
            </a:r>
            <a:r>
              <a:rPr lang="ru-RU" dirty="0" smtClean="0"/>
              <a:t>воспитанники.</a:t>
            </a:r>
          </a:p>
          <a:p>
            <a:pPr marL="0" indent="457200" algn="just">
              <a:buNone/>
            </a:pPr>
            <a:r>
              <a:rPr lang="ru-RU" dirty="0" smtClean="0"/>
              <a:t>Праздник </a:t>
            </a:r>
            <a:r>
              <a:rPr lang="ru-RU" dirty="0"/>
              <a:t>прошёл весело и </a:t>
            </a:r>
            <a:r>
              <a:rPr lang="ru-RU" dirty="0" smtClean="0"/>
              <a:t>задорно!</a:t>
            </a:r>
          </a:p>
          <a:p>
            <a:pPr marL="0" indent="457200" algn="just">
              <a:buNone/>
            </a:pPr>
            <a:r>
              <a:rPr lang="ru-RU" dirty="0" smtClean="0"/>
              <a:t>Такие </a:t>
            </a:r>
            <a:r>
              <a:rPr lang="ru-RU" dirty="0"/>
              <a:t>мероприятия сближают коллектив, укрепляют дружеские связи.</a:t>
            </a:r>
          </a:p>
        </p:txBody>
      </p:sp>
      <p:pic>
        <p:nvPicPr>
          <p:cNvPr id="15362" name="Picture 2" descr="IMG_20231002_112159_5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82" y="1269337"/>
            <a:ext cx="2393784" cy="179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_20231002_112159_3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24" y="2780928"/>
            <a:ext cx="2216976" cy="1662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avatars.mds.yandex.net/i?id=917184495c703687a40e5402d07a8db765c950a9-10638478-images-thumbs&amp;n=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55" y="4869160"/>
            <a:ext cx="45720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4521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Встреча с ветеранами </a:t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педагогического труда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4860" y="1417638"/>
            <a:ext cx="4789140" cy="5440362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рамках года педагога и наставника в нашем детском саду </a:t>
            </a:r>
            <a:r>
              <a:rPr lang="ru-RU" dirty="0" smtClean="0"/>
              <a:t>16 октября прошла </a:t>
            </a:r>
            <a:r>
              <a:rPr lang="ru-RU" dirty="0"/>
              <a:t>особенная и трогательная встреча - мы с гордостью и уважением приветствовали ветеранов педагогического труда!</a:t>
            </a:r>
            <a:br>
              <a:rPr lang="ru-RU" dirty="0"/>
            </a:br>
            <a:r>
              <a:rPr lang="ru-RU" dirty="0"/>
              <a:t>Ветераны педагогического труда, обладая богатым опытом и преданностью своей профессии, являются незаменимыми источниками мудрости и вдохновения. Они посвятили множество лет своей жизни детям, а их труд и любовь оставили яркий след в сердцах многих </a:t>
            </a:r>
            <a:r>
              <a:rPr lang="ru-RU" dirty="0" smtClean="0"/>
              <a:t>поколений.</a:t>
            </a:r>
          </a:p>
          <a:p>
            <a:pPr marL="0" indent="457200" algn="just">
              <a:buNone/>
            </a:pPr>
            <a:r>
              <a:rPr lang="ru-RU" dirty="0" smtClean="0"/>
              <a:t>Воспитанники </a:t>
            </a:r>
            <a:r>
              <a:rPr lang="ru-RU" dirty="0"/>
              <a:t>приготовили танец, стихи для почётных </a:t>
            </a:r>
            <a:r>
              <a:rPr lang="ru-RU" dirty="0" smtClean="0"/>
              <a:t>гостей.</a:t>
            </a:r>
          </a:p>
          <a:p>
            <a:pPr marL="0" indent="457200" algn="just">
              <a:buNone/>
            </a:pPr>
            <a:r>
              <a:rPr lang="ru-RU" dirty="0" smtClean="0"/>
              <a:t>Встреча </a:t>
            </a:r>
            <a:r>
              <a:rPr lang="ru-RU" dirty="0"/>
              <a:t>была наполнена эмоциями, радостью и </a:t>
            </a:r>
            <a:r>
              <a:rPr lang="ru-RU" dirty="0" smtClean="0"/>
              <a:t>восхищением.</a:t>
            </a:r>
          </a:p>
          <a:p>
            <a:pPr marL="0" indent="457200" algn="just">
              <a:buNone/>
            </a:pPr>
            <a:r>
              <a:rPr lang="ru-RU" dirty="0" smtClean="0"/>
              <a:t>Мы </a:t>
            </a:r>
            <a:r>
              <a:rPr lang="ru-RU" dirty="0"/>
              <a:t>благодарим ветеранов педагогического труда за их самоотверженность, за то, что они вкладывали сердце и душу в каждого ребенка, помогая им обрести знания и уверенность в себе. Их труд и преданность невозможно переоценить.</a:t>
            </a:r>
            <a:br>
              <a:rPr lang="ru-RU" dirty="0"/>
            </a:br>
            <a:r>
              <a:rPr lang="ru-RU" dirty="0"/>
              <a:t>Эта встреча стала для нас уникальной возможностью выразить глубокую благодарность и показать нашу </a:t>
            </a:r>
            <a:r>
              <a:rPr lang="ru-RU" dirty="0" smtClean="0"/>
              <a:t>признательность.</a:t>
            </a:r>
          </a:p>
          <a:p>
            <a:pPr marL="0" indent="457200" algn="just">
              <a:buNone/>
            </a:pPr>
            <a:r>
              <a:rPr lang="ru-RU" dirty="0" smtClean="0"/>
              <a:t>Мы </a:t>
            </a:r>
            <a:r>
              <a:rPr lang="ru-RU" dirty="0"/>
              <a:t>надеемся, что такие встречи станут традицией в нашем детском саду!</a:t>
            </a:r>
          </a:p>
        </p:txBody>
      </p:sp>
      <p:pic>
        <p:nvPicPr>
          <p:cNvPr id="6146" name="Picture 2" descr="IMG_20231017_130733_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20231017_130732_3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60" y="191859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les-skazka.86.i-schools.ru/files/KORPUS_2/ROMASHKA/20-21/orig_(5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6" y="3223123"/>
            <a:ext cx="3407696" cy="36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502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РПС по теме «Формирование инфраструктуры ДОО в целях реализации ФОП ДО»</a:t>
            </a:r>
            <a:endParaRPr lang="ru-RU" sz="36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27 октября 2023 года состоялась онлайн-работа Районного Профессионального Сообщества воспитателей детских садов по теме «Формирование инфраструктуры дошкольных образовательных организаций в целях реализации ФОП дошкольного образования</a:t>
            </a:r>
            <a:r>
              <a:rPr lang="ru-RU" dirty="0" smtClean="0"/>
              <a:t>».</a:t>
            </a:r>
          </a:p>
          <a:p>
            <a:pPr marL="0" indent="457200" algn="just">
              <a:buNone/>
            </a:pPr>
            <a:r>
              <a:rPr lang="ru-RU" dirty="0" smtClean="0"/>
              <a:t>Воспитатель </a:t>
            </a:r>
            <a:r>
              <a:rPr lang="ru-RU" dirty="0"/>
              <a:t>нашего детского сада Уваркина А. Ю. представила опыт работы на тему «Оснащение развивающей предметно-пространственной среды группового помещения в условиях гибкого зонирования и возможности трансформации среды с учётом стоящих воспитательных и образовательных задач, а так же игровых замыслов детей дошкольного </a:t>
            </a:r>
            <a:r>
              <a:rPr lang="ru-RU" dirty="0" smtClean="0"/>
              <a:t>возраста«</a:t>
            </a:r>
          </a:p>
          <a:p>
            <a:pPr marL="0" indent="457200" algn="just">
              <a:buNone/>
            </a:pPr>
            <a:r>
              <a:rPr lang="ru-RU" dirty="0" smtClean="0"/>
              <a:t>Методист </a:t>
            </a:r>
            <a:r>
              <a:rPr lang="ru-RU" dirty="0"/>
              <a:t>МКУ «ЦМО» Н.Ю. Пономарева отметила, что каждый эффективный опыт работы педагогов детских садов заслуживает фиксации в районном банке данных.</a:t>
            </a:r>
          </a:p>
        </p:txBody>
      </p:sp>
      <p:pic>
        <p:nvPicPr>
          <p:cNvPr id="14338" name="Picture 2" descr="IMG_20231114_124118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84" y="1844824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_20231114_124118_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163" y="2204864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tanacopenhagen.com/wp-content/uploads/2020/03/Online-meetin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23" y="3847335"/>
            <a:ext cx="4020879" cy="27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8958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Вебинар</a:t>
            </a:r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«Организация и проведение мониторинга эффективности ФОП ДО в образовательную практику всех субъектов РФ».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600200"/>
            <a:ext cx="4608512" cy="5141168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31 октября состоялся актуальный </a:t>
            </a:r>
            <a:r>
              <a:rPr lang="ru-RU" dirty="0" err="1"/>
              <a:t>вебинар</a:t>
            </a:r>
            <a:r>
              <a:rPr lang="ru-RU" dirty="0"/>
              <a:t> "Организация и проведение мониторинга эффективности ФОП ДО в образовательную практику всех субъектов РФ", организованный ФГБНУ " Институтом развития, здоровья и адаптации ребёнка".</a:t>
            </a:r>
          </a:p>
        </p:txBody>
      </p:sp>
      <p:pic>
        <p:nvPicPr>
          <p:cNvPr id="15362" name="Picture 2" descr="IMG_20231114_124236_5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7638"/>
            <a:ext cx="1905000" cy="1524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_20231114_124236_4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68" y="198884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un9-38.userapi.com/impg/vpDHzpLP6YBo9HyNZEeWLbHCTFq6SbL7dmqF6Q/zhZ2QMS4IvU.jpg?size=1280x985&amp;quality=95&amp;sign=d4b354e5495e5799e65dd927400cb4f5&amp;c_uniq_tag=Y51LVOwMCgA71_wM61FYs9-QJMy4_HSpFA_SGP1ObUk&amp;type=albu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9FBE3"/>
              </a:clrFrom>
              <a:clrTo>
                <a:srgbClr val="F9FB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2" y="3645024"/>
            <a:ext cx="3816424" cy="293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4233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Межрегиональный мастер-класс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388296" cy="5614717"/>
          </a:xfrm>
        </p:spPr>
        <p:txBody>
          <a:bodyPr>
            <a:normAutofit lnSpcReduction="10000"/>
          </a:bodyPr>
          <a:lstStyle/>
          <a:p>
            <a:pPr marL="0" indent="457200" algn="just">
              <a:buNone/>
            </a:pPr>
            <a:r>
              <a:rPr lang="ru-RU" dirty="0"/>
              <a:t>Педагог - психолог нашего детского сада </a:t>
            </a:r>
            <a:r>
              <a:rPr lang="ru-RU" dirty="0" smtClean="0"/>
              <a:t>31 октября приняла </a:t>
            </a:r>
            <a:r>
              <a:rPr lang="ru-RU" dirty="0"/>
              <a:t>участие в межрегиональном мастер - классе "Особенности взаимодействия специалистов образовательной организации по проведению коррекционной работы с детьми с интеллектуальными нарушениями".</a:t>
            </a:r>
          </a:p>
        </p:txBody>
      </p:sp>
      <p:pic>
        <p:nvPicPr>
          <p:cNvPr id="16386" name="Picture 2" descr="IMG_20231114_124433_4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417638"/>
            <a:ext cx="2201763" cy="1651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G_20231114_124433_4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025" y="1808820"/>
            <a:ext cx="114252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uploads-ssl.webflow.com/64a748b54cdb6193c9238ad2/64cd6d850b77087d65299e13_646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63113"/>
            <a:ext cx="3917370" cy="244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195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Вебинар</a:t>
            </a: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«Ресурсная карта как основа индивидуальной образовательной программы»</a:t>
            </a:r>
            <a:endParaRPr lang="ru-RU" sz="36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79911" y="1417638"/>
            <a:ext cx="5254355" cy="5251722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7 ноября 2023 года педагог-психолог приняла участие в </a:t>
            </a:r>
            <a:r>
              <a:rPr lang="ru-RU" dirty="0" err="1"/>
              <a:t>вебинаре</a:t>
            </a:r>
            <a:r>
              <a:rPr lang="ru-RU" dirty="0"/>
              <a:t> «Ресурсная карта как основа индивидуальной образовательной программы. Вопросы типологии. Категоризация детей с ОВЗ. МКФ - международный классификатор функционирования».</a:t>
            </a:r>
          </a:p>
        </p:txBody>
      </p:sp>
      <p:pic>
        <p:nvPicPr>
          <p:cNvPr id="6146" name="Picture 2" descr="IMG_20231114_125752_952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44823"/>
            <a:ext cx="3384377" cy="2538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1.userapi.com/impg/YAXFFU7-q_8YNYGPg-h2PI806zAhwB_ZlB219w/OUPmNQdjw1k.jpg?size=1336x1180&amp;quality=95&amp;sign=a2a8feddb7dc84ef70263de2f0f3a468&amp;c_uniq_tag=h7uWaRQJkzcI2wf22M51jsw4WA3709zj-9mxvgBwxp8&amp;type=albu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6" y="4365104"/>
            <a:ext cx="2377405" cy="20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835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Лучший профессионал </a:t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образовательной организации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608512" cy="5257800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Министерством образования Тульской области и Институтом повышения квалификации в период с июня по ноябрь проведён региональный этап XI Всероссийского конкурса "Воспитатели России".</a:t>
            </a:r>
          </a:p>
          <a:p>
            <a:pPr marL="0" indent="457200" algn="just">
              <a:buNone/>
            </a:pPr>
            <a:r>
              <a:rPr lang="ru-RU" dirty="0"/>
              <a:t>Инструктор по физической культуре заняла 1 место в номинации " Лучший профессионал образовательной организации "</a:t>
            </a:r>
          </a:p>
          <a:p>
            <a:pPr marL="0" indent="457200" algn="just">
              <a:buNone/>
            </a:pPr>
            <a:r>
              <a:rPr lang="ru-RU" dirty="0"/>
              <a:t>Поздравляем!!!</a:t>
            </a:r>
          </a:p>
          <a:p>
            <a:endParaRPr lang="ru-RU" dirty="0"/>
          </a:p>
        </p:txBody>
      </p:sp>
      <p:pic>
        <p:nvPicPr>
          <p:cNvPr id="11266" name="Picture 2" descr="IMG_20231114_130516_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096344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gas-kvas.com/uploads/posts/2023-01/1673590978_gas-kvas-com-p-detskii-risunok-trenera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67" y="5023556"/>
            <a:ext cx="3191000" cy="179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776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Стажировочная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площадка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13830" y="1117100"/>
            <a:ext cx="4222665" cy="5624268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 smtClean="0"/>
              <a:t>13 ноября </a:t>
            </a:r>
            <a:r>
              <a:rPr lang="ru-RU" dirty="0"/>
              <a:t>специалисты нашего детского сада приняли активное участие в работе </a:t>
            </a:r>
            <a:r>
              <a:rPr lang="ru-RU" dirty="0" err="1"/>
              <a:t>стажировочной</a:t>
            </a:r>
            <a:r>
              <a:rPr lang="ru-RU" dirty="0"/>
              <a:t> площадки «Создание специальных условий для получения образования детьми с ОВЗ в условиях образовательных организаций».</a:t>
            </a:r>
          </a:p>
        </p:txBody>
      </p:sp>
      <p:pic>
        <p:nvPicPr>
          <p:cNvPr id="13314" name="Picture 2" descr="IMG_20231114_130725_3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9" y="1417637"/>
            <a:ext cx="1478375" cy="1962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20231114_130724_8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00200"/>
            <a:ext cx="2727020" cy="1540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tatic.vecteezy.com/system/resources/previews/000/116/000/original/free-webinar-vector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3181"/>
            <a:ext cx="3767017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7275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Заседание районного педагогического сообщества инструкторов по физической культуре</a:t>
            </a:r>
            <a:endParaRPr lang="ru-RU" sz="36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5141168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27 ноября </a:t>
            </a:r>
            <a:r>
              <a:rPr lang="ru-RU" dirty="0"/>
              <a:t>инструктор по физической культуре Борисова Е. А. приняла участие в заседании районного педагогического сообщества инструкторов по физической культуре.</a:t>
            </a:r>
          </a:p>
          <a:p>
            <a:pPr marL="0" indent="457200" algn="just">
              <a:buNone/>
            </a:pPr>
            <a:r>
              <a:rPr lang="ru-RU" dirty="0"/>
              <a:t>В ходе встречи были разработаны критерии диагностики по физической подготовленности дошкольников в соответствии с ФОП ДО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IMG_20231201_154526_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86202"/>
            <a:ext cx="2649084" cy="1986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0231201_154526_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2985120" cy="223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3988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Межрегиональная </a:t>
            </a:r>
            <a: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педагогическая мастерская</a:t>
            </a:r>
            <a:br>
              <a:rPr lang="ru-RU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/>
              <a:t>28 ноября 2023 года педагоги нашего ДОУ приняли участие в межрегиональной педагогической мастерской на тему «Сохранение ментального и эмоционального здоровья детей с ограниченными возможностями здоровья средствами современных образовательных технологий».</a:t>
            </a:r>
          </a:p>
        </p:txBody>
      </p:sp>
      <p:pic>
        <p:nvPicPr>
          <p:cNvPr id="2050" name="Picture 2" descr="IMG_20231201_154805_8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051719"/>
            <a:ext cx="3002449" cy="1441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1201_154805_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2409056" cy="180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_20231201_154805_9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7" y="4645480"/>
            <a:ext cx="2794517" cy="2095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16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41893" y="274638"/>
            <a:ext cx="755849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Увлекательный мир</a:t>
            </a:r>
            <a:endParaRPr lang="ru-RU" sz="5400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https://gifotkrytki.ru/_ph/10/2/7945026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397"/>
            <a:ext cx="9143999" cy="567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41893" y="274638"/>
            <a:ext cx="359805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err="1" smtClean="0"/>
              <a:t>Развивайка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244280" cy="5073427"/>
          </a:xfrm>
        </p:spPr>
        <p:txBody>
          <a:bodyPr>
            <a:normAutofit fontScale="47500" lnSpcReduction="20000"/>
          </a:bodyPr>
          <a:lstStyle/>
          <a:p>
            <a:pPr marL="0" indent="457200" algn="ctr">
              <a:buNone/>
            </a:pPr>
            <a:r>
              <a:rPr lang="ru-RU" b="1" dirty="0">
                <a:solidFill>
                  <a:srgbClr val="CC0000"/>
                </a:solidFill>
              </a:rPr>
              <a:t>ПАМЯТКА ДЛЯ РОДИТЕЛЕЙ по формированию у детей навыков безопасного поведения на улицах и дорогах города. </a:t>
            </a:r>
            <a:endParaRPr lang="ru-RU" b="1" dirty="0" smtClean="0">
              <a:solidFill>
                <a:srgbClr val="CC0000"/>
              </a:solidFill>
            </a:endParaRPr>
          </a:p>
          <a:p>
            <a:pPr marL="0" indent="457200" algn="r">
              <a:buNone/>
            </a:pPr>
            <a:r>
              <a:rPr lang="ru-RU" b="1" dirty="0" smtClean="0">
                <a:solidFill>
                  <a:srgbClr val="CC0000"/>
                </a:solidFill>
              </a:rPr>
              <a:t>(подготовил </a:t>
            </a:r>
            <a:r>
              <a:rPr lang="ru-RU" b="1" smtClean="0">
                <a:solidFill>
                  <a:srgbClr val="CC0000"/>
                </a:solidFill>
              </a:rPr>
              <a:t>воспитатель Уваркина А.Ю.)</a:t>
            </a:r>
            <a:endParaRPr lang="ru-RU" b="1" dirty="0" smtClean="0">
              <a:solidFill>
                <a:srgbClr val="CC0000"/>
              </a:solidFill>
            </a:endParaRPr>
          </a:p>
          <a:p>
            <a:pPr marL="0" indent="457200" algn="just">
              <a:buNone/>
            </a:pPr>
            <a:r>
              <a:rPr lang="ru-RU" dirty="0" smtClean="0"/>
              <a:t>Никто </a:t>
            </a:r>
            <a:r>
              <a:rPr lang="ru-RU" dirty="0"/>
              <a:t>не может заменить родителей в вопросе формирования у ребенка дисциплинированного поведения на улице, соблюдения им правил безопасности. </a:t>
            </a:r>
            <a:endParaRPr lang="ru-RU" dirty="0" smtClean="0"/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дошкольном возрасте ребенок должен усвоить</a:t>
            </a:r>
            <a:r>
              <a:rPr lang="ru-RU" dirty="0" smtClean="0"/>
              <a:t>:</a:t>
            </a:r>
          </a:p>
          <a:p>
            <a:pPr marL="0" indent="457200" algn="just">
              <a:buNone/>
            </a:pPr>
            <a:r>
              <a:rPr lang="ru-RU" dirty="0" smtClean="0"/>
              <a:t>- </a:t>
            </a:r>
            <a:r>
              <a:rPr lang="ru-RU" dirty="0"/>
              <a:t>без взрослых на дорогу выходить нельзя, когда идешь со взрослым за руку, то не вырывайся, один не сходи с </a:t>
            </a:r>
            <a:r>
              <a:rPr lang="ru-RU" dirty="0" smtClean="0"/>
              <a:t>тротуара;</a:t>
            </a:r>
          </a:p>
          <a:p>
            <a:pPr indent="457200" algn="just">
              <a:buFontTx/>
              <a:buChar char="-"/>
            </a:pPr>
            <a:r>
              <a:rPr lang="ru-RU" dirty="0" smtClean="0"/>
              <a:t>ходить </a:t>
            </a:r>
            <a:r>
              <a:rPr lang="ru-RU" dirty="0"/>
              <a:t>по улице следует спокойным шагом, придерживаясь правой стороны тротуара; </a:t>
            </a:r>
            <a:endParaRPr lang="ru-RU" dirty="0" smtClean="0"/>
          </a:p>
          <a:p>
            <a:pPr indent="457200" algn="just">
              <a:buFontTx/>
              <a:buChar char="-"/>
            </a:pPr>
            <a:r>
              <a:rPr lang="ru-RU" dirty="0" smtClean="0"/>
              <a:t>переходить </a:t>
            </a:r>
            <a:r>
              <a:rPr lang="ru-RU" dirty="0"/>
              <a:t>дорогу можно только по переходу (наземному и подземному); </a:t>
            </a:r>
            <a:endParaRPr lang="ru-RU" dirty="0" smtClean="0"/>
          </a:p>
          <a:p>
            <a:pPr indent="457200" algn="just">
              <a:buFontTx/>
              <a:buChar char="-"/>
            </a:pPr>
            <a:r>
              <a:rPr lang="ru-RU" dirty="0" smtClean="0"/>
              <a:t>прежде </a:t>
            </a:r>
            <a:r>
              <a:rPr lang="ru-RU" dirty="0"/>
              <a:t>чем переходить улицу, посмотри на светофор: “коль зеленый свет горит, значит; путь тебе открыт”; </a:t>
            </a:r>
            <a:endParaRPr lang="ru-RU" dirty="0" smtClean="0"/>
          </a:p>
          <a:p>
            <a:pPr indent="457200" algn="just">
              <a:buFontTx/>
              <a:buChar char="-"/>
            </a:pPr>
            <a:r>
              <a:rPr lang="ru-RU" dirty="0" smtClean="0"/>
              <a:t>дорога </a:t>
            </a:r>
            <a:r>
              <a:rPr lang="ru-RU" dirty="0"/>
              <a:t>предназначена только для машин, а тротуар — для пешеходов; </a:t>
            </a:r>
            <a:endParaRPr lang="ru-RU" dirty="0" smtClean="0"/>
          </a:p>
          <a:p>
            <a:pPr indent="457200" algn="just">
              <a:buFontTx/>
              <a:buChar char="-"/>
            </a:pPr>
            <a:r>
              <a:rPr lang="ru-RU" dirty="0" smtClean="0"/>
              <a:t>движение </a:t>
            </a:r>
            <a:r>
              <a:rPr lang="ru-RU" dirty="0"/>
              <a:t>транспорта и пешеходов на улице регулируется сигналами светофора или регулировщиком; </a:t>
            </a:r>
            <a:endParaRPr lang="ru-RU" dirty="0" smtClean="0"/>
          </a:p>
          <a:p>
            <a:pPr marL="0" indent="457200" algn="just">
              <a:buNone/>
            </a:pPr>
            <a:r>
              <a:rPr lang="ru-RU" dirty="0" smtClean="0"/>
              <a:t>- </a:t>
            </a:r>
            <a:r>
              <a:rPr lang="ru-RU" dirty="0"/>
              <a:t>в общественном транспорте не высовывайся из окна, не выставляй руки или </a:t>
            </a:r>
            <a:r>
              <a:rPr lang="ru-RU" dirty="0" err="1"/>
              <a:t>какиелибо</a:t>
            </a:r>
            <a:r>
              <a:rPr lang="ru-RU" dirty="0"/>
              <a:t> предметы.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188640"/>
            <a:ext cx="4038600" cy="4392488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Все эти понятия ребенок усвоит более прочно, если его знакомят с правилами дорожного движения систематически, ненавязчиво. Используйте для этого соответствующие ситуации на улице, во дворе, на дороге. Находясь с малышом на улице, полезно объяснять ему все, что происходит на дороге с транспортом, пешеходами. Например, почему в данный момент нельзя перейти улицу, какие на этот случай существуют правила для пешеходов и автомобилей, укажите на нарушителей, отметив, что, нарушая правила, они рискуют попасть под транспорт. Чтобы развить у ребенка зрительную память, закрепить зрительные впечатления, предложите малышу, возвращаясь с ним из детского сада, самому найти дорогу домой, или наоборот, “привести” вас утром в детский сад. Не запугивайте ребенка улицей — панический страх перед транспортом не менее вреден, чем беспечность и невнимательность! Полезно прочитать ребенку стихотворения: “Про одного мальчика” </a:t>
            </a:r>
            <a:r>
              <a:rPr lang="ru-RU" dirty="0" err="1"/>
              <a:t>С.Михалкова</a:t>
            </a:r>
            <a:r>
              <a:rPr lang="ru-RU" dirty="0"/>
              <a:t>, “Меч” </a:t>
            </a:r>
            <a:r>
              <a:rPr lang="ru-RU" dirty="0" err="1"/>
              <a:t>С.Маршака</a:t>
            </a:r>
            <a:r>
              <a:rPr lang="ru-RU" dirty="0"/>
              <a:t>, “Для пешеходов” </a:t>
            </a:r>
            <a:r>
              <a:rPr lang="ru-RU" dirty="0" err="1"/>
              <a:t>В.Тимофеева</a:t>
            </a:r>
            <a:r>
              <a:rPr lang="ru-RU" dirty="0"/>
              <a:t>, “Азбука безопасности” </a:t>
            </a:r>
            <a:r>
              <a:rPr lang="ru-RU" dirty="0" err="1"/>
              <a:t>О.Бедарева</a:t>
            </a:r>
            <a:r>
              <a:rPr lang="ru-RU" dirty="0"/>
              <a:t>, “Для чего нам нужен светофор” </a:t>
            </a:r>
            <a:r>
              <a:rPr lang="ru-RU" dirty="0" err="1"/>
              <a:t>О.Тарутина</a:t>
            </a:r>
            <a:r>
              <a:rPr lang="ru-RU" dirty="0"/>
              <a:t>. Купите ребенку игрушечные автомобили, автобусы, светофоры, фигурки постовых-регулировщиков и др., организуйте игры по придуманному вами сюжету, отражающие различные ситуации на улице. </a:t>
            </a:r>
          </a:p>
        </p:txBody>
      </p:sp>
    </p:spTree>
    <p:extLst>
      <p:ext uri="{BB962C8B-B14F-4D97-AF65-F5344CB8AC3E}">
        <p14:creationId xmlns:p14="http://schemas.microsoft.com/office/powerpoint/2010/main" val="33096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6632"/>
            <a:ext cx="4388296" cy="6624736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Игра — хорошее средство обучения ребенка дорожной грамоте! Для закрепления знаний детей о правилах дорожного движения и сигналах светофора используйте: - настольные развивающие игры: “Мы едем по улице”, “Знаки на дорогах”, “Учись вождению”, “Юные водители”, “Твои знакомые”, “Говорящие знаки”, “Светофор”, “Три письма” и др.</a:t>
            </a:r>
          </a:p>
        </p:txBody>
      </p:sp>
      <p:pic>
        <p:nvPicPr>
          <p:cNvPr id="4098" name="Picture 2" descr="https://img.razrisyika.ru/kart/112/1200/447993-po-pdd-dlya-doshkolnikov-starshaya-gruppa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139952" cy="292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andia.ru/text/82/392/images/img2_6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82" b="66205"/>
          <a:stretch/>
        </p:blipFill>
        <p:spPr bwMode="auto">
          <a:xfrm>
            <a:off x="4860032" y="116997"/>
            <a:ext cx="1732384" cy="12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andia.ru/text/82/392/images/img2_6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7" b="65688"/>
          <a:stretch/>
        </p:blipFill>
        <p:spPr bwMode="auto">
          <a:xfrm>
            <a:off x="6923805" y="413911"/>
            <a:ext cx="1643727" cy="122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andia.ru/text/82/392/images/img2_6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6" r="65573" b="33872"/>
          <a:stretch/>
        </p:blipFill>
        <p:spPr bwMode="auto">
          <a:xfrm>
            <a:off x="5011357" y="5107990"/>
            <a:ext cx="2068084" cy="134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pandia.ru/text/82/392/images/img2_6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7" r="32627" b="67222"/>
          <a:stretch/>
        </p:blipFill>
        <p:spPr bwMode="auto">
          <a:xfrm>
            <a:off x="6923805" y="4961338"/>
            <a:ext cx="1610785" cy="113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2356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81364" y="-13672"/>
            <a:ext cx="4172272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Советует специалист.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79512" y="116632"/>
            <a:ext cx="4316288" cy="655272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Причины непонимания между родителями и детьми советы психолога.</a:t>
            </a:r>
          </a:p>
          <a:p>
            <a:pPr marL="0" indent="457200" algn="just">
              <a:buNone/>
            </a:pPr>
            <a:r>
              <a:rPr lang="ru-RU" dirty="0"/>
              <a:t>Основной причиной сложностей в отношениях родителей и детей является разница в мышлении и подходах к жизни, что может приводить к конфликтам, если подробнее:</a:t>
            </a:r>
          </a:p>
          <a:p>
            <a:pPr marL="0" indent="457200" algn="just">
              <a:buNone/>
            </a:pPr>
            <a:r>
              <a:rPr lang="ru-RU" dirty="0"/>
              <a:t>- Родители могут иметь высокие ожидания в отношении своих детей, а дети могут не отвечать на эти ожидания. Это может привести к разочарованию и недовольству обеими сторонами.</a:t>
            </a:r>
          </a:p>
          <a:p>
            <a:pPr marL="0" indent="457200" algn="just">
              <a:buNone/>
            </a:pPr>
            <a:r>
              <a:rPr lang="ru-RU" dirty="0"/>
              <a:t>- Конфликты могут возникать из-за разницы во взглядах, желаниях и потребностях. Следствие – негативные эмоции, напряженность и непонимание.</a:t>
            </a:r>
          </a:p>
          <a:p>
            <a:pPr marL="0" indent="457200" algn="just">
              <a:buNone/>
            </a:pPr>
            <a:r>
              <a:rPr lang="ru-RU" dirty="0"/>
              <a:t>- Родители могут быть заняты работой, домашними делами или другими обязанностями, что приводит к недостаточному времени, отведенному на общение с детьми. Что может привести к ощущению удаленности и непонимания.</a:t>
            </a:r>
          </a:p>
          <a:p>
            <a:pPr marL="0" indent="457200" algn="just">
              <a:buNone/>
            </a:pPr>
            <a:r>
              <a:rPr lang="ru-RU" dirty="0"/>
              <a:t>- Различные стили воспитания. К примеру, один из родителей может быть более лояльным, тогда как другой может быть более авторитарным.</a:t>
            </a:r>
          </a:p>
          <a:p>
            <a:pPr marL="0" indent="457200" algn="just">
              <a:buNone/>
            </a:pPr>
            <a:r>
              <a:rPr lang="ru-RU" dirty="0"/>
              <a:t>- Если у родителей был отрицательный опыт со своими родителями или с предыдущими взаимоотношениями с детьми, это может привести к непониманию в текущем отношении с детьми.</a:t>
            </a:r>
          </a:p>
          <a:p>
            <a:pPr marL="0" indent="457200" algn="just">
              <a:buNone/>
            </a:pPr>
            <a:r>
              <a:rPr lang="ru-RU" dirty="0"/>
              <a:t>Именно эти причины могут быть сложными и потребовать времени и усилий, чтобы справиться с ними.</a:t>
            </a:r>
          </a:p>
          <a:p>
            <a:pPr indent="457200" algn="just"/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8200" y="548680"/>
            <a:ext cx="4038600" cy="4392488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Какие проблемы появляются в подростковом возраст является сложным периодом жизни каждого человека, когда происходит много физиологических и психологических изменений. Этот период может быть особенно трудным для взаимоотношений между подростками и их родителями. Обычно здесь начинаются проблемы, связанные с развитием самостоятельности, поиском идентичности, конфликтами и проблемами коммуникации.</a:t>
            </a:r>
          </a:p>
          <a:p>
            <a:pPr marL="0" indent="457200" algn="just">
              <a:buNone/>
            </a:pPr>
            <a:r>
              <a:rPr lang="ru-RU" dirty="0"/>
              <a:t>Одной из самых больших проблем является желание подростков быть самостоятельными и независимыми от своих родителей. Это может привести к конфликтам с родителями, которые могут чувствовать, что их дети не доверяют им или пытаются удалиться от них. Однако важно понять, что самостоятельность и независимость необходимы для развития подростков.</a:t>
            </a:r>
          </a:p>
          <a:p>
            <a:pPr marL="0" indent="457200" algn="just">
              <a:buNone/>
            </a:pPr>
            <a:r>
              <a:rPr lang="ru-RU" dirty="0"/>
              <a:t>Еще одной проблемой является поиск идентичности. Подростки могут пытаться найти свое место в мире и выяснить, кто они есть, и это может привести к изменению поведения. Родители могут не понимать, почему их дети меняются, почему они не действуют так, как раньше, и это может вызвать страх и непонимание, что происходит.</a:t>
            </a:r>
          </a:p>
          <a:p>
            <a:pPr indent="457200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3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260648"/>
            <a:ext cx="4388296" cy="6480720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- Родители становятся старше, иногда становятся менее мобильными, и им может понадобиться помощь взрослых детей. Это может создавать проблемы, если дети имеют собственные обязательства, работу и семьи и не могут выполнять эти обязанности.</a:t>
            </a:r>
          </a:p>
          <a:p>
            <a:pPr marL="0" indent="457200" algn="just">
              <a:buNone/>
            </a:pPr>
            <a:r>
              <a:rPr lang="ru-RU" dirty="0"/>
              <a:t>- Конфликты, связанные с деньгами Например, дети могут быть недовольны, что родители не дают им достаточно денег или родители могут навязывать свою финансовую модель, которая была в их семье.</a:t>
            </a:r>
          </a:p>
          <a:p>
            <a:pPr marL="0" indent="457200" algn="just">
              <a:buNone/>
            </a:pPr>
            <a:r>
              <a:rPr lang="ru-RU" dirty="0"/>
              <a:t>- Потери - оказывают большое влияние на состояние любого члена семьи, могут приводить к глубокой депрессии и другим психологическим проблемам.</a:t>
            </a:r>
          </a:p>
          <a:p>
            <a:pPr marL="0" indent="457200" algn="just">
              <a:buNone/>
            </a:pPr>
            <a:r>
              <a:rPr lang="ru-RU" dirty="0"/>
              <a:t>Одним из важных аспектов отношений между взрослыми детьми и их родителями является понимание и уважение друг к другу. Взрослые дети могут чувствовать, что их родители не понимают их потребностей, мечтаний и взглядов, а родители могут чувствовать, что их дети не уважают их мысли и опыт. В таких случаях важно найти общий язык, попытаться увидеть ситуацию с другой точки зрения и научиться выслушивать друг друга без осуждения.</a:t>
            </a:r>
          </a:p>
          <a:p>
            <a:pPr marL="0" indent="457200" algn="just">
              <a:buNone/>
            </a:pPr>
            <a:r>
              <a:rPr lang="ru-RU" dirty="0"/>
              <a:t>Успешное взаимодействие между родителями и взрослыми детьми базируется на взаимном уважении, понимании и сотрудничестве. Если возникает конфликт, то важно искать конструктивные способы его разрешения, важно найти общий язык, попытаться увидеть ситуацию с другой точки зрения и научиться выслушивать друг друга без осуждения.</a:t>
            </a:r>
          </a:p>
          <a:p>
            <a:pPr indent="457200" algn="just"/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316288" cy="6480720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Также важно обратить внимание на коммуникацию – часто родители могут не могут найти подход, как общаться со своими детьми или не были готовы к общению. В этом случае подростки могут чувствовать себя неопределенно и не </a:t>
            </a:r>
            <a:r>
              <a:rPr lang="ru-RU" dirty="0" err="1"/>
              <a:t>принятіми</a:t>
            </a:r>
            <a:r>
              <a:rPr lang="ru-RU" dirty="0"/>
              <a:t>, что может привести к дальнейшему отдалению от родителей. Важно найти общий язык со своими детьми, услышать их мысли и чувства и оказать им поддержку в важные моменты их жизни.</a:t>
            </a:r>
          </a:p>
          <a:p>
            <a:pPr marL="0" indent="457200" algn="just">
              <a:buNone/>
            </a:pPr>
            <a:r>
              <a:rPr lang="ru-RU" dirty="0"/>
              <a:t>Кроме того, подростки могут сталкиваться со многими другими проблемами, такими как депрессия, тревога, психические расстройства, половое созревание. В таких случаях важно обратиться к соответствующим врачам и профессиональным психологам, которые смогут помочь разобраться в сложной ситуации и найти пути решения проблем.</a:t>
            </a:r>
          </a:p>
          <a:p>
            <a:pPr marL="0" indent="457200" algn="just">
              <a:buNone/>
            </a:pPr>
            <a:r>
              <a:rPr lang="ru-RU" dirty="0"/>
              <a:t>Отношения между взрослыми детьми и их родителями сложны и многогранны, поскольку они основываются на взаимодействии между двумя поколениями, которые могут иметь разные взгляды, ценности и опыт жизни.</a:t>
            </a:r>
          </a:p>
          <a:p>
            <a:pPr marL="0" indent="457200" algn="just">
              <a:buNone/>
            </a:pPr>
            <a:r>
              <a:rPr lang="ru-RU" dirty="0"/>
              <a:t>Проблемы, которые чаще всего становятся источником конфликтов:</a:t>
            </a:r>
          </a:p>
          <a:p>
            <a:pPr marL="0" indent="457200" algn="just">
              <a:buNone/>
            </a:pPr>
            <a:r>
              <a:rPr lang="ru-RU" dirty="0"/>
              <a:t>- Конфликты из-за разницы во взглядах и стандартах поведения. Например, родители могут иметь более консервативные взгляды на сексуальность, религию, политику и т. д., в то время как их дети могут быть более прогрессивными и либеральными.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2830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Десерт "Яйцо страуса"</a:t>
            </a:r>
            <a:br>
              <a:rPr lang="ru-RU" b="1" dirty="0"/>
            </a:br>
            <a:endParaRPr lang="ru-RU" dirty="0"/>
          </a:p>
        </p:txBody>
      </p:sp>
      <p:pic>
        <p:nvPicPr>
          <p:cNvPr id="1026" name="Picture 2" descr="Десерт &amp;quot;Яйцо страуса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46138"/>
            <a:ext cx="3869013" cy="2573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68" y="40088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63B37"/>
                </a:solidFill>
                <a:latin typeface="blogger_sans"/>
              </a:rPr>
              <a:t>Сливочная масса: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800 мл молока (или </a:t>
            </a:r>
            <a:r>
              <a:rPr lang="ru-RU" dirty="0" err="1">
                <a:solidFill>
                  <a:srgbClr val="563B37"/>
                </a:solidFill>
                <a:latin typeface="blogger_sans"/>
              </a:rPr>
              <a:t>молоко+сливки</a:t>
            </a:r>
            <a:r>
              <a:rPr lang="ru-RU" dirty="0">
                <a:solidFill>
                  <a:srgbClr val="563B37"/>
                </a:solidFill>
                <a:latin typeface="blogger_sans"/>
              </a:rPr>
              <a:t>)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100 г сахара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75 г кукурузного крахмала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8-10 г ванильного сахара</a:t>
            </a:r>
            <a:endParaRPr lang="ru-RU" b="0" i="0" dirty="0">
              <a:solidFill>
                <a:srgbClr val="563B37"/>
              </a:solidFill>
              <a:effectLst/>
              <a:latin typeface="blogger_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0153" y="3870369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63B37"/>
                </a:solidFill>
                <a:latin typeface="blogger_sans"/>
              </a:rPr>
              <a:t>Апельсиновая масса: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1 литр апельсинового сока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75 г кукурузного крахмала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80 г сахара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63B37"/>
                </a:solidFill>
                <a:latin typeface="blogger_sans"/>
              </a:rPr>
              <a:t>Декор:</a:t>
            </a:r>
          </a:p>
          <a:p>
            <a:pPr fontAlgn="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563B37"/>
                </a:solidFill>
                <a:latin typeface="blogger_sans"/>
              </a:rPr>
              <a:t>кокосовая стружка</a:t>
            </a:r>
            <a:endParaRPr lang="ru-RU" b="0" i="0" dirty="0">
              <a:solidFill>
                <a:srgbClr val="563B37"/>
              </a:solidFill>
              <a:effectLst/>
              <a:latin typeface="blogger_sans"/>
            </a:endParaRPr>
          </a:p>
        </p:txBody>
      </p:sp>
    </p:spTree>
    <p:extLst>
      <p:ext uri="{BB962C8B-B14F-4D97-AF65-F5344CB8AC3E}">
        <p14:creationId xmlns:p14="http://schemas.microsoft.com/office/powerpoint/2010/main" val="3890356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есерт &amp;quot;Яйцо страуса&amp;quot; - ша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259138" cy="21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9912" y="33004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1. В одной кастрюле соединить молоко, крахмал, сахар и ванильный сахар. Перемешать так, чтоб не было комочков.</a:t>
            </a:r>
          </a:p>
          <a:p>
            <a:r>
              <a:rPr lang="ru-RU" b="1" dirty="0">
                <a:solidFill>
                  <a:srgbClr val="27886C"/>
                </a:solidFill>
                <a:latin typeface="blogger_sans"/>
              </a:rPr>
              <a:t>Совет</a:t>
            </a:r>
          </a:p>
          <a:p>
            <a:r>
              <a:rPr lang="ru-RU" i="1" dirty="0">
                <a:solidFill>
                  <a:srgbClr val="563B37"/>
                </a:solidFill>
                <a:latin typeface="blogger_sans"/>
              </a:rPr>
              <a:t>Ч</a:t>
            </a:r>
            <a:r>
              <a:rPr lang="ru-RU" i="1" dirty="0" smtClean="0">
                <a:solidFill>
                  <a:srgbClr val="563B37"/>
                </a:solidFill>
                <a:latin typeface="blogger_sans"/>
              </a:rPr>
              <a:t>асть </a:t>
            </a:r>
            <a:r>
              <a:rPr lang="ru-RU" i="1" dirty="0">
                <a:solidFill>
                  <a:srgbClr val="563B37"/>
                </a:solidFill>
                <a:latin typeface="blogger_sans"/>
              </a:rPr>
              <a:t>молока </a:t>
            </a:r>
            <a:r>
              <a:rPr lang="ru-RU" i="1" dirty="0" smtClean="0">
                <a:solidFill>
                  <a:srgbClr val="563B37"/>
                </a:solidFill>
                <a:latin typeface="blogger_sans"/>
              </a:rPr>
              <a:t>можно заменить </a:t>
            </a:r>
            <a:r>
              <a:rPr lang="ru-RU" i="1" dirty="0">
                <a:solidFill>
                  <a:srgbClr val="563B37"/>
                </a:solidFill>
                <a:latin typeface="blogger_sans"/>
              </a:rPr>
              <a:t>жирными сливками, примерно 50/50.</a:t>
            </a:r>
            <a:endParaRPr lang="ru-RU" b="0" i="1" dirty="0">
              <a:solidFill>
                <a:srgbClr val="563B37"/>
              </a:solidFill>
              <a:effectLst/>
              <a:latin typeface="blogger_sans"/>
            </a:endParaRPr>
          </a:p>
        </p:txBody>
      </p:sp>
      <p:pic>
        <p:nvPicPr>
          <p:cNvPr id="2052" name="Picture 4" descr="Десерт &amp;quot;Яйцо страуса&amp;quot; - шаг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3" y="2561024"/>
            <a:ext cx="3269503" cy="21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2450947"/>
            <a:ext cx="48245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563B37"/>
                </a:solidFill>
                <a:latin typeface="blogger_sans"/>
              </a:rPr>
              <a:t>2. В другой кастрюле соединить сок, крахмал и сахар и перемешать так, чтоб не было комочков.</a:t>
            </a:r>
          </a:p>
          <a:p>
            <a:r>
              <a:rPr lang="ru-RU" sz="1600" b="1" dirty="0">
                <a:solidFill>
                  <a:srgbClr val="27886C"/>
                </a:solidFill>
                <a:latin typeface="blogger_sans"/>
              </a:rPr>
              <a:t>Совет</a:t>
            </a:r>
          </a:p>
          <a:p>
            <a:r>
              <a:rPr lang="ru-RU" sz="1600" i="1" dirty="0">
                <a:solidFill>
                  <a:srgbClr val="563B37"/>
                </a:solidFill>
                <a:latin typeface="blogger_sans"/>
              </a:rPr>
              <a:t>Апельсиновый сок можно заменить персиковым или взять часть апельсинового и добавить часть персикового сока. Для более яркого цвета я добавила несколько капель гелиевого пищевого красителя.</a:t>
            </a:r>
            <a:endParaRPr lang="ru-RU" sz="1600" b="0" i="1" dirty="0">
              <a:solidFill>
                <a:srgbClr val="563B37"/>
              </a:solidFill>
              <a:effectLst/>
              <a:latin typeface="blogger_sans"/>
            </a:endParaRPr>
          </a:p>
        </p:txBody>
      </p:sp>
      <p:pic>
        <p:nvPicPr>
          <p:cNvPr id="2054" name="Picture 6" descr="Десерт &amp;quot;Яйцо страуса&amp;quot; - шаг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6" y="4910737"/>
            <a:ext cx="2875161" cy="191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42386" y="491073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3. Теперь начинается самое сложное: надо варить до </a:t>
            </a:r>
            <a:r>
              <a:rPr lang="ru-RU" dirty="0" err="1">
                <a:solidFill>
                  <a:srgbClr val="563B37"/>
                </a:solidFill>
                <a:latin typeface="blogger_sans"/>
              </a:rPr>
              <a:t>загустения</a:t>
            </a:r>
            <a:r>
              <a:rPr lang="ru-RU" dirty="0">
                <a:solidFill>
                  <a:srgbClr val="563B37"/>
                </a:solidFill>
                <a:latin typeface="blogger_sans"/>
              </a:rPr>
              <a:t> две массы одновременно, постоянно помешивая.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563B37"/>
                </a:solidFill>
                <a:latin typeface="blogger_sans"/>
              </a:rPr>
              <a:t>Сливочную массу, примерно, 3 минуты. Апельсиновую массу минут 6.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6998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Десерт &amp;quot;Яйцо страуса&amp;quot; - шаг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307208" cy="22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4712" y="188640"/>
            <a:ext cx="5549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563B37"/>
                </a:solidFill>
                <a:latin typeface="blogger_sans"/>
              </a:rPr>
              <a:t>4. Горячую сливочную массу разлить по формочкам, наливать не больше половины формочки.</a:t>
            </a:r>
            <a:br>
              <a:rPr lang="ru-RU" sz="1200" dirty="0">
                <a:solidFill>
                  <a:srgbClr val="563B37"/>
                </a:solidFill>
                <a:latin typeface="blogger_sans"/>
              </a:rPr>
            </a:br>
            <a:r>
              <a:rPr lang="ru-RU" sz="1200" dirty="0">
                <a:solidFill>
                  <a:srgbClr val="563B37"/>
                </a:solidFill>
                <a:latin typeface="blogger_sans"/>
              </a:rPr>
              <a:t>Затем в центр влить апельсиновую массу.</a:t>
            </a:r>
            <a:br>
              <a:rPr lang="ru-RU" sz="1200" dirty="0">
                <a:solidFill>
                  <a:srgbClr val="563B37"/>
                </a:solidFill>
                <a:latin typeface="blogger_sans"/>
              </a:rPr>
            </a:br>
            <a:r>
              <a:rPr lang="ru-RU" sz="1200" dirty="0">
                <a:solidFill>
                  <a:srgbClr val="563B37"/>
                </a:solidFill>
                <a:latin typeface="blogger_sans"/>
              </a:rPr>
              <a:t>Накрыть пищевой плёнкой и оставить остывать при комнатной температуре. Затем убрать в холодильник до застывания.</a:t>
            </a:r>
          </a:p>
          <a:p>
            <a:r>
              <a:rPr lang="ru-RU" sz="1200" b="1" dirty="0">
                <a:solidFill>
                  <a:srgbClr val="27886C"/>
                </a:solidFill>
                <a:latin typeface="blogger_sans"/>
              </a:rPr>
              <a:t>Совет</a:t>
            </a:r>
          </a:p>
          <a:p>
            <a:r>
              <a:rPr lang="ru-RU" sz="1200" i="1" dirty="0">
                <a:solidFill>
                  <a:srgbClr val="563B37"/>
                </a:solidFill>
                <a:latin typeface="blogger_sans"/>
              </a:rPr>
              <a:t>Лить надо высоко подняв кастрюльку с апельсиновой массой или половником. Так, чтобы струя пробивала сливочную массу. У меня немного так не получилось, я не сразу поняла, как лучше лить, поэтому у готового десерта пришлось немного удалить нижний оранжевый слой. Не знаю какого размера </a:t>
            </a:r>
            <a:r>
              <a:rPr lang="ru-RU" sz="1200" i="1" dirty="0" err="1">
                <a:solidFill>
                  <a:srgbClr val="563B37"/>
                </a:solidFill>
                <a:latin typeface="blogger_sans"/>
              </a:rPr>
              <a:t>страусиное</a:t>
            </a:r>
            <a:r>
              <a:rPr lang="ru-RU" sz="1200" i="1" dirty="0">
                <a:solidFill>
                  <a:srgbClr val="563B37"/>
                </a:solidFill>
                <a:latin typeface="blogger_sans"/>
              </a:rPr>
              <a:t> яйцо, у меня оно размером, как глубокая тарелка).</a:t>
            </a:r>
            <a:endParaRPr lang="ru-RU" sz="1200" b="0" i="1" dirty="0">
              <a:solidFill>
                <a:srgbClr val="563B37"/>
              </a:solidFill>
              <a:effectLst/>
              <a:latin typeface="blogger_sans"/>
            </a:endParaRPr>
          </a:p>
        </p:txBody>
      </p:sp>
      <p:pic>
        <p:nvPicPr>
          <p:cNvPr id="3076" name="Picture 4" descr="Десерт &amp;quot;Яйцо страуса&amp;quot; - шаг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6964"/>
            <a:ext cx="3353865" cy="22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10417" y="31519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5. Готовый десерт извлечь из формы, </a:t>
            </a:r>
            <a:r>
              <a:rPr lang="ru-RU" i="1" dirty="0">
                <a:solidFill>
                  <a:srgbClr val="563B37"/>
                </a:solidFill>
                <a:latin typeface="blogger_sans"/>
              </a:rPr>
              <a:t>перевернув его на тарелку. Посыпать кокосовой </a:t>
            </a:r>
            <a:r>
              <a:rPr lang="ru-RU" dirty="0">
                <a:solidFill>
                  <a:srgbClr val="563B37"/>
                </a:solidFill>
                <a:latin typeface="blogger_sans"/>
              </a:rPr>
              <a:t>стружкой и подавать.</a:t>
            </a:r>
            <a:endParaRPr lang="ru-RU" dirty="0"/>
          </a:p>
        </p:txBody>
      </p:sp>
      <p:pic>
        <p:nvPicPr>
          <p:cNvPr id="3078" name="Picture 6" descr="Десерт &amp;quot;Яйцо страуса&amp;quot; - шаг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36355"/>
            <a:ext cx="3353865" cy="1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99992" y="5632889"/>
            <a:ext cx="2652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563B37"/>
                </a:solidFill>
                <a:latin typeface="blogger_sans"/>
              </a:rPr>
              <a:t>6. Приятного аппетита!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7313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like.net/uploads/posts/2023-01/1673422021_3-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3"/>
            <a:ext cx="9144000" cy="685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983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gas-kvas.com/grafic/uploads/posts/2023-09/1695708056_gas-kvas-com-p-raskraski-zima-dlya-7-let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48"/>
            <a:ext cx="9144000" cy="684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630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Источники: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hlinkClick r:id="rId3"/>
            </a:endParaRPr>
          </a:p>
          <a:p>
            <a:endParaRPr lang="ru-RU" dirty="0">
              <a:hlinkClick r:id="rId3"/>
            </a:endParaRPr>
          </a:p>
          <a:p>
            <a:r>
              <a:rPr lang="en-US" dirty="0" smtClean="0">
                <a:hlinkClick r:id="rId3"/>
              </a:rPr>
              <a:t>http://img-fotki.yandex.ru/get/5202/sve70928518.496/0_4e8d1_1cd5da22_XL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http://img-fotki.yandex.ru/get/5109/159561506.3b/0_e903d_a543c68a_XL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солидарности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 борьбе с терроризмом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5141168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03 сентября в нашей стране отмечается День солидарности в борьбе с терроризмом. Он связан с трагическими событиями, произошедшими в городе Беслане, когда террористы захватили одну из городских школ. В результате </a:t>
            </a:r>
            <a:r>
              <a:rPr lang="ru-RU" dirty="0" smtClean="0"/>
              <a:t>теракта </a:t>
            </a:r>
            <a:r>
              <a:rPr lang="ru-RU" dirty="0"/>
              <a:t>в школе №1 погибли более трёхсот человек, среди которых 150 </a:t>
            </a:r>
            <a:r>
              <a:rPr lang="ru-RU" dirty="0" smtClean="0"/>
              <a:t>детей.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нашем ДОУ в старшей и подготовительной группах прошли мероприятия, посвящённые Дню солидарности в борьбе с терроризмом.</a:t>
            </a:r>
            <a:br>
              <a:rPr lang="ru-RU" dirty="0"/>
            </a:br>
            <a:r>
              <a:rPr lang="ru-RU" dirty="0"/>
              <a:t>Воспитатели провели беседы на темы: «Правила поведения при обнаружении бесхозных предметов на улице», «Терроризм и личная безопасность».</a:t>
            </a:r>
            <a:br>
              <a:rPr lang="ru-RU" dirty="0"/>
            </a:br>
            <a:r>
              <a:rPr lang="ru-RU" dirty="0"/>
              <a:t>Также воспитанники почтили память минутой молчания и зажгли символичные </a:t>
            </a:r>
            <a:r>
              <a:rPr lang="ru-RU" dirty="0" smtClean="0"/>
              <a:t>свечи.</a:t>
            </a:r>
          </a:p>
          <a:p>
            <a:pPr marL="0" indent="457200" algn="just">
              <a:buNone/>
            </a:pPr>
            <a:r>
              <a:rPr lang="ru-RU" dirty="0" smtClean="0"/>
              <a:t>Сотрудники </a:t>
            </a:r>
            <a:r>
              <a:rPr lang="ru-RU" dirty="0"/>
              <a:t>детского сада присоединились к мероприятиям, посвящённым Дню солидарности в борьбе с </a:t>
            </a:r>
            <a:r>
              <a:rPr lang="ru-RU" dirty="0" smtClean="0"/>
              <a:t>терроризмом.</a:t>
            </a:r>
          </a:p>
          <a:p>
            <a:pPr marL="0" indent="457200" algn="just">
              <a:buNone/>
            </a:pPr>
            <a:r>
              <a:rPr lang="ru-RU" dirty="0" smtClean="0"/>
              <a:t>Почтили </a:t>
            </a:r>
            <a:r>
              <a:rPr lang="ru-RU" dirty="0"/>
              <a:t>память погибших, посмотрев видеоролик о трагических событиях в Беслане.</a:t>
            </a:r>
            <a:br>
              <a:rPr lang="ru-RU" dirty="0"/>
            </a:br>
            <a:r>
              <a:rPr lang="ru-RU" dirty="0"/>
              <a:t>Заместитель заведующего по безопасности образовательного процесса провела внеплановый инструктаж с сотрудниками.</a:t>
            </a:r>
          </a:p>
          <a:p>
            <a:endParaRPr lang="ru-RU" dirty="0"/>
          </a:p>
        </p:txBody>
      </p:sp>
      <p:pic>
        <p:nvPicPr>
          <p:cNvPr id="7170" name="Picture 2" descr="https://gas-kvas.com/uploads/posts/2023-08/1691392371_gas-kvas-com-p-risunki-na-prazdnik-den-solidarnosti-v-bor-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88" y="1600200"/>
            <a:ext cx="4049612" cy="231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30914_085955_8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88" y="417580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G_20230914_085956_3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576" y="450912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56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Опыты с песком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4708525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4 сентября </a:t>
            </a:r>
            <a:r>
              <a:rPr lang="ru-RU" dirty="0"/>
              <a:t>на прогулке воспитанники первой младшей группы познакомились со свойствами сухого и влажного </a:t>
            </a:r>
            <a:r>
              <a:rPr lang="ru-RU" dirty="0" smtClean="0"/>
              <a:t>песка.</a:t>
            </a:r>
            <a:endParaRPr lang="ru-RU" dirty="0"/>
          </a:p>
          <a:p>
            <a:pPr marL="0" indent="457200" algn="just">
              <a:buNone/>
            </a:pPr>
            <a:r>
              <a:rPr lang="ru-RU" dirty="0" smtClean="0"/>
              <a:t>Учились </a:t>
            </a:r>
            <a:r>
              <a:rPr lang="ru-RU" dirty="0"/>
              <a:t>разным способам обследования (сжать песок в руке и ссыпать с ладони). Узнаем, что сухой песок сыпется и из него не получаются куличики. А из мокрого песка можно построить красивые фигурки и башни.</a:t>
            </a:r>
          </a:p>
        </p:txBody>
      </p:sp>
      <p:pic>
        <p:nvPicPr>
          <p:cNvPr id="8194" name="Picture 2" descr="photo1693837728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638"/>
            <a:ext cx="1378496" cy="246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oto1693837728 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142" y="1600200"/>
            <a:ext cx="1225750" cy="218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fsd.multiurok.ru/html/2022/03/14/s_622f61eb5b524/phpW9QuH3_Poznovatelno-is_html_2da358a3de051f9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1" y="4005704"/>
            <a:ext cx="3160984" cy="237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58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Веселые мухоморы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старшей </a:t>
            </a:r>
            <a:r>
              <a:rPr lang="ru-RU" dirty="0" smtClean="0"/>
              <a:t>группе, 4 сентября, </a:t>
            </a:r>
            <a:r>
              <a:rPr lang="ru-RU" dirty="0"/>
              <a:t>прошло увлекательное занятие "Веселые мухоморы".</a:t>
            </a:r>
            <a:br>
              <a:rPr lang="ru-RU" dirty="0"/>
            </a:br>
            <a:r>
              <a:rPr lang="ru-RU" dirty="0"/>
              <a:t>     Ребята внимательно слушали рассказ воспитателя о том, какой это гриб "</a:t>
            </a:r>
            <a:r>
              <a:rPr lang="ru-RU" dirty="0" smtClean="0"/>
              <a:t>мухомор».</a:t>
            </a:r>
          </a:p>
          <a:p>
            <a:pPr marL="0" indent="457200" algn="just">
              <a:buNone/>
            </a:pPr>
            <a:r>
              <a:rPr lang="ru-RU" dirty="0" smtClean="0"/>
              <a:t>Дети </a:t>
            </a:r>
            <a:r>
              <a:rPr lang="ru-RU" dirty="0"/>
              <a:t>наносили ритмично и равномерно белые пятнышки на всей поверхности </a:t>
            </a:r>
            <a:r>
              <a:rPr lang="ru-RU" dirty="0" smtClean="0"/>
              <a:t>шляпки.</a:t>
            </a:r>
            <a:endParaRPr lang="ru-RU" dirty="0"/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завершение занятия ребята вместе поиграли в подвижную  игру "Веселые мухоморы".</a:t>
            </a:r>
          </a:p>
        </p:txBody>
      </p:sp>
      <p:pic>
        <p:nvPicPr>
          <p:cNvPr id="9218" name="Picture 2" descr="photo1693988028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0020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hoto1693988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48" y="278092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nn-sdk.mo.muzkult.ru/media/2020/08/05/1256604318/unname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98" y="4224098"/>
            <a:ext cx="2385517" cy="23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06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Утренняя гимнастика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172272" cy="5328592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Ребята средней группы с желанием и радостью начинают каждый день с утренней зарядки.</a:t>
            </a:r>
            <a:br>
              <a:rPr lang="ru-RU" dirty="0"/>
            </a:br>
            <a:r>
              <a:rPr lang="ru-RU" dirty="0"/>
              <a:t>Зарядка способствует укреплению организма и положительно воздействует на иммунную систему.</a:t>
            </a:r>
            <a:br>
              <a:rPr lang="ru-RU" dirty="0"/>
            </a:br>
            <a:r>
              <a:rPr lang="ru-RU" dirty="0"/>
              <a:t>Воспитанники выполняют самые разнообразные комплексы утренней гимнастики и  могут даже провести её самостоятельно.</a:t>
            </a:r>
          </a:p>
        </p:txBody>
      </p:sp>
      <p:pic>
        <p:nvPicPr>
          <p:cNvPr id="10244" name="Picture 4" descr="photo1694081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hoto1694081704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864" y="235731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gas-kvas.com/uploads/posts/2023-02/1676441548_gas-kvas-com-p-risunok-zaryadka-detskii-3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0" y="4174288"/>
            <a:ext cx="4059102" cy="195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38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Тематический день «Овощи»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4997152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Во второй младшей </a:t>
            </a:r>
            <a:r>
              <a:rPr lang="ru-RU" dirty="0" smtClean="0"/>
              <a:t>группе, 6 сентября, </a:t>
            </a:r>
            <a:r>
              <a:rPr lang="ru-RU" dirty="0"/>
              <a:t>прошел тематический день «Овощей». В течение дня ребята рассматривали овощи, учили короткие стихотворения, отгадывали загадки. Играли в разнообразные дидактические </a:t>
            </a:r>
            <a:r>
              <a:rPr lang="ru-RU" dirty="0" smtClean="0"/>
              <a:t>игры.</a:t>
            </a:r>
          </a:p>
          <a:p>
            <a:pPr marL="0" indent="457200" algn="just">
              <a:buNone/>
            </a:pPr>
            <a:r>
              <a:rPr lang="ru-RU" dirty="0" smtClean="0"/>
              <a:t>Таким </a:t>
            </a:r>
            <a:r>
              <a:rPr lang="ru-RU" dirty="0"/>
              <a:t>образом, у детей повысился уровень знаний об овощах и витаминах, содержащихся в них.</a:t>
            </a:r>
            <a:br>
              <a:rPr lang="ru-RU" dirty="0"/>
            </a:br>
            <a:r>
              <a:rPr lang="ru-RU" dirty="0"/>
              <a:t>Дети поняли, что овощи – важные продукты на нашем столе.</a:t>
            </a:r>
          </a:p>
        </p:txBody>
      </p:sp>
      <p:pic>
        <p:nvPicPr>
          <p:cNvPr id="11266" name="Picture 2" descr="photo1694084286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45" y="1293812"/>
            <a:ext cx="1554262" cy="20631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hoto1694084286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42" y="1336789"/>
            <a:ext cx="1443658" cy="1916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ww.gifki.org/data/media/1048/morkovka-animatsionnaya-kartinka-00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98462"/>
            <a:ext cx="43815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media.tenor.com/7wNskOUWevcAAAAM/hi-hello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554" y="3511585"/>
            <a:ext cx="2095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media.baamboozle.com/uploads/images/41563/1593677320_961364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6EBE1"/>
              </a:clrFrom>
              <a:clrTo>
                <a:srgbClr val="F6EB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13" y="4005064"/>
            <a:ext cx="2329441" cy="190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179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Самостоятельные игры.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172272" cy="5328592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 вопрос "Что больше всего любя дети?", каждый ответит, не сомневаясь - играть! По мнению ученых, игра - это не пустая забава, а очень важный вид деятельности для маленького </a:t>
            </a:r>
            <a:r>
              <a:rPr lang="ru-RU" dirty="0" smtClean="0"/>
              <a:t>человека.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игре ребёнок развивается как личность, у него формируется те стороны психики, от которых впоследствии будут зависеть успешность его учебной и трудовой деятельности, его отношения с людьми .</a:t>
            </a:r>
          </a:p>
        </p:txBody>
      </p:sp>
      <p:pic>
        <p:nvPicPr>
          <p:cNvPr id="1026" name="Picture 2" descr="photo1694093149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8" y="1382060"/>
            <a:ext cx="1627381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1694093149 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90172"/>
            <a:ext cx="1735873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romanycheva.zernyshko.caduk.ru/images/girl_373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8" y="4149080"/>
            <a:ext cx="2138576" cy="20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9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Угощение для зверят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первой младшей </a:t>
            </a:r>
            <a:r>
              <a:rPr lang="ru-RU" dirty="0" smtClean="0"/>
              <a:t>группе, 7 сентября, </a:t>
            </a:r>
            <a:r>
              <a:rPr lang="ru-RU" dirty="0"/>
              <a:t>прошло занятие по лепке. К ребятам за помощью обратился Мишутка. Он пригласил на свой день рождения своих друзей Зайку и Петушка. Но совсем забыл приготовить для них </a:t>
            </a:r>
            <a:r>
              <a:rPr lang="ru-RU" dirty="0" smtClean="0"/>
              <a:t>угощения.</a:t>
            </a:r>
          </a:p>
          <a:p>
            <a:pPr marL="0" indent="457200" algn="just">
              <a:buNone/>
            </a:pPr>
            <a:r>
              <a:rPr lang="ru-RU" dirty="0" smtClean="0"/>
              <a:t>Ребятам </a:t>
            </a:r>
            <a:r>
              <a:rPr lang="ru-RU" dirty="0"/>
              <a:t>надо было вспомнить, чем больше всего любят лакомиться </a:t>
            </a:r>
            <a:r>
              <a:rPr lang="ru-RU" dirty="0" err="1"/>
              <a:t>Мишуткины</a:t>
            </a:r>
            <a:r>
              <a:rPr lang="ru-RU" dirty="0"/>
              <a:t> друзья. Ребята рассказали Мишке, что Зайка любит грызть морковку, а Петушок - зернышки! И про самого Мишутку малыши не забыли и слепили угощения для всех!</a:t>
            </a:r>
            <a:br>
              <a:rPr lang="ru-RU" dirty="0"/>
            </a:br>
            <a:r>
              <a:rPr lang="ru-RU" dirty="0"/>
              <a:t>Вот так Мишутка отметил свой день рождения в кругу друзей и с вкусными угощениями! Спасибо ребятам за помощь!</a:t>
            </a:r>
          </a:p>
        </p:txBody>
      </p:sp>
      <p:pic>
        <p:nvPicPr>
          <p:cNvPr id="2050" name="Picture 2" descr="photo1694155434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06561"/>
            <a:ext cx="2942296" cy="1662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to1694155434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103" y="3199122"/>
            <a:ext cx="2350649" cy="1328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ytimg.com/vi/MnW17qJMxk0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14462" b="21198"/>
          <a:stretch/>
        </p:blipFill>
        <p:spPr bwMode="auto">
          <a:xfrm>
            <a:off x="4633084" y="4626495"/>
            <a:ext cx="3096344" cy="19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3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памяти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жертв блокадного Ленинграда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8 </a:t>
            </a:r>
            <a:r>
              <a:rPr lang="ru-RU" dirty="0"/>
              <a:t>сентября, в подготовительной группе нашего детского сада прошла акция, посвященная Дню Памяти жертв блокадного Ленинграда.</a:t>
            </a:r>
            <a:br>
              <a:rPr lang="ru-RU" dirty="0"/>
            </a:br>
            <a:r>
              <a:rPr lang="ru-RU" dirty="0"/>
              <a:t>Из беседы дети узнали, что 8 сентября 1941 года вокруг Ленинграда сомкнулось вражеское кольцо. Противник вышел к Ладожскому озеру, захватив Шлиссельбург, взял под контроль исток Невы, и блокировал Ленинград с суши. Были разрушены все железнодорожные, речные и автомобильные коммуникации. Сообщение с Ленинградом поддерживалось только по воздуху и Ладожскому озеру.</a:t>
            </a:r>
          </a:p>
        </p:txBody>
      </p:sp>
      <p:pic>
        <p:nvPicPr>
          <p:cNvPr id="3074" name="Picture 2" descr="photo1694156062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2332"/>
            <a:ext cx="1918676" cy="1918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oto1694156062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50" y="1772816"/>
            <a:ext cx="1883618" cy="1883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hoto16941560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237626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014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41893" y="274638"/>
            <a:ext cx="755849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Содержание:</a:t>
            </a:r>
            <a:endParaRPr lang="ru-RU" dirty="0"/>
          </a:p>
        </p:txBody>
      </p:sp>
      <p:sp>
        <p:nvSpPr>
          <p:cNvPr id="5" name="Объект 5"/>
          <p:cNvSpPr txBox="1">
            <a:spLocks/>
          </p:cNvSpPr>
          <p:nvPr/>
        </p:nvSpPr>
        <p:spPr>
          <a:xfrm>
            <a:off x="541893" y="980728"/>
            <a:ext cx="4786723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400" dirty="0" smtClean="0"/>
              <a:t>Вам, родители.</a:t>
            </a:r>
          </a:p>
          <a:p>
            <a:r>
              <a:rPr lang="ru-RU" altLang="ru-RU" sz="2400" dirty="0" smtClean="0"/>
              <a:t>Наши праздники</a:t>
            </a:r>
          </a:p>
          <a:p>
            <a:r>
              <a:rPr lang="ru-RU" altLang="ru-RU" sz="2400" dirty="0" smtClean="0"/>
              <a:t>Увлекательный мир</a:t>
            </a:r>
          </a:p>
          <a:p>
            <a:r>
              <a:rPr lang="ru-RU" altLang="ru-RU" sz="2400" dirty="0" smtClean="0"/>
              <a:t>Год педагога и наставника</a:t>
            </a:r>
          </a:p>
          <a:p>
            <a:r>
              <a:rPr lang="ru-RU" altLang="ru-RU" sz="2400" dirty="0" err="1" smtClean="0"/>
              <a:t>Развивайка</a:t>
            </a:r>
            <a:r>
              <a:rPr lang="ru-RU" altLang="ru-RU" sz="2400" dirty="0" smtClean="0"/>
              <a:t>!</a:t>
            </a:r>
          </a:p>
          <a:p>
            <a:r>
              <a:rPr lang="ru-RU" altLang="ru-RU" sz="2400" dirty="0" smtClean="0"/>
              <a:t>Советует специалист</a:t>
            </a:r>
          </a:p>
          <a:p>
            <a:r>
              <a:rPr lang="ru-RU" altLang="ru-RU" sz="2400" dirty="0" smtClean="0"/>
              <a:t>Вкусно и полезно!</a:t>
            </a:r>
            <a:endParaRPr lang="ru-RU" altLang="ru-RU" sz="2400" dirty="0"/>
          </a:p>
        </p:txBody>
      </p:sp>
      <p:sp>
        <p:nvSpPr>
          <p:cNvPr id="6" name="Объект 6"/>
          <p:cNvSpPr txBox="1">
            <a:spLocks/>
          </p:cNvSpPr>
          <p:nvPr/>
        </p:nvSpPr>
        <p:spPr>
          <a:xfrm>
            <a:off x="4899907" y="891019"/>
            <a:ext cx="3920566" cy="32580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Редакционная коллегия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err="1" smtClean="0">
                <a:latin typeface="Arial" pitchFamily="34" charset="0"/>
                <a:cs typeface="Arial" pitchFamily="34" charset="0"/>
              </a:rPr>
              <a:t>Мызникова</a:t>
            </a: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 Людмила Дмитриевна,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Зайцева Жанна Анатольевна,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err="1" smtClean="0">
                <a:latin typeface="Arial" pitchFamily="34" charset="0"/>
                <a:cs typeface="Arial" pitchFamily="34" charset="0"/>
              </a:rPr>
              <a:t>Раева</a:t>
            </a: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 Татьяна Васильевна,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Савинова Марина Леонидовна,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Дёмина Екатерина Викторовна,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Уваркина Анна Юрьевна,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err="1" smtClean="0">
                <a:latin typeface="Arial" pitchFamily="34" charset="0"/>
                <a:cs typeface="Arial" pitchFamily="34" charset="0"/>
              </a:rPr>
              <a:t>Перегудова</a:t>
            </a: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 Екатерина Юрьевна,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err="1" smtClean="0">
                <a:latin typeface="Arial" pitchFamily="34" charset="0"/>
                <a:cs typeface="Arial" pitchFamily="34" charset="0"/>
              </a:rPr>
              <a:t>Бармашова</a:t>
            </a: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 Елена Викторовна, педагог-психолог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Борисова Евгения Анатольевна, инструктор по </a:t>
            </a:r>
            <a:r>
              <a:rPr lang="ru-RU" sz="1100" i="1" dirty="0" err="1" smtClean="0">
                <a:latin typeface="Arial" pitchFamily="34" charset="0"/>
                <a:cs typeface="Arial" pitchFamily="34" charset="0"/>
              </a:rPr>
              <a:t>физ</a:t>
            </a: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-ре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Экспертный совет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Сапронова Юлия Сергеевна, заведующий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100" i="1" dirty="0" smtClean="0">
                <a:latin typeface="Arial" pitchFamily="34" charset="0"/>
                <a:cs typeface="Arial" pitchFamily="34" charset="0"/>
              </a:rPr>
              <a:t>Сиренко Екатерина Сергеевна, зам. заведующей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Церемония поднятия флага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Утро 11 сентября </a:t>
            </a:r>
            <a:r>
              <a:rPr lang="ru-RU" dirty="0"/>
              <a:t>в нашем детском саду началось с торжественной церемонии поднятия флага Российской </a:t>
            </a:r>
            <a:r>
              <a:rPr lang="ru-RU" smtClean="0"/>
              <a:t>Федерации.</a:t>
            </a:r>
          </a:p>
          <a:p>
            <a:pPr marL="0" indent="457200" algn="just">
              <a:buNone/>
            </a:pPr>
            <a:r>
              <a:rPr lang="ru-RU" smtClean="0"/>
              <a:t>Церемония </a:t>
            </a:r>
            <a:r>
              <a:rPr lang="ru-RU" dirty="0"/>
              <a:t>поднятия флага теперь будет проходить каждую неделю, по понедельникам. Это станет традицией, ведь патриотическое воспитание наших детей стоит на первом месте. Дети должны любить свою страну, свой народ и чтить свои традиции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IMG_20230914_090513_8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17638"/>
            <a:ext cx="2297773" cy="1723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0230914_090514_0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5218"/>
            <a:ext cx="2121024" cy="1590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culture.ru/images/f56fd029-e51f-54aa-898a-f33387279c2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74" y="4581849"/>
            <a:ext cx="2959382" cy="197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715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рождения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детского писателя Бориса </a:t>
            </a:r>
            <a:r>
              <a:rPr lang="ru-RU" b="1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Заходера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5069160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/>
              <a:t>09 сентября исполнилось 105 лет со дня рождения любимого детского писателя, поэта, драматурга Бориса Владимировича </a:t>
            </a:r>
            <a:r>
              <a:rPr lang="ru-RU" dirty="0" err="1"/>
              <a:t>Заходера</a:t>
            </a:r>
            <a:r>
              <a:rPr lang="ru-RU" dirty="0"/>
              <a:t>.   </a:t>
            </a:r>
            <a:br>
              <a:rPr lang="ru-RU" dirty="0"/>
            </a:br>
            <a:r>
              <a:rPr lang="ru-RU" dirty="0"/>
              <a:t>В средней группе прошла увлекательная игра-путешествие по произведениям писателя.         </a:t>
            </a:r>
            <a:endParaRPr lang="ru-RU" dirty="0" smtClean="0"/>
          </a:p>
          <a:p>
            <a:pPr marL="0" indent="457200" algn="just">
              <a:buNone/>
            </a:pPr>
            <a:r>
              <a:rPr lang="ru-RU" dirty="0" smtClean="0"/>
              <a:t>Ребята </a:t>
            </a:r>
            <a:r>
              <a:rPr lang="ru-RU" dirty="0"/>
              <a:t>узнали о жизни и творчестве писателя, слушали, а потом и сами с удовольствием рассказывали веселые стихи автора.</a:t>
            </a:r>
          </a:p>
        </p:txBody>
      </p:sp>
      <p:pic>
        <p:nvPicPr>
          <p:cNvPr id="2050" name="Picture 2" descr="IMG_20230914_090607_6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0914_090608_4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4431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cdn.culture.ru/images/4c949197-d110-5373-b830-5b769da2b4b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6511"/>
            <a:ext cx="3729844" cy="27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962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Всероссийский конкурс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«Безопасная дорога»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9251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 13 сентября семейные </a:t>
            </a:r>
            <a:r>
              <a:rPr lang="ru-RU" dirty="0"/>
              <a:t>команды нашего детского сада принимают участие в Всероссийском конкурсе "Безопасная дорога </a:t>
            </a:r>
            <a:r>
              <a:rPr lang="ru-RU" dirty="0" smtClean="0"/>
              <a:t>– детям».</a:t>
            </a:r>
            <a:endParaRPr lang="ru-RU" dirty="0"/>
          </a:p>
        </p:txBody>
      </p:sp>
      <p:pic>
        <p:nvPicPr>
          <p:cNvPr id="3074" name="Picture 2" descr="IMG_20230914_090704_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3" y="933912"/>
            <a:ext cx="1888136" cy="19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0914_090704_5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10913"/>
            <a:ext cx="2262628" cy="1696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toxsch.ru/wp-content/uploads/2020/09/VQKQIgA5LUY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692" y="3836914"/>
            <a:ext cx="4825016" cy="302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71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рождения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Зои Космодемьянской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5141168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13 сентября 2023 года исполняется 100 лет со дня рождения Зои Анатольевны Космодемьянской — первой женщины удостоенной звания Героя Советского Союза.</a:t>
            </a:r>
            <a:br>
              <a:rPr lang="ru-RU" dirty="0"/>
            </a:br>
            <a:r>
              <a:rPr lang="ru-RU" dirty="0"/>
              <a:t>В подготовительной группе прошел час памяти "Мы помним, Зоя, Великий подвиг твой!", на котором воспитатель рассказала о короткой, но яркой жизни юной партизанки Зои Космодемьянской, шагнувшей со школьной парты на </a:t>
            </a:r>
            <a:r>
              <a:rPr lang="ru-RU" dirty="0" smtClean="0"/>
              <a:t>фронт.</a:t>
            </a:r>
          </a:p>
          <a:p>
            <a:pPr marL="0" indent="457200" algn="just">
              <a:buNone/>
            </a:pPr>
            <a:r>
              <a:rPr lang="ru-RU" dirty="0" smtClean="0"/>
              <a:t>Ее </a:t>
            </a:r>
            <a:r>
              <a:rPr lang="ru-RU" dirty="0"/>
              <a:t>подвиг стал образцом самоотверженности и мужества, послужившим примером для многих поколений людей.</a:t>
            </a:r>
          </a:p>
        </p:txBody>
      </p:sp>
      <p:pic>
        <p:nvPicPr>
          <p:cNvPr id="4098" name="Picture 2" descr="IMG_20230914_090804_7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9223"/>
            <a:ext cx="2728573" cy="2046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ouo.n-om.obr55.ru/files/2023/09/euwt4_qxmairux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32" y="3747238"/>
            <a:ext cx="4229200" cy="237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39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12760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парикмахера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13 сентября </a:t>
            </a:r>
            <a:r>
              <a:rPr lang="ru-RU" dirty="0"/>
              <a:t>в подготовительной группе провели День Парикмахера. Поговорили о нужной профессии, каким должен быть </a:t>
            </a:r>
            <a:r>
              <a:rPr lang="ru-RU" dirty="0" smtClean="0"/>
              <a:t>парикмахер.</a:t>
            </a:r>
          </a:p>
          <a:p>
            <a:pPr marL="0" indent="457200" algn="just">
              <a:buNone/>
            </a:pPr>
            <a:r>
              <a:rPr lang="ru-RU" dirty="0" smtClean="0"/>
              <a:t>Дети </a:t>
            </a:r>
            <a:r>
              <a:rPr lang="ru-RU" dirty="0"/>
              <a:t>с интересом и большим желанием отвечали на вопросы, отгадывали загадки об орудиях труда парикмахера. Играли в дидактические игры «Кто что делает», «Можно-нельзя».</a:t>
            </a:r>
            <a:br>
              <a:rPr lang="ru-RU" dirty="0"/>
            </a:br>
            <a:r>
              <a:rPr lang="ru-RU" dirty="0"/>
              <a:t>Ребята с большим желанием и интересом делали друг другу разнообразные прически.</a:t>
            </a:r>
            <a:br>
              <a:rPr lang="ru-RU" dirty="0"/>
            </a:br>
            <a:r>
              <a:rPr lang="ru-RU" dirty="0"/>
              <a:t>Атмосфера была дружелюбная и веселая.</a:t>
            </a:r>
          </a:p>
        </p:txBody>
      </p:sp>
      <p:pic>
        <p:nvPicPr>
          <p:cNvPr id="5122" name="Picture 2" descr="https://3d-galleru.ru/cards/17/55/om9v3r1rtl3ywsv/s-dnem-parikmaxer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77807"/>
            <a:ext cx="4023455" cy="28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931" t="27360" r="34504" b="36219"/>
          <a:stretch/>
        </p:blipFill>
        <p:spPr>
          <a:xfrm>
            <a:off x="467544" y="522103"/>
            <a:ext cx="2797224" cy="2156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48521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Беседа, посвященная Куликовской битве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 smtClean="0"/>
              <a:t>15 сентября </a:t>
            </a:r>
            <a:r>
              <a:rPr lang="ru-RU" dirty="0"/>
              <a:t>воспитанники подготовительной группы приняли участие в  познавательной беседе, "Путешествие в прошлое'', посвященное  Куликовской </a:t>
            </a:r>
            <a:r>
              <a:rPr lang="ru-RU" dirty="0" smtClean="0"/>
              <a:t>битве.</a:t>
            </a:r>
          </a:p>
          <a:p>
            <a:pPr marL="0" indent="457200" algn="just">
              <a:buNone/>
            </a:pPr>
            <a:r>
              <a:rPr lang="ru-RU" dirty="0" smtClean="0"/>
              <a:t>Ребята </a:t>
            </a:r>
            <a:r>
              <a:rPr lang="ru-RU" dirty="0"/>
              <a:t>познакомились с личностью Святого Дмитрия Донского, с историческим прошлым и великими подвигами русского народа.</a:t>
            </a:r>
          </a:p>
        </p:txBody>
      </p:sp>
      <p:pic>
        <p:nvPicPr>
          <p:cNvPr id="6146" name="Picture 2" descr="IMG_20230918_132925_5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99948"/>
            <a:ext cx="2667367" cy="2000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20230918_132925_9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12" y="2924944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trafaret-decor.ru/sites/default/files/2023-05/fon-dlja-prezentacii-kulikovskaja-bitva-1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772" y="4725144"/>
            <a:ext cx="3491880" cy="19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115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Районная спартакиада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199" y="1196752"/>
            <a:ext cx="4296817" cy="5472608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 основе муниципальной программы «Улучшение демографической ситуации» в целях привлечения детей к регулярным занятиям физической культурой и спортом, повышения уровня физической подготовленности воспитанников детских садов </a:t>
            </a:r>
            <a:r>
              <a:rPr lang="ru-RU" dirty="0" smtClean="0"/>
              <a:t>15 сентября прошла </a:t>
            </a:r>
            <a:r>
              <a:rPr lang="ru-RU" dirty="0"/>
              <a:t>районная Спартакиада, в которой приняли участие 132 ребенка из 20 детских садов и 2-х Центров </a:t>
            </a:r>
            <a:r>
              <a:rPr lang="ru-RU" dirty="0" smtClean="0"/>
              <a:t>образования.</a:t>
            </a:r>
          </a:p>
          <a:p>
            <a:pPr marL="0" indent="457200" algn="just">
              <a:buNone/>
            </a:pPr>
            <a:r>
              <a:rPr lang="ru-RU" dirty="0" smtClean="0"/>
              <a:t>На </a:t>
            </a:r>
            <a:r>
              <a:rPr lang="ru-RU" dirty="0"/>
              <a:t>соревнованиях разыгрывалось командное первенство, которое определилось по наибольшей сумме очков, набранных участниками данных команд во всех видах программы в соответствии с таблицей начисления очков. Программа соревнований включала в себя : прыжки с места, метание мешочков с песком и эстафета.</a:t>
            </a:r>
            <a:br>
              <a:rPr lang="ru-RU" dirty="0"/>
            </a:br>
            <a:r>
              <a:rPr lang="ru-RU" dirty="0"/>
              <a:t>По итогам соревнований наш детский сад вошёл в пятёрку лидеров.</a:t>
            </a:r>
            <a:br>
              <a:rPr lang="ru-RU" dirty="0"/>
            </a:br>
            <a:r>
              <a:rPr lang="ru-RU" dirty="0"/>
              <a:t>Поздравляем участников!!!</a:t>
            </a:r>
          </a:p>
        </p:txBody>
      </p:sp>
      <p:pic>
        <p:nvPicPr>
          <p:cNvPr id="7170" name="Picture 2" descr="https://dtdm-oren.ru/upload/images/activity/activity_7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8F6FF"/>
              </a:clrFrom>
              <a:clrTo>
                <a:srgbClr val="E8F6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3933056"/>
            <a:ext cx="3848944" cy="288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30918_133355_8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3" y="1102580"/>
            <a:ext cx="2429817" cy="1822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G_20230918_133355_6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25" y="2144548"/>
            <a:ext cx="2384677" cy="1788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459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Кросс нации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896544" cy="5069160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/>
              <a:t>Во Всемирный день </a:t>
            </a:r>
            <a:r>
              <a:rPr lang="ru-RU" dirty="0" smtClean="0"/>
              <a:t>бега 15 сентября </a:t>
            </a:r>
            <a:r>
              <a:rPr lang="ru-RU" dirty="0"/>
              <a:t>сотрудники МДОУ центра развития ребёнка -д/с 14 присоединились ко Всероссийской акции «Кросс нации</a:t>
            </a:r>
            <a:r>
              <a:rPr lang="ru-RU" dirty="0" smtClean="0"/>
              <a:t>".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IMG_20230918_133434_7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46138"/>
            <a:ext cx="278430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_20230918_133434_9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17964"/>
            <a:ext cx="2950999" cy="2213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68.userapi.com/impg/NXDFIS5tXoD6kxijBoAnCRerpTEFvWgSmUEFsw/Gr8hUoUyPLg.jpg?size=770x513&amp;quality=96&amp;sign=c0de517bdfc54f5345418633e93cad39&amp;c_uniq_tag=v1GMBkuwcbmPTvAylZh-KAeNRiM0_OoJCld5v3bThjA&amp;type=albu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00416"/>
            <a:ext cx="3493889" cy="232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610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Конкурс «Визитная карточка группы».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199" y="1268760"/>
            <a:ext cx="4377799" cy="5531667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В рамках годового плана </a:t>
            </a:r>
            <a:r>
              <a:rPr lang="ru-RU" dirty="0" smtClean="0"/>
              <a:t>16 сентября в </a:t>
            </a:r>
            <a:r>
              <a:rPr lang="ru-RU" dirty="0"/>
              <a:t>нашем детском саду стартовал конкурс среди групп «Визитная карточка».</a:t>
            </a:r>
            <a:br>
              <a:rPr lang="ru-RU" dirty="0"/>
            </a:br>
            <a:r>
              <a:rPr lang="ru-RU" dirty="0"/>
              <a:t>В содержание визитных карточек входили: сведения о группе, о развивающей предметно-пространственной среде группы, о традициях и увлечениях группы, о формах работы с родителями, о результатах участия педагогов и детей в конкурсах.</a:t>
            </a:r>
          </a:p>
        </p:txBody>
      </p:sp>
      <p:pic>
        <p:nvPicPr>
          <p:cNvPr id="9218" name="Picture 2" descr="IMG_20230918_133735_9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417638"/>
            <a:ext cx="3737934" cy="2803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udo-006.do95.ru/index.php?component=download&amp;file=9910ecc631b17cb1d6c1a952676dda5b0b24f183cef304222a660db404599215&amp;view=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8" y="4221088"/>
            <a:ext cx="3059535" cy="257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59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Благоустройство участков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96856"/>
            <a:ext cx="4316288" cy="5272504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В рамках месячника по благоустройству </a:t>
            </a:r>
            <a:r>
              <a:rPr lang="ru-RU" dirty="0" smtClean="0"/>
              <a:t>18 сентября в </a:t>
            </a:r>
            <a:r>
              <a:rPr lang="ru-RU" dirty="0"/>
              <a:t>старшей и средней группах прошел осенний субботник.</a:t>
            </a:r>
            <a:br>
              <a:rPr lang="ru-RU" dirty="0"/>
            </a:br>
            <a:r>
              <a:rPr lang="ru-RU" dirty="0"/>
              <a:t>Погода в этот день не подвела: было тепло, светило </a:t>
            </a:r>
            <a:r>
              <a:rPr lang="ru-RU" dirty="0" smtClean="0"/>
              <a:t>солнце.</a:t>
            </a:r>
          </a:p>
          <a:p>
            <a:pPr marL="0" indent="457200" algn="just">
              <a:buNone/>
            </a:pPr>
            <a:r>
              <a:rPr lang="ru-RU" dirty="0" smtClean="0"/>
              <a:t>Вооружившись </a:t>
            </a:r>
            <a:r>
              <a:rPr lang="ru-RU" dirty="0"/>
              <a:t>лопатами, граблями и метлами родители вместе с детьми и воспитателями вышли на уборку участка группы.</a:t>
            </a:r>
            <a:br>
              <a:rPr lang="ru-RU" dirty="0"/>
            </a:br>
            <a:r>
              <a:rPr lang="ru-RU" dirty="0"/>
              <a:t>Выражаем благодарность всём участникам!!!</a:t>
            </a:r>
          </a:p>
        </p:txBody>
      </p:sp>
      <p:pic>
        <p:nvPicPr>
          <p:cNvPr id="10242" name="Picture 2" descr="IMG_20230925_112757_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6856"/>
            <a:ext cx="2925313" cy="2193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30925_112757_7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08" y="3275271"/>
            <a:ext cx="2785209" cy="2088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www.evangelistmn.com/wp-content/uploads/2021/04/subbotnik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153" y="5045685"/>
            <a:ext cx="2477111" cy="18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71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41893" y="274638"/>
            <a:ext cx="755849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Вам, родители!</a:t>
            </a:r>
            <a:endParaRPr lang="ru-RU" dirty="0"/>
          </a:p>
        </p:txBody>
      </p:sp>
      <p:pic>
        <p:nvPicPr>
          <p:cNvPr id="1026" name="Picture 2" descr="https://avatars.mds.yandex.net/i?id=f1d6692e4742a79a01ac6e292c9b923e1b3e3a0a-899102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Всероссийская неделя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«Безопасности дорожного движения»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12026" y="1600200"/>
            <a:ext cx="4152462" cy="5096497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 smtClean="0"/>
              <a:t>20 сентября </a:t>
            </a:r>
            <a:r>
              <a:rPr lang="ru-RU" dirty="0"/>
              <a:t>в рамках Всероссийской недели безопасности дорожного движения, в наш детский сад заехала машина ГИБДД.</a:t>
            </a:r>
            <a:br>
              <a:rPr lang="ru-RU" dirty="0"/>
            </a:br>
            <a:r>
              <a:rPr lang="ru-RU" dirty="0"/>
              <a:t>Инспекторы ещё раз объяснили детям правила дорожного движения, правила поведения на улице.</a:t>
            </a:r>
            <a:br>
              <a:rPr lang="ru-RU" dirty="0"/>
            </a:br>
            <a:r>
              <a:rPr lang="ru-RU" dirty="0"/>
              <a:t>Инспекторы показали действия световых и звуковых сигналов спец. машины, что вызвало восторг у ребят.</a:t>
            </a:r>
          </a:p>
        </p:txBody>
      </p:sp>
      <p:pic>
        <p:nvPicPr>
          <p:cNvPr id="11266" name="Picture 2" descr="IMG_20230925_113119_7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638"/>
            <a:ext cx="2680794" cy="2238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30925_113119_7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39" y="2996952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avatars.mds.yandex.net/i?id=05568e379aeb51c7bedd3e50cdcaf6e4_l-4352086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7" y="4607331"/>
            <a:ext cx="2958393" cy="208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31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Районный </a:t>
            </a:r>
            <a:r>
              <a:rPr lang="ru-RU" b="1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флешмоб</a:t>
            </a: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 «День мира»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400600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/>
              <a:t>Воспитанники нашего дошкольного учреждения </a:t>
            </a:r>
            <a:r>
              <a:rPr lang="ru-RU" dirty="0" smtClean="0"/>
              <a:t>20 сентября присоединились </a:t>
            </a:r>
            <a:r>
              <a:rPr lang="ru-RU" dirty="0"/>
              <a:t>к районному </a:t>
            </a:r>
            <a:r>
              <a:rPr lang="ru-RU" dirty="0" err="1"/>
              <a:t>флешмобу</a:t>
            </a:r>
            <a:r>
              <a:rPr lang="ru-RU" dirty="0"/>
              <a:t>, посвященному Дню мира. Очень трогательно получилось 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416" t="22438" r="24542" b="32281"/>
          <a:stretch/>
        </p:blipFill>
        <p:spPr>
          <a:xfrm>
            <a:off x="4644007" y="1443712"/>
            <a:ext cx="4200699" cy="2273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 descr="https://otkrytky.ru/o/img/0330/otrkytky-ru-25-b3Rrcml0a2lzLmNvb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949" y="3861048"/>
            <a:ext cx="3701851" cy="264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funik.ru/wp-content/uploads/2020/01/1cc14efdb09e89e8724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43543"/>
            <a:ext cx="2286422" cy="212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036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Годовщина Куликовской битвы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411757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21 сентября в детском саду прошло развлечение, посвящённое празднованию годовщины Куликовской битвы.</a:t>
            </a:r>
            <a:br>
              <a:rPr lang="ru-RU" dirty="0"/>
            </a:br>
            <a:r>
              <a:rPr lang="ru-RU" dirty="0"/>
              <a:t>Воспитатель средней группы провела беседу, познакомила детей с некоторыми моментами истории Куликовской битвы, героизмом простого русского народа, ребята посмотрели иллюстрации: князя Донского, хана Мамая, поединок богатырей </a:t>
            </a:r>
            <a:r>
              <a:rPr lang="ru-RU" dirty="0" err="1"/>
              <a:t>Пересвета</a:t>
            </a:r>
            <a:r>
              <a:rPr lang="ru-RU" dirty="0"/>
              <a:t> с </a:t>
            </a:r>
            <a:r>
              <a:rPr lang="ru-RU" dirty="0" err="1"/>
              <a:t>Челубеем</a:t>
            </a:r>
            <a:r>
              <a:rPr lang="ru-RU" dirty="0"/>
              <a:t>, битву на куликовском поле.</a:t>
            </a:r>
            <a:br>
              <a:rPr lang="ru-RU" dirty="0"/>
            </a:br>
            <a:r>
              <a:rPr lang="ru-RU" dirty="0"/>
              <a:t>Затем ребята превратились в русских богатырей, показали свою силу, ловкость, быстроту в весёлых соревнованиях "Ловкий силач", "Вперёд в бой", "Куликовское сражение".</a:t>
            </a:r>
          </a:p>
        </p:txBody>
      </p:sp>
      <p:pic>
        <p:nvPicPr>
          <p:cNvPr id="13314" name="Picture 2" descr="IMG_20230925_113620_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417638"/>
            <a:ext cx="2540695" cy="2083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20230925_113620_5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22" y="3295932"/>
            <a:ext cx="2673701" cy="2005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present5.com/docs/kulikovskaya_bitva_new_images/kulikovskaya_bitva_new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644008"/>
            <a:ext cx="2715345" cy="20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7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Литературный фестиваль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199" y="1196752"/>
            <a:ext cx="4240785" cy="5472608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21 сентября </a:t>
            </a:r>
            <a:r>
              <a:rPr lang="ru-RU" dirty="0"/>
              <a:t>в МДОУ центре развития ребёнка - д/с 14 прошёл литературно-тематический фестиваль" Закружилась листва золотая... </a:t>
            </a:r>
            <a:r>
              <a:rPr lang="ru-RU" dirty="0" smtClean="0"/>
              <a:t>«</a:t>
            </a:r>
          </a:p>
          <a:p>
            <a:pPr marL="0" indent="457200" algn="just">
              <a:buNone/>
            </a:pPr>
            <a:r>
              <a:rPr lang="ru-RU" dirty="0" smtClean="0"/>
              <a:t>Все </a:t>
            </a:r>
            <a:r>
              <a:rPr lang="ru-RU" dirty="0"/>
              <a:t>участники конкурса чтецов серьезно подготовились, блестяще выступили, показав свое мастерство и оригинальность исполнения.</a:t>
            </a:r>
            <a:br>
              <a:rPr lang="ru-RU" dirty="0"/>
            </a:br>
            <a:r>
              <a:rPr lang="ru-RU" dirty="0"/>
              <a:t>При подведении итогов жюри пришлось нелегко. После длительного обсуждения жюри огласило результаты, всем юным чтецам были вручены сертификаты участника.</a:t>
            </a:r>
          </a:p>
        </p:txBody>
      </p:sp>
      <p:pic>
        <p:nvPicPr>
          <p:cNvPr id="1026" name="Picture 2" descr="IMG_20230925_113715_3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30" y="1417638"/>
            <a:ext cx="1905000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0230925_113715_8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015" y="2257426"/>
            <a:ext cx="1905000" cy="183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81284c50c7a975467fb55a34ba468dcceabc5f6e-10126262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8173"/>
            <a:ext cx="3917745" cy="261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681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Безопасность в быту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5069160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/>
              <a:t>В нашем детском саду реализуется долгосрочный проект "Безопасность".</a:t>
            </a:r>
          </a:p>
          <a:p>
            <a:pPr marL="0" indent="457200" algn="just">
              <a:buNone/>
            </a:pPr>
            <a:r>
              <a:rPr lang="ru-RU" dirty="0"/>
              <a:t>В рамках данного проекта в подготовительной группе </a:t>
            </a:r>
            <a:r>
              <a:rPr lang="ru-RU" dirty="0" smtClean="0"/>
              <a:t>22 сентября прошло </a:t>
            </a:r>
            <a:r>
              <a:rPr lang="ru-RU" dirty="0"/>
              <a:t>занятие "Безопасность в быту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Ребятам </a:t>
            </a:r>
            <a:r>
              <a:rPr lang="ru-RU" dirty="0"/>
              <a:t>была показана презентация по основным правилам поведения в быту". Полученные знания воспитанники закрепили в интерактивной игре, а также решая проблемные ситуации.</a:t>
            </a:r>
          </a:p>
          <a:p>
            <a:endParaRPr lang="ru-RU" dirty="0"/>
          </a:p>
        </p:txBody>
      </p:sp>
      <p:pic>
        <p:nvPicPr>
          <p:cNvPr id="2050" name="Picture 2" descr="IMG_20230925_113908_7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95" y="141763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0925_113908_9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07" y="177281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etsad-215.ru/wp-content/uploads/2023/02/pamyat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11441"/>
            <a:ext cx="4100999" cy="289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2203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Пожарная безопасность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44280" cy="5400600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рамках проекта "Безопасность" в старшей </a:t>
            </a:r>
            <a:r>
              <a:rPr lang="ru-RU" dirty="0" smtClean="0"/>
              <a:t>группе 22 сентября </a:t>
            </a:r>
            <a:r>
              <a:rPr lang="ru-RU" dirty="0"/>
              <a:t>было проведено тематическое занятие по распространению и укреплению знаний о правилах пожарной </a:t>
            </a:r>
            <a:r>
              <a:rPr lang="ru-RU" dirty="0" smtClean="0"/>
              <a:t>безопасности.</a:t>
            </a:r>
          </a:p>
          <a:p>
            <a:pPr marL="0" indent="457200" algn="just">
              <a:buNone/>
            </a:pPr>
            <a:r>
              <a:rPr lang="ru-RU" dirty="0" smtClean="0"/>
              <a:t>Воспитанники </a:t>
            </a:r>
            <a:r>
              <a:rPr lang="ru-RU" dirty="0"/>
              <a:t>участвовали в дискуссии: "Огонь-друг или враг". На основе иллюстраций дети рассказали о правилах пожарной безопасности в отдельно взятой ситуации. С ними были разыграны ситуации: "Осторожно - электроприборы", "Если возник пожар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завершение занятия ребята сделали обрывную аппликацию " Огнетушитель "</a:t>
            </a:r>
          </a:p>
        </p:txBody>
      </p:sp>
      <p:pic>
        <p:nvPicPr>
          <p:cNvPr id="4098" name="Picture 2" descr="IMG_20230925_114052_7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1811607" cy="2227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0230925_114053_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11760"/>
            <a:ext cx="2547524" cy="1910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26528.selcdn.ru/irkmo.ru-upload/iblock/e19/e196b7aa4cfc019809b4fd473c43eb20/2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652" y="4093881"/>
            <a:ext cx="2298548" cy="21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gifer.com/WUnN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3" y="4322403"/>
            <a:ext cx="2491720" cy="249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303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Спички детям не игрушки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328592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подготовительной </a:t>
            </a:r>
            <a:r>
              <a:rPr lang="ru-RU" dirty="0" smtClean="0"/>
              <a:t>группе 22 сентября </a:t>
            </a:r>
            <a:r>
              <a:rPr lang="ru-RU" dirty="0"/>
              <a:t>прошел тематический день под девизом «Спички детям не </a:t>
            </a:r>
            <a:r>
              <a:rPr lang="ru-RU" dirty="0" smtClean="0"/>
              <a:t>игрушки!</a:t>
            </a:r>
          </a:p>
          <a:p>
            <a:pPr marL="0" indent="457200" algn="just">
              <a:buNone/>
            </a:pPr>
            <a:r>
              <a:rPr lang="ru-RU" dirty="0" smtClean="0"/>
              <a:t>С </a:t>
            </a:r>
            <a:r>
              <a:rPr lang="ru-RU" dirty="0"/>
              <a:t>детьми были проведена беседа «Спички не тронь - в спичках огонь! "</a:t>
            </a:r>
            <a:br>
              <a:rPr lang="ru-RU" dirty="0"/>
            </a:br>
            <a:r>
              <a:rPr lang="ru-RU" dirty="0"/>
              <a:t>Интересной и познавательной для воспитанников стала ситуативная игра «Юные пожарные спешат на помощь».</a:t>
            </a:r>
            <a:br>
              <a:rPr lang="ru-RU" dirty="0"/>
            </a:br>
            <a:r>
              <a:rPr lang="ru-RU" dirty="0"/>
              <a:t>В завершение ребята изготовили запрещающие знаки в технике </a:t>
            </a:r>
            <a:r>
              <a:rPr lang="ru-RU" dirty="0" err="1"/>
              <a:t>пластилинографии</a:t>
            </a:r>
            <a:r>
              <a:rPr lang="ru-RU" dirty="0"/>
              <a:t>.</a:t>
            </a:r>
          </a:p>
        </p:txBody>
      </p:sp>
      <p:pic>
        <p:nvPicPr>
          <p:cNvPr id="5122" name="Picture 2" descr="IMG_20230925_114149_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600200"/>
            <a:ext cx="2342389" cy="17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30925_114149_7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97510"/>
            <a:ext cx="2481501" cy="186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.culture.ru/images/af17a850-7faa-5685-a70b-91b4712d0a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65320"/>
            <a:ext cx="2876650" cy="21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927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Безопасность детей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128" y="1124744"/>
            <a:ext cx="4038600" cy="4525963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ru-RU" dirty="0"/>
              <a:t>Безопасность детей - приоритетная задача дошкольного учреждения.</a:t>
            </a:r>
            <a:br>
              <a:rPr lang="ru-RU" dirty="0"/>
            </a:br>
            <a:r>
              <a:rPr lang="ru-RU" dirty="0"/>
              <a:t>В нашем детском саду проводится много мероприятий, направленных на решение данной задачи. Всё, что дети узнают, успешно закрепляется в семье.</a:t>
            </a:r>
          </a:p>
        </p:txBody>
      </p:sp>
      <p:pic>
        <p:nvPicPr>
          <p:cNvPr id="7170" name="Picture 2" descr="IMG_20231002_111414_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4332"/>
            <a:ext cx="252028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gas-kvas.com/uploads/posts/2023-02/1676640488_gas-kvas-com-p-risunki-po-go-i-chs-dlya-detei-v-detskom-s-48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1" r="24745"/>
          <a:stretch/>
        </p:blipFill>
        <p:spPr bwMode="auto">
          <a:xfrm>
            <a:off x="107504" y="4084192"/>
            <a:ext cx="5040560" cy="251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1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Выставка поделок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«Осенние фантазии»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Традиционно в нашем детском саду проводятся выставки детского творчества.</a:t>
            </a:r>
            <a:br>
              <a:rPr lang="ru-RU" dirty="0"/>
            </a:br>
            <a:r>
              <a:rPr lang="ru-RU" dirty="0"/>
              <a:t>Не прошла стороной, и чудесная пора Осени, которая вдохновляет своей яркостью и пестротой красок на воплощение прекрасных творческих идей. Так, </a:t>
            </a:r>
            <a:r>
              <a:rPr lang="ru-RU" dirty="0" smtClean="0"/>
              <a:t>с 25 сентября функционирует </a:t>
            </a:r>
            <a:r>
              <a:rPr lang="ru-RU" dirty="0"/>
              <a:t>выставка поделок из природного материала «Осенние фантазии</a:t>
            </a:r>
            <a:r>
              <a:rPr lang="ru-RU" dirty="0" smtClean="0"/>
              <a:t>».</a:t>
            </a:r>
          </a:p>
          <a:p>
            <a:pPr marL="0" indent="457200" algn="just">
              <a:buNone/>
            </a:pPr>
            <a:r>
              <a:rPr lang="ru-RU" dirty="0" smtClean="0"/>
              <a:t>На </a:t>
            </a:r>
            <a:r>
              <a:rPr lang="ru-RU" dirty="0"/>
              <a:t>выставке представлены работы детей, созданные совместно с родителями. Для создания неповторимых шедевров использовались дары осени – овощи, фрукты, сухоцветы, шишки, мох, ягоды. В каждой работе прослеживалась творческая индивидуальность и фантазия каждого ребенка. Все работы оригинальны, неповторимы и интересны.</a:t>
            </a:r>
          </a:p>
        </p:txBody>
      </p:sp>
      <p:pic>
        <p:nvPicPr>
          <p:cNvPr id="8196" name="Picture 4" descr="https://avatars.mds.yandex.net/i?id=5d820e90600ec596636816bdc4587cdc_l-5185593-images-thumbs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82448"/>
            <a:ext cx="2516591" cy="25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G_20231002_111507_4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73" y="1600200"/>
            <a:ext cx="2246379" cy="168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G_20231002_111507_1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840" y="615866"/>
            <a:ext cx="1670731" cy="2021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avatars.mds.yandex.net/i?id=d5c1b64b3f92a001b58f1c5d15304bc151333303-7570978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60764"/>
            <a:ext cx="5616624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avatars.mds.yandex.net/i?id=64e9655880e7c3f9593f9005c4e7b2831c5127e2-10558413-images-thumbs&amp;n=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772"/>
            <a:ext cx="1882998" cy="141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444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Вакцинация от гриппа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Наступила осень, а значит, сезонный подъем заболеваемости гриппом. Очень важно вовремя «запастись» иммунитетом и сделать необходимые прививки.</a:t>
            </a:r>
            <a:br>
              <a:rPr lang="ru-RU" dirty="0"/>
            </a:br>
            <a:r>
              <a:rPr lang="ru-RU" dirty="0"/>
              <a:t>Со всей информации можно ознакомиться на информационных стендах.</a:t>
            </a:r>
          </a:p>
        </p:txBody>
      </p:sp>
      <p:pic>
        <p:nvPicPr>
          <p:cNvPr id="9218" name="Picture 2" descr="IMG_20231002_111601_7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8760"/>
            <a:ext cx="1786456" cy="2371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20231002_111601_6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10" y="1916832"/>
            <a:ext cx="1838036" cy="2729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simdou37.crimea-school.ru/sites/default/files/styles/1024x768/public/images/2019.11.12_grippu-net.jpg?itok=55MZMXow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9" y="4056778"/>
            <a:ext cx="3483985" cy="26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728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942591" y="37397"/>
            <a:ext cx="755849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Наши праздники!</a:t>
            </a:r>
            <a:endParaRPr lang="ru-RU" sz="7200" b="1" dirty="0">
              <a:solidFill>
                <a:srgbClr val="FF66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s://pichold.ru/wp-content/uploads/2022/08/48de2dc2ad4de4d4abe4b71d27qk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46138"/>
            <a:ext cx="3695832" cy="369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6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Мастер-класс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 изготовлению осенних поделок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Осень — самое время для новых начинаний и свершений.</a:t>
            </a:r>
            <a:br>
              <a:rPr lang="ru-RU" dirty="0"/>
            </a:br>
            <a:r>
              <a:rPr lang="ru-RU" dirty="0" smtClean="0"/>
              <a:t>26 сентября в </a:t>
            </a:r>
            <a:r>
              <a:rPr lang="ru-RU" dirty="0"/>
              <a:t>старшей группе прошёл мастер - класс с родителями по изготовлению осенних поделок.</a:t>
            </a:r>
            <a:br>
              <a:rPr lang="ru-RU" dirty="0"/>
            </a:br>
            <a:r>
              <a:rPr lang="ru-RU" dirty="0"/>
              <a:t>Для этого в детском саду были созданы комфортные для родителей условия. Был представлен доступный и широкий выбор материала.</a:t>
            </a:r>
            <a:br>
              <a:rPr lang="ru-RU" dirty="0"/>
            </a:br>
            <a:r>
              <a:rPr lang="ru-RU" dirty="0"/>
              <a:t>Все участники процесса получили массу положительных эмоций. С удовольствием проявляли творческую фантазию, находили удобные для себя варианты чему были очень впечатлены.</a:t>
            </a:r>
          </a:p>
        </p:txBody>
      </p:sp>
      <p:pic>
        <p:nvPicPr>
          <p:cNvPr id="10242" name="Picture 2" descr="IMG_20231002_111655_8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00808"/>
            <a:ext cx="2421506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31002_111655_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68960"/>
            <a:ext cx="2294058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idei.club/raznoe/uploads/posts/2023-05/1685344541_idei-club-p-oformlenie-oseni-v-detskom-sadu-vkontakte-3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17032"/>
            <a:ext cx="2850952" cy="28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368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бабушек и дедушек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44280" cy="5400600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 smtClean="0"/>
              <a:t>28 </a:t>
            </a:r>
            <a:r>
              <a:rPr lang="ru-RU" dirty="0"/>
              <a:t>сентября, замечательный праздник — День бабушек и дедушек, и воспитанники подготовительной группы поздравляют этих очень важных и значимых для них людей.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5095" t="26375" r="22329" b="18500"/>
          <a:stretch/>
        </p:blipFill>
        <p:spPr>
          <a:xfrm>
            <a:off x="179512" y="1268760"/>
            <a:ext cx="3240360" cy="191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989" t="27359" r="21775" b="20469"/>
          <a:stretch/>
        </p:blipFill>
        <p:spPr>
          <a:xfrm>
            <a:off x="1331640" y="3335712"/>
            <a:ext cx="3096344" cy="1674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6" name="Picture 2" descr="анимированная_открытка_крепкого_здоровья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4" y="4581128"/>
            <a:ext cx="2431700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08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воссоединения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Донбаса</a:t>
            </a: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 и </a:t>
            </a:r>
            <a:r>
              <a:rPr lang="ru-RU" b="1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Новоросии</a:t>
            </a: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 с Россией.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5016501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/>
              <a:t>30 сентября - День воссоединения Донбасса и </a:t>
            </a:r>
            <a:r>
              <a:rPr lang="ru-RU" dirty="0" err="1"/>
              <a:t>Новороссии</a:t>
            </a:r>
            <a:r>
              <a:rPr lang="ru-RU" dirty="0"/>
              <a:t> с России.</a:t>
            </a:r>
            <a:br>
              <a:rPr lang="ru-RU" dirty="0"/>
            </a:br>
            <a:r>
              <a:rPr lang="ru-RU" dirty="0"/>
              <a:t>В честь этой знаменательной дата в нашем детском саду прошёл пробег на самокатах.</a:t>
            </a:r>
          </a:p>
        </p:txBody>
      </p:sp>
      <p:pic>
        <p:nvPicPr>
          <p:cNvPr id="17410" name="Picture 2" descr="IMG_20231002_112700_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46" y="161540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G_20231002_112700_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39279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G_20231002_112700_4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645024"/>
            <a:ext cx="2236270" cy="11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MG_20231002_112700_5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98" y="4958128"/>
            <a:ext cx="2344029" cy="12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IMG_20231002_112700_8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47" y="4956597"/>
            <a:ext cx="2554353" cy="131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IMG_20231002_112701_1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4" y="5301208"/>
            <a:ext cx="2376264" cy="122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4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Всемирный день детского здоровья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21832" cy="5256584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2 октября - Всемирный День детского здоровья.</a:t>
            </a:r>
            <a:br>
              <a:rPr lang="ru-RU" dirty="0"/>
            </a:br>
            <a:r>
              <a:rPr lang="ru-RU" dirty="0"/>
              <a:t>Для воспитанников подготовительной группы он прошёл весьма продуктивно. Была организована иллюстрированная беседа о важности здорового образа </a:t>
            </a:r>
            <a:r>
              <a:rPr lang="ru-RU" dirty="0" smtClean="0"/>
              <a:t>жизни.</a:t>
            </a:r>
            <a:endParaRPr lang="en-US" dirty="0" smtClean="0"/>
          </a:p>
          <a:p>
            <a:pPr marL="0" indent="457200" algn="just">
              <a:buNone/>
            </a:pPr>
            <a:r>
              <a:rPr lang="ru-RU" dirty="0" smtClean="0"/>
              <a:t>Ребята </a:t>
            </a:r>
            <a:r>
              <a:rPr lang="ru-RU" dirty="0"/>
              <a:t>посетили медицинский кабинет, где медсестра рассказала о своей </a:t>
            </a:r>
            <a:r>
              <a:rPr lang="ru-RU" dirty="0" smtClean="0"/>
              <a:t>работе.</a:t>
            </a:r>
            <a:endParaRPr lang="en-US" dirty="0" smtClean="0"/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завершение дети нарисовали рисунки на тему здоровья.</a:t>
            </a:r>
          </a:p>
        </p:txBody>
      </p:sp>
      <p:pic>
        <p:nvPicPr>
          <p:cNvPr id="18434" name="Picture 2" descr="IMG_20231006_155416_8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831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G_20231006_155417_5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18497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kartinkof.club/uploads/posts/2023-08/1691729106_kartinkof-club-p-kartinki-na-prazdnik-den-detskogo-zdorovya-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05065"/>
            <a:ext cx="4478662" cy="27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871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улыбки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4316288" cy="5256583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День улыбки — праздник, который отмечается ежегодно 7 </a:t>
            </a:r>
            <a:r>
              <a:rPr lang="ru-RU" dirty="0" smtClean="0"/>
              <a:t>октября.</a:t>
            </a:r>
            <a:endParaRPr lang="en-US" dirty="0"/>
          </a:p>
          <a:p>
            <a:pPr marL="0" indent="457200" algn="just">
              <a:buNone/>
            </a:pPr>
            <a:r>
              <a:rPr lang="ru-RU" dirty="0" smtClean="0"/>
              <a:t>Всемирный </a:t>
            </a:r>
            <a:r>
              <a:rPr lang="ru-RU" dirty="0"/>
              <a:t>день улыбок- замечательный повод подарить улыбки родным, знакомым, близким, друзьям и просто находящимся рядом </a:t>
            </a:r>
            <a:r>
              <a:rPr lang="ru-RU" dirty="0" smtClean="0"/>
              <a:t>людям!</a:t>
            </a:r>
            <a:endParaRPr lang="en-US" dirty="0" smtClean="0"/>
          </a:p>
          <a:p>
            <a:pPr marL="0" indent="457200" algn="just">
              <a:buNone/>
            </a:pPr>
            <a:r>
              <a:rPr lang="ru-RU" dirty="0" smtClean="0"/>
              <a:t>Воспитанники </a:t>
            </a:r>
            <a:r>
              <a:rPr lang="ru-RU" dirty="0"/>
              <a:t>подготовительной группы в этот день изготовили весёлых смайликов со сладким сюрпризом и подарили их своим младшим друзьям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9458" name="Picture 2" descr="IMG_20231006_155620_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571" y="141763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G_20231006_155620_2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0308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avatars.mds.yandex.net/i?id=872040f82605ca15e7437b99d1676222cc284ff0-10590187-images-thumbs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8"/>
          <a:stretch/>
        </p:blipFill>
        <p:spPr bwMode="auto">
          <a:xfrm>
            <a:off x="4727238" y="3501008"/>
            <a:ext cx="3971635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3014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Праздник Улыбки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 самого детства все мы знаем и любим песенку «От улыбки станет мир добрее». Ежегодно 7 октября эти, казалось бы, наивные слова превращаются в чистую правду, ведь люди всего мира отмечают праздник Улыбки.</a:t>
            </a:r>
            <a:br>
              <a:rPr lang="ru-RU" dirty="0"/>
            </a:br>
            <a:r>
              <a:rPr lang="ru-RU" dirty="0"/>
              <a:t>В этот день воспитанники старшей и подготовительной групп приняли участие в увлекательном развлечении.</a:t>
            </a:r>
            <a:br>
              <a:rPr lang="ru-RU" dirty="0"/>
            </a:br>
            <a:r>
              <a:rPr lang="ru-RU" dirty="0"/>
              <a:t>Ребята играли в весёлые игры, танцевали, дари друг другу улыбки.</a:t>
            </a:r>
          </a:p>
        </p:txBody>
      </p:sp>
      <p:pic>
        <p:nvPicPr>
          <p:cNvPr id="20482" name="Picture 2" descr="IMG_20231006_155722_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8919"/>
            <a:ext cx="2156583" cy="1617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_20231006_155722_6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2182433" cy="1636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hoday.ru/gallery/mesyac/oktyabr/pyatnica-1_den_ulybki/ulybka_31-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90" y="3807763"/>
            <a:ext cx="2953657" cy="29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18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Акция «Социальное партнерство – гарантия достойного труда».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5069160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Коллектив детского сада принял участие во Всемирном дне действий "За достойный труд ", проводимом Федерацией Независимых Профсоюзов России, под девизом "Социальное партнёрство-гарантия достойного труда</a:t>
            </a:r>
            <a:r>
              <a:rPr lang="ru-RU" dirty="0" smtClean="0"/>
              <a:t>".</a:t>
            </a:r>
            <a:endParaRPr lang="en-US" dirty="0" smtClean="0"/>
          </a:p>
          <a:p>
            <a:pPr marL="0" indent="457200" algn="just">
              <a:buNone/>
            </a:pPr>
            <a:r>
              <a:rPr lang="ru-RU" dirty="0" smtClean="0"/>
              <a:t>Коллектив </a:t>
            </a:r>
            <a:r>
              <a:rPr lang="ru-RU" dirty="0"/>
              <a:t>выразил в рамках акции солидарность с трудящимися ДНР, ЛНР, Запорожской и Херсонской областей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1506" name="Picture 2" descr="IMG-20231006-WA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00200"/>
            <a:ext cx="3206485" cy="24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G-20231006-WA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3034680" cy="2276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3607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Профилактика гриппа и ОРВИ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55976" y="1196752"/>
            <a:ext cx="4536504" cy="5472608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en-US" dirty="0" smtClean="0"/>
              <a:t>6 </a:t>
            </a:r>
            <a:r>
              <a:rPr lang="ru-RU" dirty="0" smtClean="0"/>
              <a:t>октября </a:t>
            </a:r>
            <a:r>
              <a:rPr lang="ru-RU" dirty="0"/>
              <a:t>в нашем ДОУ прошло </a:t>
            </a:r>
            <a:r>
              <a:rPr lang="ru-RU" dirty="0" err="1"/>
              <a:t>общесадовское</a:t>
            </a:r>
            <a:r>
              <a:rPr lang="ru-RU" dirty="0"/>
              <a:t> родительское собрание "Вакцинация -наилучший метод профилактики гриппа", на которое был приглашён медицинский работник ГУЗ "УРБ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Она </a:t>
            </a:r>
            <a:r>
              <a:rPr lang="ru-RU" dirty="0"/>
              <a:t>рассказала присутствующим, какие опасности могут подстерегать заболевших гриппом и ознакомила родителей с порядком проведения вакцинации населения, вручила родителям памятки "Вакцинация против гриппа".</a:t>
            </a:r>
          </a:p>
        </p:txBody>
      </p:sp>
      <p:pic>
        <p:nvPicPr>
          <p:cNvPr id="22530" name="Picture 2" descr="IMG_20231009_155747_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6259"/>
            <a:ext cx="3364259" cy="19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gas-kvas.com/uploads/posts/2023-02/1676405698_gas-kvas-com-p-profilaktika-orvi-i-grippa-detskie-risunki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45024"/>
            <a:ext cx="3783805" cy="2837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96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Профессия - почтальон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14860"/>
            <a:ext cx="4388296" cy="5387478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честь Дня российской почты </a:t>
            </a:r>
            <a:r>
              <a:rPr lang="ru-RU" dirty="0" smtClean="0"/>
              <a:t>6 октября в </a:t>
            </a:r>
            <a:r>
              <a:rPr lang="ru-RU" dirty="0"/>
              <a:t>подготовительной группе прошло тематическое занятие "Профессия - почтальон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Ребята </a:t>
            </a:r>
            <a:r>
              <a:rPr lang="ru-RU" dirty="0"/>
              <a:t>познакомились с особенностями профессии почтальона, ее предметным миром, с видами писем, проследили путь письма от отправителя до адресата, расширили словарный запас по данной теме.</a:t>
            </a:r>
            <a:br>
              <a:rPr lang="ru-RU" dirty="0"/>
            </a:br>
            <a:r>
              <a:rPr lang="ru-RU" dirty="0"/>
              <a:t>Также создавали открытки, конверты для писем, телеграммы.</a:t>
            </a:r>
            <a:br>
              <a:rPr lang="ru-RU" dirty="0"/>
            </a:br>
            <a:r>
              <a:rPr lang="ru-RU" dirty="0"/>
              <a:t>Кроме этого, воспитанники приняли участие в сюжетно-ролевых играх "Почта" и подвижных играх "Передай письмо!".</a:t>
            </a:r>
          </a:p>
        </p:txBody>
      </p:sp>
      <p:pic>
        <p:nvPicPr>
          <p:cNvPr id="23554" name="Picture 2" descr="IMG_20231009_155906_3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14859"/>
            <a:ext cx="2297773" cy="1723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G_20231009_155906_6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99" y="2434431"/>
            <a:ext cx="2382209" cy="1786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proza.ru/pics/2022/12/31/65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39" y="4221088"/>
            <a:ext cx="28956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10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Экскурсия на почту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76195" y="1268760"/>
            <a:ext cx="4588293" cy="5472608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9 октября - Всемирный день </a:t>
            </a:r>
            <a:r>
              <a:rPr lang="ru-RU" dirty="0" smtClean="0"/>
              <a:t>почты.</a:t>
            </a:r>
          </a:p>
          <a:p>
            <a:pPr marL="0" indent="457200" algn="just">
              <a:buNone/>
            </a:pPr>
            <a:r>
              <a:rPr lang="ru-RU" dirty="0" smtClean="0"/>
              <a:t>Воспитанники </a:t>
            </a:r>
            <a:r>
              <a:rPr lang="ru-RU" dirty="0"/>
              <a:t>старшей и подготовительной групп совершили экскурсию на </a:t>
            </a:r>
            <a:r>
              <a:rPr lang="ru-RU" dirty="0" smtClean="0"/>
              <a:t>почту.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процессе экскурсии дети узнали, что на почте можно купить газеты, журналы, отправить письма и открытки. сотрудники почтового отделения показали специальное помещение на почте, где хранятся письма и посылки, а также почтовый ящик, куда опускают </a:t>
            </a:r>
            <a:r>
              <a:rPr lang="ru-RU" dirty="0" smtClean="0"/>
              <a:t>письма.</a:t>
            </a:r>
          </a:p>
          <a:p>
            <a:pPr marL="0" indent="457200" algn="just">
              <a:buNone/>
            </a:pPr>
            <a:r>
              <a:rPr lang="ru-RU" dirty="0" smtClean="0"/>
              <a:t>Педагоги </a:t>
            </a:r>
            <a:r>
              <a:rPr lang="ru-RU" dirty="0"/>
              <a:t>и дети благодарят сотрудников почтового отделения за содержательную и интересную беседу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4578" name="Picture 2" descr="https://gas-kvas.com/uploads/posts/2023-02/1676441918_gas-kvas-com-p-detskie-risunki-pochta-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3181"/>
            <a:ext cx="3918995" cy="261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G_20231009_160205_8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4551"/>
            <a:ext cx="2088232" cy="1566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IMG_20231009_160206_1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771" y="1926801"/>
            <a:ext cx="2398680" cy="1427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17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День знаний в 1 младшей группе!</a:t>
            </a:r>
            <a:endParaRPr lang="ru-RU" b="1" dirty="0">
              <a:solidFill>
                <a:srgbClr val="FF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День Знаний, как и любой праздник в детском саду очень  радостный, яркий, веселый и торжественный. </a:t>
            </a:r>
            <a:r>
              <a:rPr lang="ru-RU" dirty="0" smtClean="0"/>
              <a:t>1 сентября с </a:t>
            </a:r>
            <a:r>
              <a:rPr lang="ru-RU" dirty="0"/>
              <a:t>самого утра сыпались поздравления, улыбки, звучала весёлая </a:t>
            </a:r>
            <a:r>
              <a:rPr lang="ru-RU" dirty="0" smtClean="0"/>
              <a:t>музыка.</a:t>
            </a:r>
          </a:p>
          <a:p>
            <a:pPr marL="0" indent="457200" algn="just">
              <a:buNone/>
            </a:pPr>
            <a:r>
              <a:rPr lang="ru-RU" dirty="0" smtClean="0"/>
              <a:t>К </a:t>
            </a:r>
            <a:r>
              <a:rPr lang="ru-RU" dirty="0"/>
              <a:t>нашим малышам пришёл в гости Зайка. Он играл с детьми, пел, танцевал, проводил конкурсы, повторил правила безопасной жизнедеятельности, много шутил и </a:t>
            </a:r>
            <a:r>
              <a:rPr lang="ru-RU" dirty="0" smtClean="0"/>
              <a:t>смеялся.</a:t>
            </a:r>
          </a:p>
          <a:p>
            <a:pPr marL="0" indent="457200" algn="just">
              <a:buNone/>
            </a:pPr>
            <a:r>
              <a:rPr lang="ru-RU" dirty="0" smtClean="0"/>
              <a:t>Вот </a:t>
            </a:r>
            <a:r>
              <a:rPr lang="ru-RU" dirty="0"/>
              <a:t>так весело, интересно и празднично начался новый учебный год для ребят первой младшей группы.</a:t>
            </a:r>
          </a:p>
        </p:txBody>
      </p:sp>
      <p:pic>
        <p:nvPicPr>
          <p:cNvPr id="3074" name="Picture 2" descr="https://proprikol.ru/wp-content/uploads/2023/08/gifki-animacziya-s-1-sentyabrya-s-dnem-znanij-2023-2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6089"/>
            <a:ext cx="3862118" cy="25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0904_093117_2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2" y="4005063"/>
            <a:ext cx="1482856" cy="2647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_20230904_093116_7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187" y="4005064"/>
            <a:ext cx="1482855" cy="2647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097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Всемирный день почты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472608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Всемирный день почты отмечается ежегодно 9 октября и это хороший повод познакомить дошкольников с профессией </a:t>
            </a:r>
            <a:r>
              <a:rPr lang="ru-RU" dirty="0" smtClean="0"/>
              <a:t>почтальона.</a:t>
            </a:r>
          </a:p>
          <a:p>
            <a:pPr marL="0" indent="457200" algn="just">
              <a:buNone/>
            </a:pPr>
            <a:r>
              <a:rPr lang="ru-RU" dirty="0" smtClean="0"/>
              <a:t>В</a:t>
            </a:r>
            <a:r>
              <a:rPr lang="ru-RU" dirty="0"/>
              <a:t> рамках этого праздника, в средней группе ДОУ прошло познавательное игровое занятие, посвященное этому </a:t>
            </a:r>
            <a:r>
              <a:rPr lang="ru-RU" dirty="0" smtClean="0"/>
              <a:t>событию.</a:t>
            </a:r>
          </a:p>
          <a:p>
            <a:pPr marL="0" indent="457200" algn="just">
              <a:buNone/>
            </a:pPr>
            <a:r>
              <a:rPr lang="ru-RU" dirty="0" smtClean="0"/>
              <a:t>Дети </a:t>
            </a:r>
            <a:r>
              <a:rPr lang="ru-RU" dirty="0"/>
              <a:t>узнали о почте как средстве связи между людьми; о функциях, которые выполняет почта, о видах деятельности почтовых работников и транспортировки. Ребята узнали много нового и интересного о профессии почтальона, его обязанностях, о необходимости и пользе его труда.</a:t>
            </a:r>
            <a:br>
              <a:rPr lang="ru-RU" dirty="0"/>
            </a:br>
            <a:r>
              <a:rPr lang="ru-RU" dirty="0"/>
              <a:t>Данная работа призвана расширить представления детей о труде работников почты, о значении их труда для общества, воспитывать уважение к труду взрослых.</a:t>
            </a:r>
          </a:p>
        </p:txBody>
      </p:sp>
      <p:pic>
        <p:nvPicPr>
          <p:cNvPr id="25602" name="Picture 2" descr="IMG_20231009_160338_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2585805" cy="1939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G_20231009_160338_9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003" y="2852936"/>
            <a:ext cx="2408997" cy="18067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kartinki-life.ru/articles/2020/05/05/otkrytki-i-kartinki-mercaushhie-animacionnye-blestyashhie-gif-den-pochty-1-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78439"/>
            <a:ext cx="17716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926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Акция «</a:t>
            </a:r>
            <a:r>
              <a:rPr lang="ru-RU" b="1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Селфи</a:t>
            </a: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 с папой»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19589"/>
            <a:ext cx="4244280" cy="5440957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В России 15 октября отмечают День отца. Несмотря на то что праздник сравнительно новый, у нас уже начинают зарождаться интересные традиции, связанные с этим днем. Так в ДОУ состоялась </a:t>
            </a:r>
            <a:r>
              <a:rPr lang="ru-RU" dirty="0" err="1"/>
              <a:t>олнайн</a:t>
            </a:r>
            <a:r>
              <a:rPr lang="ru-RU" dirty="0"/>
              <a:t>-акция «</a:t>
            </a:r>
            <a:r>
              <a:rPr lang="ru-RU" dirty="0" err="1"/>
              <a:t>Селфи</a:t>
            </a:r>
            <a:r>
              <a:rPr lang="ru-RU" dirty="0"/>
              <a:t> с папой».</a:t>
            </a:r>
          </a:p>
        </p:txBody>
      </p:sp>
      <p:pic>
        <p:nvPicPr>
          <p:cNvPr id="26626" name="Picture 2" descr="IMG_20231012_105004_3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5" y="285916"/>
            <a:ext cx="1406734" cy="1867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G_20231012_105047_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83" y="1219589"/>
            <a:ext cx="1596054" cy="2118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IMG_20231013_123547_5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7" y="2988314"/>
            <a:ext cx="1675316" cy="2223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IMG_20231013_124143_5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63822"/>
            <a:ext cx="1313182" cy="2896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714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отца в 1 младшей группе.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192291" cy="5661248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День отца - особенный праздник, когда дети могут показать свою любовь и благодарность своим </a:t>
            </a:r>
            <a:r>
              <a:rPr lang="ru-RU" dirty="0" smtClean="0"/>
              <a:t>отцам.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детском саду это событие особенно важно. Ведь роль папы в воспитании детей не менее важна, чем роль матери.</a:t>
            </a:r>
            <a:br>
              <a:rPr lang="ru-RU" dirty="0"/>
            </a:br>
            <a:r>
              <a:rPr lang="ru-RU" dirty="0"/>
              <a:t>В преддверии праздника Дня Отца, воспитанники первой младшей группы изготовили подарки для любимых пап.</a:t>
            </a:r>
          </a:p>
        </p:txBody>
      </p:sp>
      <p:pic>
        <p:nvPicPr>
          <p:cNvPr id="1026" name="Picture 2" descr="IMG_20231017_125912_1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95" y="1124744"/>
            <a:ext cx="2312280" cy="1734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0231017_125911_4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66" y="2168860"/>
            <a:ext cx="2726015" cy="154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i?id=d7593d1a4b86c3e8ef6dfc9c39693b1ea891daa0-10592644-images-thumbs&amp;n=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53" y="3604158"/>
            <a:ext cx="30384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935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Выставка «Папина профессия».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44280" cy="5379114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преддверии празднования Дня Отца в нашем детском саду была организована выставка детских рисунков, посвященная этому празднику пол названием "Папина профессия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Авторами </a:t>
            </a:r>
            <a:r>
              <a:rPr lang="ru-RU" dirty="0"/>
              <a:t>работ, представленных на выставке, стали воспитанники подготовительной группы. Ребята отразили в рисунках профессию своего папы, показали любовь и уважение к своим близким.</a:t>
            </a:r>
          </a:p>
        </p:txBody>
      </p:sp>
      <p:pic>
        <p:nvPicPr>
          <p:cNvPr id="2050" name="Picture 2" descr="IMG_20231017_130208_7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47677"/>
            <a:ext cx="2198116" cy="1648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1017_130208_9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92" y="2526302"/>
            <a:ext cx="2413084" cy="154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.forfun.com/fetch/f8/f896cd985360cf92f3eb2adb5009699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4958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8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Подарки папе.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316288" cy="5544616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День отца – особенный день, когда дети имеют возможность выразить свою любовь и благодарность самому важному мужчине в своей </a:t>
            </a:r>
            <a:r>
              <a:rPr lang="ru-RU" dirty="0" smtClean="0"/>
              <a:t>жизни.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подготовительной группе детского сада это событие становится настоящим праздником, а поделки, сделанные собственными руками, становятся самыми ценными и трогательными подарками.</a:t>
            </a:r>
          </a:p>
        </p:txBody>
      </p:sp>
      <p:pic>
        <p:nvPicPr>
          <p:cNvPr id="3074" name="Picture 2" descr="IMG_20231017_130301_8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82" y="1100019"/>
            <a:ext cx="2175563" cy="1631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1017_130301_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57" y="2212687"/>
            <a:ext cx="1957243" cy="14679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vatars.mds.yandex.net/i?id=51295d33a38ce8e3e0a221eef5d21a7f_l-9137964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63181"/>
            <a:ext cx="4408712" cy="269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931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Хлеб всему голова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124744"/>
            <a:ext cx="4536504" cy="5616624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16 октября отмечается Всемирный день </a:t>
            </a:r>
            <a:r>
              <a:rPr lang="ru-RU" dirty="0" smtClean="0"/>
              <a:t>хлеба.</a:t>
            </a:r>
          </a:p>
          <a:p>
            <a:pPr marL="0" indent="457200" algn="just">
              <a:buNone/>
            </a:pPr>
            <a:r>
              <a:rPr lang="ru-RU" dirty="0" smtClean="0"/>
              <a:t>Хлеб </a:t>
            </a:r>
            <a:r>
              <a:rPr lang="ru-RU" dirty="0"/>
              <a:t>– символ жизни, здоровья и благополучия человека. Хлеб всегда ставится во главе стола, считается </a:t>
            </a:r>
            <a:r>
              <a:rPr lang="ru-RU" dirty="0" smtClean="0"/>
              <a:t>кормильцем.</a:t>
            </a:r>
          </a:p>
          <a:p>
            <a:pPr marL="0" indent="457200" algn="just">
              <a:buNone/>
            </a:pPr>
            <a:r>
              <a:rPr lang="ru-RU" dirty="0" smtClean="0"/>
              <a:t>Именно </a:t>
            </a:r>
            <a:r>
              <a:rPr lang="ru-RU" dirty="0"/>
              <a:t>этой теме была посвящена беседа «Хлеб всему голова».</a:t>
            </a:r>
            <a:br>
              <a:rPr lang="ru-RU" dirty="0"/>
            </a:br>
            <a:r>
              <a:rPr lang="ru-RU" dirty="0"/>
              <a:t>Педагоги рассказали воспитанникам, откуда берется хлеб; сколько работы нужно проделать, чтобы получить маленькую булочку хлеба. Ребята узнали о значении хлеба в жизни человека, познакомились с процессом выращивания хлеба, с тем, как хлеб приходит к нам на стол, какие сельскохозяйственные машины помогают людям выращивать </a:t>
            </a:r>
            <a:r>
              <a:rPr lang="ru-RU" smtClean="0"/>
              <a:t>хлеб.</a:t>
            </a:r>
          </a:p>
          <a:p>
            <a:pPr marL="0" indent="457200" algn="just">
              <a:buNone/>
            </a:pPr>
            <a:r>
              <a:rPr lang="ru-RU" smtClean="0"/>
              <a:t>Чтение </a:t>
            </a:r>
            <a:r>
              <a:rPr lang="ru-RU" dirty="0"/>
              <a:t>стихотворений, сказок, пословиц и поговорок о хлебе помогли нашим воспитанникам понять, что хлеб — это один из самых главных продуктов питания.</a:t>
            </a:r>
          </a:p>
        </p:txBody>
      </p:sp>
      <p:pic>
        <p:nvPicPr>
          <p:cNvPr id="4098" name="Picture 2" descr="IMG_20231017_130502_9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77936"/>
            <a:ext cx="2243881" cy="1682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0231017_130503_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64145"/>
            <a:ext cx="2140833" cy="1605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otkrytky.ru/o/img/0404/otrkytky-ru-116-ZHJpYmJibGUuY29t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CE5D3"/>
              </a:clrFrom>
              <a:clrTo>
                <a:srgbClr val="FCE5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33056"/>
            <a:ext cx="3207375" cy="24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474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Творчество и хлеб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1176" y="1268760"/>
            <a:ext cx="4254624" cy="5460787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подготовительной группе </a:t>
            </a:r>
            <a:r>
              <a:rPr lang="ru-RU" dirty="0" smtClean="0"/>
              <a:t>16 октября прошло </a:t>
            </a:r>
            <a:r>
              <a:rPr lang="ru-RU" dirty="0"/>
              <a:t>занятие по лепке "Хлебобулочные изделия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Дети </a:t>
            </a:r>
            <a:r>
              <a:rPr lang="ru-RU" dirty="0"/>
              <a:t>формировали умение передавать форму знакомых предметов, их пропорции, используя усвоенные ранее приёмы лепки. Результатом работы стали красивые </a:t>
            </a:r>
            <a:r>
              <a:rPr lang="ru-RU" dirty="0" smtClean="0"/>
              <a:t>кренделя.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процессе работы воспитанники приобретали различные знания, уточняли и углубляли представления о </a:t>
            </a:r>
            <a:r>
              <a:rPr lang="ru-RU" dirty="0" smtClean="0"/>
              <a:t>хлебе.</a:t>
            </a:r>
          </a:p>
          <a:p>
            <a:pPr marL="0" indent="457200" algn="just">
              <a:buNone/>
            </a:pPr>
            <a:r>
              <a:rPr lang="ru-RU" dirty="0" smtClean="0"/>
              <a:t>Традиционно </a:t>
            </a:r>
            <a:r>
              <a:rPr lang="ru-RU" dirty="0"/>
              <a:t>после сбора урожая хлеба, приглашались гости и устраивали </a:t>
            </a:r>
            <a:r>
              <a:rPr lang="ru-RU" dirty="0" smtClean="0"/>
              <a:t>чаепитие.</a:t>
            </a:r>
          </a:p>
          <a:p>
            <a:pPr marL="0" indent="457200" algn="just">
              <a:buNone/>
            </a:pPr>
            <a:r>
              <a:rPr lang="ru-RU" dirty="0" smtClean="0"/>
              <a:t>Вот </a:t>
            </a:r>
            <a:r>
              <a:rPr lang="ru-RU" dirty="0"/>
              <a:t>и в подготовительной группе прошло </a:t>
            </a:r>
            <a:r>
              <a:rPr lang="ru-RU" dirty="0" smtClean="0"/>
              <a:t>чаепитие </a:t>
            </a:r>
            <a:r>
              <a:rPr lang="ru-RU" dirty="0"/>
              <a:t>"Хлеб - почтение вечно", целью которого было закрепить знания детей о процессе выращивания и значении хлеба в жизни людей.</a:t>
            </a:r>
          </a:p>
        </p:txBody>
      </p:sp>
      <p:pic>
        <p:nvPicPr>
          <p:cNvPr id="5122" name="Picture 2" descr="https://img-fotki.yandex.ru/get/769006/216791692.47/0_3ea899_7b0054c2_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55363"/>
            <a:ext cx="4079081" cy="287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31017_130611_4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8511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G_20231017_130610_8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21" y="1426347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G_20231017_130637_9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60" y="183409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36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повара в подготовительной группе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16288" cy="4428687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Ежегодно 20 октября свой профессиональный праздник — День повара — отмечают повара и кулинары всего </a:t>
            </a:r>
            <a:r>
              <a:rPr lang="ru-RU" dirty="0" smtClean="0"/>
              <a:t>мира.</a:t>
            </a:r>
          </a:p>
          <a:p>
            <a:pPr marL="0" indent="457200" algn="just">
              <a:buNone/>
            </a:pPr>
            <a:r>
              <a:rPr lang="ru-RU" dirty="0" smtClean="0"/>
              <a:t>Накануне </a:t>
            </a:r>
            <a:r>
              <a:rPr lang="ru-RU" dirty="0"/>
              <a:t>этого праздника воспитанники подготовительной группы закрепили знания об этой профессии, кухонных предметах и важности поваров в любой сфере.</a:t>
            </a:r>
          </a:p>
        </p:txBody>
      </p:sp>
      <p:pic>
        <p:nvPicPr>
          <p:cNvPr id="7170" name="Picture 2" descr="IMG_20231020_113416_6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63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31020_113415_8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70" y="198884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otkritkis.com/wp-content/uploads/2022/06/jpidf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1" y="3393782"/>
            <a:ext cx="2574520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usagif.com/wp-content/uploads/tort-4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959" y="3556890"/>
            <a:ext cx="1352794" cy="15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usagif.com/wp-content/uploads/tort-5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7" y="5284936"/>
            <a:ext cx="1395499" cy="143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ne-kurim.ru/forum/attachments/dangao1-gif.1026866/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59" y="5628218"/>
            <a:ext cx="1275329" cy="122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usagif.com/wp-content/uploads/tort-3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955" y="5625439"/>
            <a:ext cx="1222375" cy="12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171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Экскурсия на пищеблок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244280" cy="5472608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Международный день </a:t>
            </a:r>
            <a:r>
              <a:rPr lang="ru-RU" dirty="0" smtClean="0"/>
              <a:t>повара 20 октября </a:t>
            </a:r>
            <a:r>
              <a:rPr lang="ru-RU" dirty="0"/>
              <a:t>воспитанники подготовительной группы совершили экскурсию на </a:t>
            </a:r>
            <a:r>
              <a:rPr lang="ru-RU" dirty="0" smtClean="0"/>
              <a:t>пищеблок.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ходе экскурсии увидели, какие кухонные предметы, машины и посуда используются для приготовления пищи, как обрабатывают продукты, познакомились с помещениями пищеблока и с технологическим </a:t>
            </a:r>
            <a:r>
              <a:rPr lang="ru-RU" dirty="0" smtClean="0"/>
              <a:t>оборудованием.</a:t>
            </a:r>
          </a:p>
          <a:p>
            <a:pPr marL="0" indent="457200" algn="just">
              <a:buNone/>
            </a:pPr>
            <a:r>
              <a:rPr lang="ru-RU" dirty="0" smtClean="0"/>
              <a:t>Ребята </a:t>
            </a:r>
            <a:r>
              <a:rPr lang="ru-RU" dirty="0"/>
              <a:t>проявляли активность на кухне детского сада, интерес к профессии повара.</a:t>
            </a:r>
            <a:br>
              <a:rPr lang="ru-RU" dirty="0"/>
            </a:br>
            <a:r>
              <a:rPr lang="ru-RU" dirty="0"/>
              <a:t>В завершение экскурсии дети поблагодарили поваров за вкусную еду.</a:t>
            </a:r>
          </a:p>
        </p:txBody>
      </p:sp>
      <p:pic>
        <p:nvPicPr>
          <p:cNvPr id="8194" name="Picture 2" descr="https://img1.labirint.ru/rcimg/077ab4769760e293df9e1a996270790f/1920x1080/books57/568761/ph_1.jpg?15639680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09" y="3861048"/>
            <a:ext cx="3454655" cy="24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_20231020_113519_0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23" y="1417638"/>
            <a:ext cx="1905000" cy="1447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G_20231020_113518_2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37" y="1825350"/>
            <a:ext cx="1905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8802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Тематический день «День повара».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328592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20 октября в первой младшей группе был проведён тематический день «День повара».</a:t>
            </a:r>
            <a:br>
              <a:rPr lang="ru-RU" dirty="0"/>
            </a:br>
            <a:r>
              <a:rPr lang="ru-RU" dirty="0"/>
              <a:t>Ребята познакомились с профессией повар - были проведены беседы «Кто готовит нам обед» и «Полезная еда». Дети получили представление о труде повара, закрепили знания о </a:t>
            </a:r>
            <a:r>
              <a:rPr lang="ru-RU" dirty="0" smtClean="0"/>
              <a:t>посуде.</a:t>
            </a:r>
          </a:p>
          <a:p>
            <a:pPr marL="0" indent="457200" algn="just">
              <a:buNone/>
            </a:pPr>
            <a:r>
              <a:rPr lang="ru-RU" dirty="0" smtClean="0"/>
              <a:t>Полученные </a:t>
            </a:r>
            <a:r>
              <a:rPr lang="ru-RU" dirty="0"/>
              <a:t>знания воспитанники закрепили в сюжетно — ролевых играх «Мы маленькие поварята», «Приготовим суп».</a:t>
            </a:r>
            <a:br>
              <a:rPr lang="ru-RU" dirty="0"/>
            </a:br>
            <a:r>
              <a:rPr lang="ru-RU" dirty="0"/>
              <a:t>Воспитанники получили большое количество положительных эмоций и новых знаний.</a:t>
            </a:r>
          </a:p>
        </p:txBody>
      </p:sp>
      <p:pic>
        <p:nvPicPr>
          <p:cNvPr id="9218" name="Picture 2" descr="IMG_20231020_113605_4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9928"/>
            <a:ext cx="2716838" cy="153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20231020_113605_9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92" y="2125356"/>
            <a:ext cx="1236295" cy="2207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i.yapx.cc/JPid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61" y="3658735"/>
            <a:ext cx="3198074" cy="278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026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День знаний в средней группе</a:t>
            </a:r>
            <a:endParaRPr lang="ru-RU" b="1" dirty="0">
              <a:solidFill>
                <a:srgbClr val="FF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400600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 smtClean="0"/>
              <a:t>Сегодня, 1 сентября, </a:t>
            </a:r>
            <a:r>
              <a:rPr lang="ru-RU" dirty="0"/>
              <a:t>воспитанники средней группы отправились в «Путешествие в «Страну знаний» с </a:t>
            </a:r>
            <a:r>
              <a:rPr lang="ru-RU" dirty="0" err="1"/>
              <a:t>Карлсоном</a:t>
            </a:r>
            <a:r>
              <a:rPr lang="ru-RU" dirty="0"/>
              <a:t>».</a:t>
            </a:r>
            <a:br>
              <a:rPr lang="ru-RU" dirty="0"/>
            </a:br>
            <a:r>
              <a:rPr lang="ru-RU" dirty="0"/>
              <a:t>Путешествуя на «самолёте», они побывали  на разных «станциях»: сказочной, музыкальной, математической, танцевальной. И, конечно, справились со всеми заданиями весёлого </a:t>
            </a:r>
            <a:r>
              <a:rPr lang="ru-RU" dirty="0" err="1"/>
              <a:t>Карлсона</a:t>
            </a:r>
            <a:r>
              <a:rPr lang="ru-RU" dirty="0"/>
              <a:t>.</a:t>
            </a:r>
          </a:p>
        </p:txBody>
      </p:sp>
      <p:pic>
        <p:nvPicPr>
          <p:cNvPr id="4098" name="Picture 2" descr="IMG_20230904_093243_8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8120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0230904_093244_1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8884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roprikol.ru/wp-content/uploads/2023/08/gifki-animacziya-s-1-sentyabrya-s-dnem-znanij-2023-2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12" y="3861048"/>
            <a:ext cx="3643164" cy="260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3842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800" y="274638"/>
            <a:ext cx="41910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Поварята 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6632"/>
            <a:ext cx="4316288" cy="6624736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20 октября - Международный день </a:t>
            </a:r>
            <a:r>
              <a:rPr lang="ru-RU" dirty="0" smtClean="0"/>
              <a:t>повара.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этот день воспитанники средней группы выяснили, что очень полезны фрукты, в них много витаминов. Кто ест много разных фруктов, вырастет крепким и здоровым.</a:t>
            </a:r>
            <a:br>
              <a:rPr lang="ru-RU" dirty="0"/>
            </a:br>
            <a:r>
              <a:rPr lang="ru-RU" dirty="0"/>
              <a:t>А что же можно приготовить из фруктов, чтобы было и вкусно и полезно. Например, фруктовый салат! Девочки и мальчики вместе с воспитателем вымыли яблоки, груши, киви, мандарины, бананы, приготовили посуду, надели фартуки, колпаки и… закипела работа!</a:t>
            </a:r>
            <a:br>
              <a:rPr lang="ru-RU" dirty="0"/>
            </a:br>
            <a:r>
              <a:rPr lang="ru-RU" dirty="0"/>
              <a:t>Дети старались очень аккуратно нарезать фрукты ровными кусочками, затем переложили нарезанные фрукты на красивое блюло. И вот, наш салат </a:t>
            </a:r>
            <a:r>
              <a:rPr lang="ru-RU" dirty="0" smtClean="0"/>
              <a:t>готов!</a:t>
            </a:r>
          </a:p>
          <a:p>
            <a:pPr marL="0" indent="457200" algn="just">
              <a:buNone/>
            </a:pPr>
            <a:r>
              <a:rPr lang="ru-RU" dirty="0" smtClean="0"/>
              <a:t>Салат</a:t>
            </a:r>
            <a:r>
              <a:rPr lang="ru-RU" dirty="0"/>
              <a:t>, приготовленный своими руками особенно вкусный и, конечно, полезный. Детям очень понравилось быть в роли настоящих красивых поваров, получить азы поварского мастерства. Все дети получили незабываемые впечатления от прошедшего дня.</a:t>
            </a:r>
          </a:p>
        </p:txBody>
      </p:sp>
      <p:pic>
        <p:nvPicPr>
          <p:cNvPr id="10242" name="Picture 2" descr="IMG_20231020_113700_5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9407"/>
            <a:ext cx="2143588" cy="16076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31020_113700_7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04" y="1909334"/>
            <a:ext cx="2176892" cy="1632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gas-kvas.com/uploads/posts/2023-02/1676379351_gas-kvas-com-p-risunok-povarenka-dlya-detskogo-sada-4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42541"/>
            <a:ext cx="3593077" cy="3593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5124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Практикум для родителей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«Легкая адаптация»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 smtClean="0"/>
              <a:t>23 октября в ясельной </a:t>
            </a:r>
            <a:r>
              <a:rPr lang="ru-RU" dirty="0"/>
              <a:t>группе проведён практикум для родителей "Лёгкая адаптация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Для </a:t>
            </a:r>
            <a:r>
              <a:rPr lang="ru-RU" dirty="0"/>
              <a:t>родителей был подготовлен наглядный материал с описанием подвижных игр, которыми можно занять малыша дома.</a:t>
            </a:r>
            <a:br>
              <a:rPr lang="ru-RU" dirty="0"/>
            </a:br>
            <a:r>
              <a:rPr lang="ru-RU" dirty="0"/>
              <a:t>Также даны советы по соблюдению режимных моментов в домашних условиях.</a:t>
            </a:r>
          </a:p>
        </p:txBody>
      </p:sp>
      <p:pic>
        <p:nvPicPr>
          <p:cNvPr id="11266" name="Picture 2" descr="IMG_20231027_085403_6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2490"/>
            <a:ext cx="3030958" cy="1712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31027_085403_8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29" y="3645024"/>
            <a:ext cx="3313639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788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Плановая эвакуация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5069160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В детском саду в соответствии с планом основных мероприятий в целях повышения безопасности детей, обучению адекватным действиям при угрозе и возникновению пожара и других ЧП, </a:t>
            </a:r>
            <a:r>
              <a:rPr lang="ru-RU" dirty="0" smtClean="0"/>
              <a:t>26 октября была </a:t>
            </a:r>
            <a:r>
              <a:rPr lang="ru-RU" dirty="0"/>
              <a:t>проведена плановая учебная тренировка по эвакуации воспитанников и работников детского сада.</a:t>
            </a:r>
          </a:p>
        </p:txBody>
      </p:sp>
      <p:pic>
        <p:nvPicPr>
          <p:cNvPr id="12290" name="Picture 2" descr="IMG_20231027_085837_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18" y="1395902"/>
            <a:ext cx="2998830" cy="2249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20231027_085837_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90223"/>
            <a:ext cx="297633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644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Портрет любимых бабушек и дедушек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Накануне праздника, посвящённого бабушкам и дедушкам, который объявлен 28 октября воспитанники старшей группы изготовили аппликацию под названием: «Портрет любимых бабушек и дедушек».</a:t>
            </a:r>
            <a:br>
              <a:rPr lang="ru-RU" dirty="0"/>
            </a:br>
            <a:r>
              <a:rPr lang="ru-RU" dirty="0"/>
              <a:t>В этот день мы можем поблагодарить своих бабушек и дедушек за их внимание и заботу о нас.</a:t>
            </a:r>
            <a:br>
              <a:rPr lang="ru-RU" dirty="0"/>
            </a:br>
            <a:r>
              <a:rPr lang="ru-RU" dirty="0"/>
              <a:t>Ребята сделали в подарок - портреты. Работали с большим желанием и энтузиазмом. Все детки очень старались. А вечером, подарят прекрасные открытки тем, кто каждый день дарит свою ласку и заботу.</a:t>
            </a:r>
            <a:br>
              <a:rPr lang="ru-RU" dirty="0"/>
            </a:br>
            <a:r>
              <a:rPr lang="ru-RU" dirty="0"/>
              <a:t>С праздником наши бабушки и дедушки!</a:t>
            </a:r>
          </a:p>
        </p:txBody>
      </p:sp>
      <p:pic>
        <p:nvPicPr>
          <p:cNvPr id="13314" name="Picture 2" descr="IMG_20231114_123933_3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746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20231114_123932_5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30" y="2130727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klike.net/uploads/posts/2023-01/1673498632_3-3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6" y="3772520"/>
            <a:ext cx="2533537" cy="278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14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Акция «Добрые крышечки»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752528" cy="5472608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ru-RU" dirty="0"/>
              <a:t>В нашем детском саду продолжается акция по сбору пластиковых крышек.</a:t>
            </a:r>
            <a:br>
              <a:rPr lang="ru-RU" dirty="0"/>
            </a:br>
            <a:r>
              <a:rPr lang="ru-RU" dirty="0"/>
              <a:t>К акции </a:t>
            </a:r>
            <a:r>
              <a:rPr lang="ru-RU" dirty="0" smtClean="0"/>
              <a:t>1 ноября присоединились </a:t>
            </a:r>
            <a:r>
              <a:rPr lang="ru-RU" dirty="0"/>
              <a:t>родители и воспитанники ясельной </a:t>
            </a:r>
            <a:r>
              <a:rPr lang="ru-RU" dirty="0" smtClean="0"/>
              <a:t>группы.</a:t>
            </a:r>
          </a:p>
          <a:p>
            <a:pPr marL="0" indent="457200" algn="just">
              <a:buNone/>
            </a:pPr>
            <a:r>
              <a:rPr lang="ru-RU" dirty="0" smtClean="0"/>
              <a:t>Делая </a:t>
            </a:r>
            <a:r>
              <a:rPr lang="ru-RU" dirty="0"/>
              <a:t>элементарные вещи каждый из нас может проявить заботу о другом и помочь без каких-либо материальных средств, а «мусор» является ценным и нужным ресурсом.</a:t>
            </a:r>
          </a:p>
        </p:txBody>
      </p:sp>
      <p:pic>
        <p:nvPicPr>
          <p:cNvPr id="1026" name="Picture 2" descr="https://www.absolute-school.ru/upload/iblock/ce7/ce7296ccd8dac0a8faf190abbe5123cd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6" t="10361" r="10209" b="11935"/>
          <a:stretch/>
        </p:blipFill>
        <p:spPr bwMode="auto">
          <a:xfrm>
            <a:off x="5580112" y="3501008"/>
            <a:ext cx="324036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0231114_124720_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2752351" cy="2064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6783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Путешествие в мир книг С.Я. Маршака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403948" cy="5460173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03 ноября исполняется 136 лет со дня рождения Самуила Яковлевича Маршака - замечательного детского писателя, поэта, переводчика, критика, прекрасного драматурга, редактора, талантливого прозаика, публициста.</a:t>
            </a:r>
            <a:br>
              <a:rPr lang="ru-RU" dirty="0"/>
            </a:br>
            <a:r>
              <a:rPr lang="ru-RU" dirty="0"/>
              <a:t>В преддверии юбилея С.Я. Маршака воспитанники старшей и средней групп совершили "Путешествие в мир книг С.Я. Маршака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Дети </a:t>
            </a:r>
            <a:r>
              <a:rPr lang="ru-RU" dirty="0"/>
              <a:t>познакомились с краткой биографией поэта, узнали о его жизненном пути, творчестве, заслугах и наградах за его </a:t>
            </a:r>
            <a:r>
              <a:rPr lang="ru-RU" dirty="0" smtClean="0"/>
              <a:t>труды.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книжных уголках групп были организованы выставки. Дети с большим интересом читали произведения «Жираф», «Тигрёнок», «Усатый-полосатый», «Зебры», «Белые медведи», «</a:t>
            </a:r>
            <a:r>
              <a:rPr lang="ru-RU" dirty="0" err="1"/>
              <a:t>Совятки</a:t>
            </a:r>
            <a:r>
              <a:rPr lang="ru-RU" dirty="0"/>
              <a:t>», «Страусёнок», «Пингвин», а также отгадывали загадки.</a:t>
            </a:r>
          </a:p>
        </p:txBody>
      </p:sp>
      <p:pic>
        <p:nvPicPr>
          <p:cNvPr id="2050" name="Picture 2" descr="IMG_20231114_124811_1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1114_124811_2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60" y="160020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_20231114_124811_7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44018"/>
            <a:ext cx="1905000" cy="1838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as-kvas.com/uploads/posts/2023-01/1673460692_gas-kvas-com-p-risunki-marshaka-dlya-detskogo-sada-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84" y="5028851"/>
            <a:ext cx="2266776" cy="170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3991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Инсценировка «Кошкин дом»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316288" cy="5400600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3 ноября -День Рождения С. Я. </a:t>
            </a:r>
            <a:r>
              <a:rPr lang="ru-RU" dirty="0" smtClean="0"/>
              <a:t>Маршака.</a:t>
            </a:r>
          </a:p>
          <a:p>
            <a:pPr marL="0" indent="457200" algn="just">
              <a:buNone/>
            </a:pPr>
            <a:r>
              <a:rPr lang="ru-RU" dirty="0" smtClean="0"/>
              <a:t>Воспитанники </a:t>
            </a:r>
            <a:r>
              <a:rPr lang="ru-RU" dirty="0"/>
              <a:t>подготовительной группы подготовили инсценировку «Кошкин дом», в которой дети сами принимали участие в роли героев </a:t>
            </a:r>
            <a:r>
              <a:rPr lang="ru-RU" dirty="0" smtClean="0"/>
              <a:t>произведения.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ходе спектакля дети учились проговаривать реплики за персонажей, передавать характер героев, которых они играли, их эмоциональное состояние.</a:t>
            </a:r>
          </a:p>
        </p:txBody>
      </p:sp>
      <p:pic>
        <p:nvPicPr>
          <p:cNvPr id="1026" name="Picture 2" descr="IMG_20231114_124947_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58" y="119675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0231114_124946_5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15" y="198884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gas-kvas.com/uploads/posts/2023-01/1673460707_gas-kvas-com-p-risunki-marshaka-dlya-detskogo-sada-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88792"/>
            <a:ext cx="4321040" cy="243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2298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Я, ты, он, она – мы единая страна!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16288" cy="5544616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ru-RU" dirty="0"/>
              <a:t>4 ноября вся наша Россия отмечает день «Народного Единства». Этот день занимает особое место среди государственных праздников современной </a:t>
            </a:r>
            <a:r>
              <a:rPr lang="ru-RU" dirty="0" smtClean="0"/>
              <a:t>России.</a:t>
            </a:r>
          </a:p>
          <a:p>
            <a:pPr marL="0" indent="457200" algn="just">
              <a:buNone/>
            </a:pPr>
            <a:r>
              <a:rPr lang="ru-RU" dirty="0" smtClean="0"/>
              <a:t>Накануне </a:t>
            </a:r>
            <a:r>
              <a:rPr lang="ru-RU" dirty="0"/>
              <a:t>праздника воспитанники первой младшей группы изготовили коллективную аппликацию "Я, ты, он, она - мы единая страна! ".</a:t>
            </a:r>
          </a:p>
        </p:txBody>
      </p:sp>
      <p:pic>
        <p:nvPicPr>
          <p:cNvPr id="2050" name="Picture 2" descr="IMG_20231114_125131_5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638"/>
            <a:ext cx="2494612" cy="1409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1114_125131_6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120904"/>
            <a:ext cx="2092424" cy="1182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hlopotyshki.ru/wp-content/uploads/2022/11/den-narodnogo-edinstva-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0" y="3492352"/>
            <a:ext cx="4114800" cy="30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3932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 единстве народа – великая сила!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583" y="1196752"/>
            <a:ext cx="4348217" cy="5472608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3 ноября </a:t>
            </a:r>
            <a:r>
              <a:rPr lang="ru-RU" dirty="0"/>
              <a:t>для воспитанников старшей группы была организована </a:t>
            </a:r>
            <a:r>
              <a:rPr lang="ru-RU" dirty="0" err="1"/>
              <a:t>квест</a:t>
            </a:r>
            <a:r>
              <a:rPr lang="ru-RU" dirty="0"/>
              <a:t>-игра «В единстве народа – великая сила</a:t>
            </a:r>
            <a:r>
              <a:rPr lang="ru-RU" dirty="0" smtClean="0"/>
              <a:t>».</a:t>
            </a:r>
          </a:p>
          <a:p>
            <a:pPr marL="0" indent="457200" algn="just">
              <a:buNone/>
            </a:pPr>
            <a:r>
              <a:rPr lang="ru-RU" dirty="0" smtClean="0"/>
              <a:t>Целью </a:t>
            </a:r>
            <a:r>
              <a:rPr lang="ru-RU" dirty="0"/>
              <a:t>мероприятия стало формирование у дошкольников представлений о празднике «День народного единства» и его значимости для нашей страны через совместную досуговую деятельность.</a:t>
            </a:r>
            <a:br>
              <a:rPr lang="ru-RU" dirty="0"/>
            </a:br>
            <a:r>
              <a:rPr lang="ru-RU" dirty="0"/>
              <a:t>Игра была организована по 4 станциям, на которых ребята получали задания, а за его выполнение букву от зашифрованного слова.</a:t>
            </a:r>
            <a:br>
              <a:rPr lang="ru-RU" dirty="0"/>
            </a:br>
            <a:r>
              <a:rPr lang="ru-RU" dirty="0"/>
              <a:t>На станции «Патриот» ребята выбирали цвета Российского флага, и рассказывали значение каждого цвета. На станции «Загадочная», ребята отгадывали загадки. Станция «Объединение» включила в себя задачу уместиться и продержаться  на островке. На станции «Спортивная» дети приняли участие в эстафете на </a:t>
            </a:r>
            <a:r>
              <a:rPr lang="ru-RU" dirty="0" smtClean="0"/>
              <a:t>меткость.</a:t>
            </a:r>
          </a:p>
          <a:p>
            <a:pPr marL="0" indent="457200" algn="just">
              <a:buNone/>
            </a:pPr>
            <a:r>
              <a:rPr lang="ru-RU" dirty="0" smtClean="0"/>
              <a:t>По </a:t>
            </a:r>
            <a:r>
              <a:rPr lang="ru-RU" dirty="0"/>
              <a:t>окончании </a:t>
            </a:r>
            <a:r>
              <a:rPr lang="ru-RU" dirty="0" err="1"/>
              <a:t>квест</a:t>
            </a:r>
            <a:r>
              <a:rPr lang="ru-RU" dirty="0"/>
              <a:t>-игры   все участники выполнили совместную работу собрали заветное слово - "Русь".</a:t>
            </a:r>
            <a:br>
              <a:rPr lang="ru-RU" dirty="0"/>
            </a:br>
            <a:r>
              <a:rPr lang="ru-RU" dirty="0" err="1"/>
              <a:t>Квест</a:t>
            </a:r>
            <a:r>
              <a:rPr lang="ru-RU" dirty="0"/>
              <a:t>-игра прошла увлекательно с позитивным настроением детей и педагога.</a:t>
            </a:r>
          </a:p>
        </p:txBody>
      </p:sp>
      <p:pic>
        <p:nvPicPr>
          <p:cNvPr id="3074" name="Picture 2" descr="https://ptoday.ru/wp-content/uploads/2019/11/den-narodnogo-edinstva-4-noyabrya-2018-nailuchshie-pozhelaniya-originalnye-pozdravleniya-prazdnichnye-stihotvoreniya-sms-krasivye-animacii_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922068" cy="22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1114_125408_6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3452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_20231114_125408_3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17" y="1196752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2841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Дружат дети всей земли.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16288" cy="5544616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преддверии Дня народного единства </a:t>
            </a:r>
            <a:r>
              <a:rPr lang="ru-RU" dirty="0" smtClean="0"/>
              <a:t>3 ноября в </a:t>
            </a:r>
            <a:r>
              <a:rPr lang="ru-RU" dirty="0"/>
              <a:t>средней группе прошёл познавательный час «Дружат дети всей земли», на котором дети разгадывали загадки на тему истории народного единства, посмотрели иллюстрации и костюмы народов нашей большой страны, вспомнили символы </a:t>
            </a:r>
            <a:r>
              <a:rPr lang="ru-RU" dirty="0" smtClean="0"/>
              <a:t>России.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конце увлекательного занятия была организована выставка "Народы России".</a:t>
            </a:r>
          </a:p>
        </p:txBody>
      </p:sp>
      <p:pic>
        <p:nvPicPr>
          <p:cNvPr id="4098" name="Picture 2" descr="IMG_20231114_125520_8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763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0231114_125521_3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64548"/>
            <a:ext cx="1905000" cy="138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avatars.mds.yandex.net/i?id=0ef8f62dbd88c59dc4c24efe4078957c71309cc4-7854793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89388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14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День знаний в старшей и подготовительной группах</a:t>
            </a:r>
            <a:endParaRPr lang="ru-RU" b="1" dirty="0">
              <a:solidFill>
                <a:srgbClr val="FF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61512"/>
            <a:ext cx="4316288" cy="5279856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Сегодня, 1 сентября, </a:t>
            </a:r>
            <a:r>
              <a:rPr lang="ru-RU" dirty="0"/>
              <a:t>воспитанники подготовительной и старшей групп </a:t>
            </a:r>
            <a:r>
              <a:rPr lang="ru-RU" dirty="0" smtClean="0"/>
              <a:t>побывали </a:t>
            </a:r>
            <a:r>
              <a:rPr lang="ru-RU" dirty="0"/>
              <a:t>на торжественной линейке, посвящённой Дню Знаний в МБОУ СОШ №59.</a:t>
            </a:r>
            <a:br>
              <a:rPr lang="ru-RU" dirty="0"/>
            </a:br>
            <a:r>
              <a:rPr lang="ru-RU" dirty="0"/>
              <a:t>Дошколята в едином ряду стояли на линейке со школьниками, чем, несомненно, гордились.  Линейка началась с построения всех школьников и исполнения гимна России. Дошкольники с восторгом смотрели на учеников школы, и особенно на первоклассников, среди которых встретили вчерашних дошколят, а сегодня учеников.</a:t>
            </a:r>
            <a:br>
              <a:rPr lang="ru-RU" dirty="0"/>
            </a:br>
            <a:r>
              <a:rPr lang="ru-RU" dirty="0"/>
              <a:t>Уходя обратно в детский сад после торжественной линейки, дети долго делились впечатлениями, полученными на данной экскурсии. Дети уверенно говорили: «В следующем году я тоже пойду в школу!»</a:t>
            </a:r>
          </a:p>
        </p:txBody>
      </p:sp>
      <p:pic>
        <p:nvPicPr>
          <p:cNvPr id="5122" name="Picture 2" descr="IMG_20230904_093337_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0" y="1461511"/>
            <a:ext cx="1905000" cy="1076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30904_093336_7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4363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roprikol.ru/wp-content/uploads/2023/08/gifki-animacziya-s-1-sentyabrya-s-dnem-znanij-2023-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" y="3717032"/>
            <a:ext cx="3763243" cy="26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727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Легендарный парад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400600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подготовительной группе прошёл час мужества «Легендарный парад», посвященный параду  7 ноября 1941 года на Красной площади в Москве.</a:t>
            </a:r>
            <a:br>
              <a:rPr lang="ru-RU" dirty="0"/>
            </a:br>
            <a:r>
              <a:rPr lang="ru-RU" dirty="0"/>
              <a:t>Педагог рассказала ребятам о Днях воинской славы России, которые установлены Федеральным законом в ознаменование героических побед, стойкости и мужества русского народа в борьбе с захватчиками.</a:t>
            </a:r>
            <a:br>
              <a:rPr lang="ru-RU" dirty="0"/>
            </a:br>
            <a:r>
              <a:rPr lang="ru-RU" dirty="0"/>
              <a:t>7 ноября 1941 года, когда фашистские войска рвались к Москве, на Красной площади состоялся парад в честь 24 годовщины Великой Октябрьской  социалистической революции. Войска и техника прямо с парада ушли на фронт. Воспитанники посмотрели видеофильм «Парад 1941 года», воспитатель рассказала о борьбе советской армии и всего народа с фашистами на подступах к Москве, о значении парада для поднятия морального духа советских людей.</a:t>
            </a:r>
          </a:p>
        </p:txBody>
      </p:sp>
      <p:pic>
        <p:nvPicPr>
          <p:cNvPr id="5122" name="Picture 2" descr="https://1.bp.blogspot.com/-kbYL32Fby8I/YYII7fzc5sI/AAAAAAAAYxM/bah6PDtWFI8MzQ2T5d1-lzPUnZw8brDWACLcBGAsYHQ/w1200-h630-p-k-no-nu/%25D0%2598%2B%25D1%2588%25D0%25BB%25D0%25B8%2B%25D0%25BF%25D0%25BE%25D0%25BB%25D0%25BA%25D0%25B8%2B%25D1%2581%2B%25D0%25BF%25D0%25B0%25D1%2580%25D0%25B0%25D0%25B4%25D0%25B0%2B%25D0%25BF%25D1%2580%25D1%258F%25D0%25BC%25D0%25BE%2B%25D0%25B2%2B%25D0%25B1%25D0%25BE%25D0%25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89" y="4005064"/>
            <a:ext cx="3700311" cy="24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31114_125654_5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360370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769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памяти сотрудников органов внутренних дел России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08 ноября - День памяти сотрудников органов внутренних дел России, погибших при исполнении служебных обязанностей.</a:t>
            </a:r>
          </a:p>
          <a:p>
            <a:pPr marL="0" indent="457200" algn="just">
              <a:buNone/>
            </a:pPr>
            <a:r>
              <a:rPr lang="ru-RU" dirty="0"/>
              <a:t>В этот день в старшей и подготовительной группах прошел урок мужества «Герои нашего времени».</a:t>
            </a:r>
          </a:p>
          <a:p>
            <a:pPr marL="0" indent="457200" algn="just">
              <a:buNone/>
            </a:pPr>
            <a:r>
              <a:rPr lang="ru-RU" dirty="0"/>
              <a:t>Ребята узнали о подвигах и героизме сотрудников внутренних дел, которые верой и правдой служили своей Родине.</a:t>
            </a:r>
          </a:p>
          <a:p>
            <a:pPr marL="0" indent="457200" algn="just">
              <a:buNone/>
            </a:pPr>
            <a:r>
              <a:rPr lang="ru-RU" dirty="0"/>
              <a:t>Почтили память погибших минутой молчания.</a:t>
            </a:r>
          </a:p>
          <a:p>
            <a:endParaRPr lang="ru-RU" dirty="0"/>
          </a:p>
        </p:txBody>
      </p:sp>
      <p:pic>
        <p:nvPicPr>
          <p:cNvPr id="7170" name="Picture 2" descr="https://pic.rutubelist.ru/video/4c/70/4c70016fa2d93bfcd3d19e13e0f29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2796"/>
            <a:ext cx="4250159" cy="28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31114_130006_6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9" y="1196467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G_20231114_130007_2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91" y="2313977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425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Синичка-</a:t>
            </a:r>
            <a:r>
              <a:rPr lang="ru-RU" b="1" dirty="0" err="1" smtClean="0">
                <a:solidFill>
                  <a:srgbClr val="CC0000"/>
                </a:solidFill>
                <a:latin typeface="Monotype Corsiva" panose="03010101010201010101" pitchFamily="66" charset="0"/>
              </a:rPr>
              <a:t>невиличка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316288" cy="5472608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тематический день</a:t>
            </a:r>
            <a:r>
              <a:rPr lang="ru-RU" dirty="0" smtClean="0"/>
              <a:t>, 10 ноября в приуроченный </a:t>
            </a:r>
            <a:r>
              <a:rPr lang="ru-RU" dirty="0"/>
              <a:t>к экологическому празднику «Синичкин день», в средней группе проведен мастер-класс по конструированию из бумаги на тему: «Синичка-невеличка» в технике оригами.</a:t>
            </a:r>
          </a:p>
          <a:p>
            <a:pPr marL="0" indent="457200" algn="just">
              <a:buNone/>
            </a:pPr>
            <a:r>
              <a:rPr lang="ru-RU" dirty="0"/>
              <a:t>В ходе занятия ребята совершенствовали навыки работы с бумагой, расширяли представление о синицах, их строении и окраске, а также развивали творческие способности, самостоятельность и мелкую моторику рук.</a:t>
            </a:r>
          </a:p>
          <a:p>
            <a:endParaRPr lang="ru-RU" dirty="0"/>
          </a:p>
        </p:txBody>
      </p:sp>
      <p:pic>
        <p:nvPicPr>
          <p:cNvPr id="8194" name="Picture 2" descr="IMG_20231114_130142_9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97" y="153488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_20231114_130143_3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09" y="1844824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img-fotki.yandex.ru/get/17847/49647881.67/0_de67a_39d05265_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79" y="3852228"/>
            <a:ext cx="3986260" cy="26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3745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встречи зимующих птиц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Синичкин день - молодой экологический праздник, который создан по инициативе Союза охраны птиц России и отмечается 12 ноября, день встречи зимующих птиц.</a:t>
            </a:r>
          </a:p>
          <a:p>
            <a:pPr marL="0" indent="457200" algn="just">
              <a:buNone/>
            </a:pPr>
            <a:r>
              <a:rPr lang="ru-RU" dirty="0"/>
              <a:t>Накануне этого </a:t>
            </a:r>
            <a:r>
              <a:rPr lang="ru-RU" dirty="0" smtClean="0"/>
              <a:t>дня, 10 ноября, </a:t>
            </a:r>
            <a:r>
              <a:rPr lang="ru-RU" dirty="0"/>
              <a:t>воспитанники старшей группы изготовили бумажных синичек и подарили их малышам. Ребята обрадовались подарку и стали с удовольствием играть с птицами.</a:t>
            </a:r>
          </a:p>
          <a:p>
            <a:pPr marL="0" indent="457200" algn="just">
              <a:buNone/>
            </a:pPr>
            <a:r>
              <a:rPr lang="ru-RU" dirty="0"/>
              <a:t>Также старшие товарищи рассказали и показали младшим чем нужно кормить птиц зимой, для чего это нужно.</a:t>
            </a:r>
          </a:p>
          <a:p>
            <a:pPr marL="0" indent="457200" algn="just">
              <a:buNone/>
            </a:pPr>
            <a:r>
              <a:rPr lang="ru-RU" dirty="0"/>
              <a:t>Совместная работа принесла </a:t>
            </a:r>
            <a:r>
              <a:rPr lang="ru-RU" dirty="0" err="1"/>
              <a:t>эколятам</a:t>
            </a:r>
            <a:r>
              <a:rPr lang="ru-RU" dirty="0"/>
              <a:t> - дошколятам большую радость. Этот день открыл для ребят что-то новое и интересное, а самое главное, что дети будут заботиться о птицах и в будущем.</a:t>
            </a:r>
          </a:p>
          <a:p>
            <a:endParaRPr lang="ru-RU" dirty="0"/>
          </a:p>
        </p:txBody>
      </p:sp>
      <p:pic>
        <p:nvPicPr>
          <p:cNvPr id="9218" name="Picture 2" descr="https://stihi.ru/pics/2010/12/03/7279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1917238" cy="36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20231114_130243_9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26370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G_20231114_130243_6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G_20231114_130243_37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46625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24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Синичкин день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316288" cy="5537082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первой младшей группе </a:t>
            </a:r>
            <a:r>
              <a:rPr lang="ru-RU" dirty="0" smtClean="0"/>
              <a:t>10 ноября прошёл </a:t>
            </a:r>
            <a:r>
              <a:rPr lang="ru-RU" dirty="0"/>
              <a:t>тематический "Синичкин день" .</a:t>
            </a:r>
          </a:p>
          <a:p>
            <a:pPr marL="0" indent="457200" algn="just">
              <a:buNone/>
            </a:pPr>
            <a:r>
              <a:rPr lang="ru-RU" dirty="0"/>
              <a:t>Мероприятие прошло интересно и познавательно. Воспитатель с детьми рассматривали иллюстрации, беседовали о птицах, слушали голоса птиц, играли в различные дидактические игры.</a:t>
            </a:r>
          </a:p>
          <a:p>
            <a:pPr marL="0" indent="457200" algn="just">
              <a:buNone/>
            </a:pPr>
            <a:r>
              <a:rPr lang="ru-RU" dirty="0"/>
              <a:t>Во время прогулки разместили кормушки на своём участке, насыпали семечек и пшена.</a:t>
            </a:r>
          </a:p>
          <a:p>
            <a:pPr marL="0" indent="457200" algn="just">
              <a:buNone/>
            </a:pPr>
            <a:r>
              <a:rPr lang="ru-RU" dirty="0"/>
              <a:t>Мы надеемся, что ребята всегда будут бережно относится к миру удивительных и милых птиц.</a:t>
            </a:r>
          </a:p>
          <a:p>
            <a:endParaRPr lang="ru-RU" dirty="0"/>
          </a:p>
        </p:txBody>
      </p:sp>
      <p:pic>
        <p:nvPicPr>
          <p:cNvPr id="10242" name="Picture 2" descr="IMG_20231114_130414_8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98617"/>
            <a:ext cx="2160240" cy="162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31114_130414_9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96952"/>
            <a:ext cx="2478097" cy="140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raskraskirus.ru/wp-content/uploads/a/f/0/af0f518f0ee534466315e8604aacbfa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64" y="4589019"/>
            <a:ext cx="3431704" cy="214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5577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Доброты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196752"/>
            <a:ext cx="4824536" cy="5544616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sz="3100" dirty="0"/>
              <a:t>Добро - это прежде всего счастье всех людей. Добро рождается от любви к своей семье, к своему дому, к своим друзьям, к своему краю.</a:t>
            </a:r>
          </a:p>
          <a:p>
            <a:pPr marL="0" indent="457200" algn="just">
              <a:buNone/>
            </a:pPr>
            <a:r>
              <a:rPr lang="ru-RU" sz="3100" dirty="0" smtClean="0"/>
              <a:t>13 ноября </a:t>
            </a:r>
            <a:r>
              <a:rPr lang="ru-RU" sz="3100" dirty="0"/>
              <a:t>в старшей группе был проведён День Доброты. Ребята закрепляли знания о понятиях " доброта", "бескорыстие", развивать привычку быть добрыми, совершать положительные поступки.</a:t>
            </a:r>
          </a:p>
          <a:p>
            <a:pPr marL="0" indent="457200" algn="just">
              <a:buNone/>
            </a:pPr>
            <a:r>
              <a:rPr lang="ru-RU" sz="3100" dirty="0"/>
              <a:t>Была проведена беседа "Добрые дела", в ходе которой ребята рассказывали о том, какие добрые дела они совершают дома и в детском саду, как помогают своим родителям. После беседы воспитанники приняли участие в проблемных ситуациях, которые решили на отлично.</a:t>
            </a:r>
          </a:p>
          <a:p>
            <a:pPr marL="0" indent="457200" algn="just">
              <a:buNone/>
            </a:pPr>
            <a:r>
              <a:rPr lang="ru-RU" sz="3100" dirty="0"/>
              <a:t>Всей группой ребята встали в круг и передавая мяч говорили друг другу добрые приятные слова. Поиграли в игру "Входные комплименты". </a:t>
            </a:r>
          </a:p>
          <a:p>
            <a:pPr marL="0" indent="457200" algn="just">
              <a:buNone/>
            </a:pPr>
            <a:r>
              <a:rPr lang="ru-RU" sz="3100" dirty="0"/>
              <a:t>Сегодня дети научились сочувствовать, переживать, внимательнее относиться друг к другу. Надеемся, совершение добрых дел будет продолжаться и в дальнейшем.</a:t>
            </a:r>
          </a:p>
          <a:p>
            <a:pPr indent="457200" algn="just"/>
            <a:endParaRPr lang="ru-RU" dirty="0"/>
          </a:p>
        </p:txBody>
      </p:sp>
      <p:pic>
        <p:nvPicPr>
          <p:cNvPr id="12290" name="Picture 2" descr="IMG_20231114_130634_8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27206"/>
            <a:ext cx="2503543" cy="1877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20231114_130635_6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297" y="2369750"/>
            <a:ext cx="2372439" cy="1779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proprikol.ru/wp-content/uploads/2023/09/gifki-animacziya-s-mezhdunarodnym-dnem-blagotvoritelnosti-2023-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3" y="4326015"/>
            <a:ext cx="3388740" cy="225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051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доброты у малышей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379139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Дети младшего возраста еще не умеют правильно общаться друг с другом, поддерживать дружеские отношения. Их привычное «Я сам», «Я первый», зачастую приводят к спорам. Именно в этом возрасте нужно формировать навыки благородного и вежливого общения. Воспитывать у них доброту, желание дружить, уступать в игре другим детям.</a:t>
            </a:r>
          </a:p>
          <a:p>
            <a:pPr marL="0" indent="457200" algn="just">
              <a:buNone/>
            </a:pPr>
            <a:r>
              <a:rPr lang="ru-RU" dirty="0"/>
              <a:t>Так, в День доброты </a:t>
            </a:r>
            <a:r>
              <a:rPr lang="ru-RU" dirty="0" smtClean="0"/>
              <a:t>13 ноября наши </a:t>
            </a:r>
            <a:r>
              <a:rPr lang="ru-RU" dirty="0"/>
              <a:t>малыши учились играть в совместные игры, делились игрушками, говорили друг другу добрые слова.</a:t>
            </a:r>
          </a:p>
          <a:p>
            <a:endParaRPr lang="ru-RU" dirty="0"/>
          </a:p>
        </p:txBody>
      </p:sp>
      <p:pic>
        <p:nvPicPr>
          <p:cNvPr id="14338" name="Picture 2" descr="IMG_20231114_130836_3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1763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_20231114_130836_5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46388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avatars.mds.yandex.net/i?id=8cddebca0841b8f2a0e783d3a4278a1aa5aebb45-10349583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44" y="4365104"/>
            <a:ext cx="3195911" cy="228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375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Коробка храбрости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62865" y="1268760"/>
            <a:ext cx="4750303" cy="5400600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Сотрудники нашего детского сада </a:t>
            </a:r>
            <a:r>
              <a:rPr lang="ru-RU" dirty="0" smtClean="0"/>
              <a:t>14 ноября присоединились </a:t>
            </a:r>
            <a:r>
              <a:rPr lang="ru-RU" dirty="0"/>
              <a:t>к традиционной акции «Коробка храбрости».</a:t>
            </a:r>
          </a:p>
          <a:p>
            <a:pPr marL="0" indent="457200" algn="just">
              <a:buNone/>
            </a:pPr>
            <a:r>
              <a:rPr lang="ru-RU" dirty="0"/>
              <a:t>Задача акции — создание комфортной атмосферы и хорошего настроения во время пребывания детей в больницах.</a:t>
            </a:r>
          </a:p>
          <a:p>
            <a:pPr marL="0" indent="457200" algn="just">
              <a:buNone/>
            </a:pPr>
            <a:r>
              <a:rPr lang="ru-RU" dirty="0"/>
              <a:t>Собранные подарки были переданы </a:t>
            </a:r>
            <a:r>
              <a:rPr lang="ru-RU" dirty="0" err="1"/>
              <a:t>Узловской</a:t>
            </a:r>
            <a:r>
              <a:rPr lang="ru-RU" dirty="0"/>
              <a:t> районной организации Профсоюза работников народного образования и науки, для дальнейшей передачи в медицинские учреждения, где дети смогут выбрать себе любую понравившуюся «награду".</a:t>
            </a:r>
          </a:p>
          <a:p>
            <a:pPr marL="0" indent="457200" algn="just">
              <a:buNone/>
            </a:pPr>
            <a:r>
              <a:rPr lang="ru-RU" dirty="0"/>
              <a:t>Желаем здоровья и скорейшего выздоровления!!!</a:t>
            </a:r>
          </a:p>
          <a:p>
            <a:endParaRPr lang="ru-RU" dirty="0"/>
          </a:p>
        </p:txBody>
      </p:sp>
      <p:pic>
        <p:nvPicPr>
          <p:cNvPr id="1026" name="Picture 2" descr="IMG_20231124_100347_8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252929" cy="2439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novopokrovskaya.org/images/images/2017-11-03/korobka-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93" y="3863181"/>
            <a:ext cx="3642420" cy="25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218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Помощь участникам СВО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680520" cy="5400600"/>
          </a:xfrm>
        </p:spPr>
        <p:txBody>
          <a:bodyPr>
            <a:normAutofit fontScale="85000" lnSpcReduction="10000"/>
          </a:bodyPr>
          <a:lstStyle/>
          <a:p>
            <a:pPr marL="0" indent="457200" algn="just">
              <a:buNone/>
            </a:pPr>
            <a:r>
              <a:rPr lang="ru-RU" dirty="0"/>
              <a:t>В нашем детском саду </a:t>
            </a:r>
            <a:r>
              <a:rPr lang="ru-RU" dirty="0" smtClean="0"/>
              <a:t>16 ноября прошла </a:t>
            </a:r>
            <a:r>
              <a:rPr lang="ru-RU" dirty="0"/>
              <a:t>акция по сбору гуманитарной помощи участникам СВО.</a:t>
            </a:r>
          </a:p>
          <a:p>
            <a:pPr marL="0" indent="457200" algn="just">
              <a:buNone/>
            </a:pPr>
            <a:r>
              <a:rPr lang="ru-RU" dirty="0"/>
              <a:t>Сотрудниками и родителями воспитанников нашего сада были собраны продукты длительного хранения, средства личной гигиены, личные вещи.</a:t>
            </a:r>
          </a:p>
          <a:p>
            <a:pPr marL="0" indent="457200" algn="just">
              <a:buNone/>
            </a:pPr>
            <a:r>
              <a:rPr lang="ru-RU" dirty="0"/>
              <a:t>Воспитанники детского сада нарисовали рисунки, поздравительные открытки нашим солдатам.</a:t>
            </a:r>
          </a:p>
          <a:p>
            <a:pPr marL="0" indent="457200" algn="just">
              <a:buNone/>
            </a:pPr>
            <a:r>
              <a:rPr lang="ru-RU" dirty="0"/>
              <a:t>Спасибо всем неравнодушным за помощь.</a:t>
            </a:r>
          </a:p>
          <a:p>
            <a:endParaRPr lang="ru-RU" dirty="0"/>
          </a:p>
        </p:txBody>
      </p:sp>
      <p:pic>
        <p:nvPicPr>
          <p:cNvPr id="2050" name="Picture 2" descr="IMG_20231124_100448_1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96299"/>
            <a:ext cx="1368152" cy="310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1124_100448_5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726" y="1772816"/>
            <a:ext cx="2371120" cy="177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xn--j1aelj.xn--p1ai/wp-content/uploads/2023/03/humanitarian-aid-concept-for-web-banner-vector-3161523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02488"/>
            <a:ext cx="3210726" cy="240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103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толерантности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27984" y="1196754"/>
            <a:ext cx="4524366" cy="5544614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/>
              <a:t>16 ноября - Международный день толерантности.</a:t>
            </a:r>
          </a:p>
          <a:p>
            <a:pPr marL="0" indent="457200" algn="just">
              <a:buNone/>
            </a:pPr>
            <a:r>
              <a:rPr lang="ru-RU" dirty="0"/>
              <a:t>В этот день в ясельной группе прошел тематический день "Заботимся о животных".</a:t>
            </a:r>
          </a:p>
          <a:p>
            <a:pPr marL="0" indent="457200" algn="just">
              <a:buNone/>
            </a:pPr>
            <a:r>
              <a:rPr lang="ru-RU" dirty="0"/>
              <a:t>Наши малыши не только получали знания и умения, но и учились быть заботливыми и добрыми к окружающему миру.</a:t>
            </a:r>
          </a:p>
          <a:p>
            <a:pPr marL="0" indent="457200" algn="just">
              <a:buNone/>
            </a:pPr>
            <a:r>
              <a:rPr lang="ru-RU" dirty="0"/>
              <a:t>Вместе с педагогом они изучали различные виды животных, узнавали о их потребностях и способах помощи. Наши маленькие герои не только учились оказывать заботу другим, но и сами принимали активное участие в помощи.</a:t>
            </a:r>
          </a:p>
          <a:p>
            <a:pPr marL="0" indent="457200" algn="just">
              <a:buNone/>
            </a:pPr>
            <a:r>
              <a:rPr lang="ru-RU" dirty="0"/>
              <a:t>В этот Международный День толерантности давайте вместе вдохновимся добротой и заботой наших детей. Пусть их пример станет нам напоминанием о важности толерантности и заботы друг о друге, а также о наших меньших соседях - животных.</a:t>
            </a:r>
          </a:p>
          <a:p>
            <a:endParaRPr lang="ru-RU" dirty="0"/>
          </a:p>
        </p:txBody>
      </p:sp>
      <p:pic>
        <p:nvPicPr>
          <p:cNvPr id="3074" name="Picture 2" descr="IMG_20231124_100532_4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50" y="1196753"/>
            <a:ext cx="2148399" cy="1826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1124_100533_1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77709"/>
            <a:ext cx="2232248" cy="1674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as-kvas.com/uploads/posts/2023-02/1675509000_gas-kvas-com-p-deti-kormyat-zhivotnikh-risunki-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429262" cy="26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914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43773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День Тульской области</a:t>
            </a:r>
            <a:endParaRPr lang="ru-RU" b="1" dirty="0">
              <a:solidFill>
                <a:srgbClr val="FF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316288" cy="5400600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/>
              <a:t>Интересно, весело, прошли посиделки </a:t>
            </a:r>
            <a:r>
              <a:rPr lang="ru-RU" dirty="0" smtClean="0"/>
              <a:t>8 сентября за </a:t>
            </a:r>
            <a:r>
              <a:rPr lang="ru-RU" dirty="0"/>
              <a:t>самоваром в подготовительной группе нашего детского сада, посвящённые дню Тульской области и городу – герою Туле. </a:t>
            </a:r>
          </a:p>
        </p:txBody>
      </p:sp>
      <p:pic>
        <p:nvPicPr>
          <p:cNvPr id="4098" name="Picture 2" descr="IMG_20230914_090325_7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11" y="630059"/>
            <a:ext cx="2342389" cy="17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0230914_090326_1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38" y="1971649"/>
            <a:ext cx="2485827" cy="1864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nmosktoday.ru/pictures/news/57415/picture-1000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60" y="4005064"/>
            <a:ext cx="379484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8713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Спортивное развлечение, посвященное Дню рождения Деда Мороза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417638"/>
            <a:ext cx="4388296" cy="5440362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18 ноября - День рождения Деда Мороза - главного волшебника страны, несущего радость всем.</a:t>
            </a:r>
          </a:p>
          <a:p>
            <a:pPr marL="0" indent="457200" algn="just">
              <a:buNone/>
            </a:pPr>
            <a:r>
              <a:rPr lang="ru-RU" dirty="0"/>
              <a:t>В этот день в средней группе прошли спортивные развлечения. Мальчишки и девчонки смогли окунуться в праздничную атмосферу, поучаствовать в интересных конкурсах и эстафетах. Дошкольники играли в задорные игры: «Наряди елку», «Зима и лето», «Веселая эстафета», «Мороз – Красный нос», «Заморожу».</a:t>
            </a:r>
          </a:p>
          <a:p>
            <a:pPr marL="0" indent="457200" algn="just">
              <a:buNone/>
            </a:pPr>
            <a:r>
              <a:rPr lang="ru-RU" dirty="0"/>
              <a:t>В подарок Дед Морозу ребята изготовили рукавички с красивыми узорами.</a:t>
            </a:r>
          </a:p>
          <a:p>
            <a:endParaRPr lang="ru-RU" dirty="0"/>
          </a:p>
        </p:txBody>
      </p:sp>
      <p:pic>
        <p:nvPicPr>
          <p:cNvPr id="4098" name="Picture 2" descr="https://istracult.ru/images.php?image=/files/images/content/articles/7625/2309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4216361" cy="227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20231124_100648_6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2150368" cy="1612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G_20231124_100648_3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49" y="2564904"/>
            <a:ext cx="21336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1699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Подарок для Деда Мороза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199" y="1268760"/>
            <a:ext cx="4383805" cy="5433236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день рождения Дела Мороза, 18 ноября в Великом Устюге устраивают гулянья, приглашают гостей со всего мира и даже организовывают приём поздравлений через специальный почтовый ящик.</a:t>
            </a:r>
          </a:p>
          <a:p>
            <a:pPr marL="0" indent="457200" algn="just">
              <a:buNone/>
            </a:pPr>
            <a:r>
              <a:rPr lang="ru-RU" dirty="0"/>
              <a:t>Воспитанники второй младшей группы тоже решили отпраздновать день рождение Дедушки Мороза. Ребята веселились, играли на музыкальных инструментах, в различные игры.</a:t>
            </a:r>
          </a:p>
          <a:p>
            <a:pPr marL="0" indent="457200" algn="just">
              <a:buNone/>
            </a:pPr>
            <a:r>
              <a:rPr lang="ru-RU" dirty="0"/>
              <a:t>Также дети приготовили подарки - фигурки Деда Мороза.</a:t>
            </a:r>
          </a:p>
          <a:p>
            <a:pPr marL="0" indent="457200" algn="just">
              <a:buNone/>
            </a:pPr>
            <a:r>
              <a:rPr lang="ru-RU" dirty="0"/>
              <a:t>Этот праздничный день доставил детям много удовольствия, восторга. Такие мероприятия позволяют формировать у детей веру в чудо, веру в добро.</a:t>
            </a:r>
          </a:p>
          <a:p>
            <a:endParaRPr lang="ru-RU" dirty="0"/>
          </a:p>
        </p:txBody>
      </p:sp>
      <p:pic>
        <p:nvPicPr>
          <p:cNvPr id="5122" name="Picture 2" descr="IMG_20231124_100808_8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5" y="1124744"/>
            <a:ext cx="2443907" cy="1832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_20231124_100809_4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93" y="1782676"/>
            <a:ext cx="2088728" cy="1566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leginalf.ru/wp-content/uploads/2021/11/aleginalf_websit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5" y="3356992"/>
            <a:ext cx="4460005" cy="334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1290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5800" y="274638"/>
            <a:ext cx="4191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Добрый волшебник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274638"/>
            <a:ext cx="4388296" cy="6349118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4600" dirty="0"/>
              <a:t>День рождения Деда Мороза - это удивительный праздник. В этот день поздравляют того, кто обычно сам дарит всем подарки и исполняет заветные желания и мечты.</a:t>
            </a:r>
          </a:p>
          <a:p>
            <a:pPr marL="0" indent="0" algn="just">
              <a:buNone/>
            </a:pPr>
            <a:r>
              <a:rPr lang="ru-RU" sz="4600" dirty="0"/>
              <a:t>В этот удивительный </a:t>
            </a:r>
            <a:r>
              <a:rPr lang="ru-RU" sz="4600" dirty="0" smtClean="0"/>
              <a:t>день 18 ноября </a:t>
            </a:r>
            <a:r>
              <a:rPr lang="ru-RU" sz="4600" dirty="0"/>
              <a:t>воспитанники первой младшей группы послушали рассказ воспитатель про Деда Мороза, узнали где он живёт, сколько ему лет и другие интересные факты.</a:t>
            </a:r>
          </a:p>
          <a:p>
            <a:pPr marL="0" indent="0" algn="just">
              <a:buNone/>
            </a:pPr>
            <a:r>
              <a:rPr lang="ru-RU" sz="4600" dirty="0"/>
              <a:t>Ребята с удовольствием поиграли в игры "Поймай снежинку", " Догони рукавичку".</a:t>
            </a:r>
          </a:p>
          <a:p>
            <a:pPr marL="0" indent="0" algn="just">
              <a:buNone/>
            </a:pPr>
            <a:r>
              <a:rPr lang="ru-RU" sz="4600" dirty="0"/>
              <a:t>В завершение мероприятия ребята получили сладкий подарок от доброго волшебника.</a:t>
            </a:r>
          </a:p>
          <a:p>
            <a:endParaRPr lang="ru-RU" dirty="0"/>
          </a:p>
        </p:txBody>
      </p:sp>
      <p:pic>
        <p:nvPicPr>
          <p:cNvPr id="6146" name="Picture 2" descr="IMG_20231124_100921_2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57599"/>
            <a:ext cx="2402285" cy="1801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20231124_100921_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24266"/>
            <a:ext cx="2174112" cy="163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otkritkis.com/wp-content/uploads/2021/10/orig-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46" y="4149080"/>
            <a:ext cx="3491607" cy="247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9133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Искусство быть родителем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316288" cy="5544616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нашем детском саду проходят мероприятия, посвященные правовому воспитанию детей «Я имею права».</a:t>
            </a:r>
          </a:p>
          <a:p>
            <a:pPr marL="0" indent="457200" algn="just">
              <a:buNone/>
            </a:pPr>
            <a:r>
              <a:rPr lang="ru-RU" dirty="0"/>
              <a:t>Вся работа в ДОО строилась в соответствии с Конвенцией о правах ребенка, Федеральным законом «Об основных гарантиях прав ребенка в РФ».</a:t>
            </a:r>
          </a:p>
          <a:p>
            <a:pPr marL="0" indent="457200" algn="just">
              <a:buNone/>
            </a:pPr>
            <a:r>
              <a:rPr lang="ru-RU" dirty="0"/>
              <a:t>В старшей группе для родителей </a:t>
            </a:r>
            <a:r>
              <a:rPr lang="ru-RU" dirty="0" smtClean="0"/>
              <a:t>20 ноября были </a:t>
            </a:r>
            <a:r>
              <a:rPr lang="ru-RU" dirty="0"/>
              <a:t>подготовлены буклеты "Права и обязанности вашего ребёнка", а во второй младшей группе - памятки "Искусство быть родителем".</a:t>
            </a:r>
          </a:p>
          <a:p>
            <a:pPr marL="0" indent="457200" algn="just">
              <a:buNone/>
            </a:pPr>
            <a:r>
              <a:rPr lang="ru-RU" dirty="0"/>
              <a:t>Данная работа помогает родителям быть компетентными в вопросах юридической ответственности за воспитание и обучение детей.</a:t>
            </a:r>
          </a:p>
          <a:p>
            <a:pPr indent="457200" algn="just"/>
            <a:endParaRPr lang="ru-RU" dirty="0"/>
          </a:p>
        </p:txBody>
      </p:sp>
      <p:pic>
        <p:nvPicPr>
          <p:cNvPr id="7170" name="Picture 2" descr="IMG_20231124_101043_7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1139"/>
            <a:ext cx="2049016" cy="1536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31124_101044_5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46" y="2492896"/>
            <a:ext cx="2604738" cy="1471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ytimg.com/vi/OFl_f0vWRBQ/maxresdefault.jpg?sqp=-oaymwEmCIAKENAF8quKqQMa8AEB-AGKCYAC0AWKAgwIABABGEMgVShyMA8=&amp;amp;rs=AOn4CLDKdruVPndHH-BHeCuDAZpFFoZDt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4" r="14444"/>
          <a:stretch/>
        </p:blipFill>
        <p:spPr bwMode="auto">
          <a:xfrm>
            <a:off x="383086" y="3954807"/>
            <a:ext cx="3108794" cy="264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246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Профилактика жестокого обращения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с детьми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417638"/>
            <a:ext cx="4680520" cy="5323730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sz="3100" dirty="0" smtClean="0"/>
              <a:t>20 ноября </a:t>
            </a:r>
            <a:r>
              <a:rPr lang="ru-RU" sz="3100" dirty="0"/>
              <a:t>в старшей группе прошло </a:t>
            </a:r>
            <a:r>
              <a:rPr lang="ru-RU" sz="3100" dirty="0" smtClean="0"/>
              <a:t>увлекательное </a:t>
            </a:r>
            <a:r>
              <a:rPr lang="ru-RU" sz="3100" dirty="0"/>
              <a:t>занятие, которое провел педагог - психолог по профилактики жестокого обращения с детьми.</a:t>
            </a:r>
          </a:p>
          <a:p>
            <a:pPr marL="0" indent="457200" algn="just">
              <a:buNone/>
            </a:pPr>
            <a:r>
              <a:rPr lang="ru-RU" sz="3100" dirty="0"/>
              <a:t>На занятии использовался необычный подход, чтобы поговорить о такой серьезной теме. Были приглашены злобные </a:t>
            </a:r>
            <a:r>
              <a:rPr lang="ru-RU" sz="3100" dirty="0" err="1"/>
              <a:t>мультгерои</a:t>
            </a:r>
            <a:r>
              <a:rPr lang="ru-RU" sz="3100" dirty="0"/>
              <a:t> на занятие! Этим педагог-психолог хотела показать детям, какие поступки являются неправильными и как они могут повлиять на других.</a:t>
            </a:r>
          </a:p>
          <a:p>
            <a:pPr marL="0" indent="457200" algn="just">
              <a:buNone/>
            </a:pPr>
            <a:r>
              <a:rPr lang="ru-RU" sz="3100" dirty="0"/>
              <a:t>Была проведена беседа о том, что жестокое обращение с детьми - это неправильно и недопустимо, а дружба, взаимопонимание и забота - это то, что нас объединяет и делает нашу жизнь яркой и счастливой.</a:t>
            </a:r>
          </a:p>
          <a:p>
            <a:pPr marL="0" indent="457200" algn="just">
              <a:buNone/>
            </a:pPr>
            <a:r>
              <a:rPr lang="ru-RU" sz="3100" dirty="0"/>
              <a:t>Заключительной частью занятия стало создание собственных позитивных историй. Дети рассказывали о том, как они помогли своим друзьям, проявили доброту и заботу. Это помогло им понять, что каждый из нас может стать настоящим героем, делая добрые дела и проявляя заботу к окружающим.</a:t>
            </a:r>
          </a:p>
          <a:p>
            <a:endParaRPr lang="ru-RU" dirty="0"/>
          </a:p>
        </p:txBody>
      </p:sp>
      <p:pic>
        <p:nvPicPr>
          <p:cNvPr id="8194" name="Picture 2" descr="IMG_20231124_101149_3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01" y="876848"/>
            <a:ext cx="1905000" cy="1495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_20231124_101149_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549" y="2492896"/>
            <a:ext cx="1905000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gas-kvas.com/uploads/posts/2023-01/1674062569_gas-kvas-com-p-risunki-na-temu-zhestokoe-obrashchenie-s-d-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47532"/>
            <a:ext cx="2266749" cy="301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310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Тонкий лед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41575" y="1124744"/>
            <a:ext cx="5122913" cy="5616624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 целью профилактики несчастных случаев на льду в осеннее-зимний период, </a:t>
            </a:r>
            <a:r>
              <a:rPr lang="ru-RU" dirty="0" smtClean="0"/>
              <a:t>21 ноября в </a:t>
            </a:r>
            <a:r>
              <a:rPr lang="ru-RU" dirty="0"/>
              <a:t>детском саду с воспитанниками проведены разъяснительные мероприятия об опасности выхода на тонкий лед в осенне-зимний период</a:t>
            </a:r>
            <a:r>
              <a:rPr lang="ru-RU" dirty="0" smtClean="0"/>
              <a:t>.</a:t>
            </a:r>
            <a:endParaRPr lang="ru-RU" dirty="0"/>
          </a:p>
          <a:p>
            <a:pPr marL="0" indent="457200" algn="just">
              <a:buNone/>
            </a:pPr>
            <a:r>
              <a:rPr lang="ru-RU" dirty="0"/>
              <a:t>Ребятам посмотрели познавательный видеоролик "Не ходи по льду, можешь попасть в беду</a:t>
            </a:r>
            <a:r>
              <a:rPr lang="ru-RU" dirty="0" smtClean="0"/>
              <a:t>".</a:t>
            </a:r>
            <a:r>
              <a:rPr lang="ru-RU" dirty="0"/>
              <a:t> </a:t>
            </a:r>
          </a:p>
          <a:p>
            <a:pPr marL="0" indent="457200" algn="just">
              <a:buNone/>
            </a:pPr>
            <a:r>
              <a:rPr lang="ru-RU" dirty="0"/>
              <a:t>Профилактическая работа по данной теме призвана расширить знания детей о правилах поведения на воде в осенне-зимний период, формирует умение реально оценивать возможную опасность и воспитывает чувство самосохранения и осторожности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 descr="IMG_20231124_101356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448272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mg.razrisyika.ru/kart/108/430012-ostorozhno-tonkiy-led-dlya-detey-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6" y="3097831"/>
            <a:ext cx="3413247" cy="34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978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приветствий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469469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21 ноября - Всемирный день приветствий.</a:t>
            </a:r>
          </a:p>
          <a:p>
            <a:pPr marL="0" indent="457200" algn="just">
              <a:buNone/>
            </a:pPr>
            <a:r>
              <a:rPr lang="ru-RU" dirty="0"/>
              <a:t>Такой замечательный, добрый праздник не обошел ясельную группу нашего детского сада.</a:t>
            </a:r>
          </a:p>
          <a:p>
            <a:pPr marL="0" indent="457200" algn="just">
              <a:buNone/>
            </a:pPr>
            <a:r>
              <a:rPr lang="ru-RU" dirty="0"/>
              <a:t>Педагог познакомил воспитанников с различными способами приветствия, рассказал о жестах, которые могут сопровождать встречу.</a:t>
            </a:r>
          </a:p>
          <a:p>
            <a:pPr marL="0" indent="457200" algn="just">
              <a:buNone/>
            </a:pPr>
            <a:r>
              <a:rPr lang="ru-RU" dirty="0"/>
              <a:t>В завершение дня ребята сделали коллективную работу.</a:t>
            </a:r>
          </a:p>
          <a:p>
            <a:pPr marL="0" indent="457200" algn="just">
              <a:buNone/>
            </a:pPr>
            <a:r>
              <a:rPr lang="ru-RU" dirty="0"/>
              <a:t>Дружеские приветствия, радостные эмоции и хорошее настроение, полученные в этот прекрасный день надолго запомнятся нашими воспитанниками!</a:t>
            </a:r>
          </a:p>
          <a:p>
            <a:endParaRPr lang="ru-RU" dirty="0"/>
          </a:p>
        </p:txBody>
      </p:sp>
      <p:pic>
        <p:nvPicPr>
          <p:cNvPr id="10242" name="Picture 2" descr="IMG_20231124_101556_3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1492"/>
            <a:ext cx="2255259" cy="169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31124_101556_3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523" y="2852936"/>
            <a:ext cx="249627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gas-kvas.com/uploads/posts/2023-01/1674161717_gas-kvas-com-p-den-privetstvii-risunki-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03" y="4547990"/>
            <a:ext cx="3077840" cy="2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609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День матери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316288" cy="5458129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600" dirty="0"/>
              <a:t>Воспитанники подготовительной группы </a:t>
            </a:r>
            <a:r>
              <a:rPr lang="ru-RU" sz="1600" dirty="0" smtClean="0"/>
              <a:t>23 ноября изготовили </a:t>
            </a:r>
            <a:r>
              <a:rPr lang="ru-RU" sz="1600" dirty="0"/>
              <a:t>ангелов из бумаги в подарок своим мамам на День Матери.</a:t>
            </a:r>
          </a:p>
          <a:p>
            <a:pPr marL="0" indent="457200" algn="just">
              <a:buNone/>
            </a:pPr>
            <a:r>
              <a:rPr lang="ru-RU" sz="1600" dirty="0"/>
              <a:t>Это был особенный проект, который помог детям показать свою любовь и благодарность к самым близким людям в их жизни. Весь процесс создания этих прекрасных ангелов был весьма увлекательным и творческим. Дети использовали бумагу, ножницы, клей и фантазию для придания своим работам индивидуальности. Результатом были очаровательные маленькие ангелы, каждый из которых был уникален и имел свою собственную "личность".</a:t>
            </a:r>
          </a:p>
          <a:p>
            <a:pPr marL="0" indent="457200" algn="just">
              <a:buNone/>
            </a:pPr>
            <a:r>
              <a:rPr lang="ru-RU" sz="1600" dirty="0"/>
              <a:t>Ребята вложили не только свои творческие способности в этот проект, но и свои искренние чувства и эмоции.</a:t>
            </a:r>
          </a:p>
          <a:p>
            <a:pPr marL="0" indent="457200" algn="just">
              <a:buNone/>
            </a:pPr>
            <a:r>
              <a:rPr lang="ru-RU" sz="1600" dirty="0"/>
              <a:t>Все мы чувствуем благодарность к нашим мамам, и эти ангелы стали прекрасным способом выразить это. Помните, что каждый жест имеет большое значение и может сделать чью-то жизнь ярче и счастливее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1266" name="Picture 2" descr="IMG_20231124_102012_9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264469" cy="169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31124_102012_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61" y="1916832"/>
            <a:ext cx="2688299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otkrytky.ru/o/img/0396/otrkytky-ru-78-b3Rrcml0a2lvbmxpbmUucnU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96" y="4086258"/>
            <a:ext cx="3696883" cy="264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9249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Конкурс «Мисс Мама».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388296" cy="5437506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sz="3100" dirty="0" smtClean="0"/>
              <a:t>23 ноября  </a:t>
            </a:r>
            <a:r>
              <a:rPr lang="ru-RU" sz="3100" dirty="0"/>
              <a:t>в нашем детском саду прошло замечательном событии - конкурсе "Мисс Мама". Это был незабываемый и эмоциональный день, который объединил наших замечательных мамочек и их деток.</a:t>
            </a:r>
          </a:p>
          <a:p>
            <a:pPr marL="0" indent="457200" algn="just">
              <a:buNone/>
            </a:pPr>
            <a:r>
              <a:rPr lang="ru-RU" sz="3100" dirty="0"/>
              <a:t>На этом конкурсе мамы-участницы соревновались в различных конкурсах. Дети с удовольствием смотрели на мам и аплодировали им. Они были так горды своими мамами и радовались их красоте и таланту. В этот день было особенно ясно, что мамы - самые лучшие!</a:t>
            </a:r>
          </a:p>
          <a:p>
            <a:pPr marL="0" indent="457200" algn="just">
              <a:buNone/>
            </a:pPr>
            <a:r>
              <a:rPr lang="ru-RU" sz="3100" dirty="0"/>
              <a:t>Каждая мама получила заслуженную награду за свое участие. Но самое главное, что все участницы конкурса почувствовали поддержку и любовь от своих детей - самую ценную награду.</a:t>
            </a:r>
          </a:p>
          <a:p>
            <a:pPr marL="0" indent="457200" algn="just">
              <a:buNone/>
            </a:pPr>
            <a:r>
              <a:rPr lang="ru-RU" sz="3100" dirty="0"/>
              <a:t>Говорим огромное спасибо всем мамам, которые приняли участие в конкурсе "Мисс Мама". Вы - настоящие герои и воплощение красоты, любви и заботы. Вы каждый день делаете нашу жизнь ярче и счастливее!</a:t>
            </a:r>
          </a:p>
          <a:p>
            <a:endParaRPr lang="ru-RU" dirty="0"/>
          </a:p>
        </p:txBody>
      </p:sp>
      <p:pic>
        <p:nvPicPr>
          <p:cNvPr id="1026" name="Picture 2" descr="IMG_20231127_091858_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8196"/>
            <a:ext cx="2304256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_20231127_091858_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93" y="2132013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otkritkis.com/wp-content/uploads/2020/10/orig-2-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58" y="3717032"/>
            <a:ext cx="3889635" cy="291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6421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Сердечко для мамы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67295" y="1052736"/>
            <a:ext cx="4676705" cy="5805264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sz="3100" dirty="0"/>
              <a:t>В преддверии Дня Матери, </a:t>
            </a:r>
            <a:r>
              <a:rPr lang="ru-RU" sz="3100" dirty="0" smtClean="0"/>
              <a:t>24 ноября наши </a:t>
            </a:r>
            <a:r>
              <a:rPr lang="ru-RU" sz="3100" dirty="0"/>
              <a:t>малыши из первой младшей группы с удивительным энтузиазмом и творческой искрой решили порадовать своих любимых мам памятными подарками.</a:t>
            </a:r>
          </a:p>
          <a:p>
            <a:pPr marL="0" indent="457200" algn="just">
              <a:buNone/>
            </a:pPr>
            <a:r>
              <a:rPr lang="ru-RU" sz="3100" dirty="0"/>
              <a:t>Каждый ребенок, показывая свою неповторимую креативность, сделал для своей мамы сердечко, изготовленное из разных материалов: цветной бумаги, </a:t>
            </a:r>
            <a:r>
              <a:rPr lang="ru-RU" sz="3100" dirty="0" err="1"/>
              <a:t>глиттера</a:t>
            </a:r>
            <a:r>
              <a:rPr lang="ru-RU" sz="3100" dirty="0"/>
              <a:t>, блесток и перламутра. Каждое сердечко было наполнено благодарностью и любовью ребенка к своей маме. Они были украшены маленькими бисеринками и бантиками, чтобы выразить нежные чувства и желание сделать мамин день особенным.</a:t>
            </a:r>
          </a:p>
          <a:p>
            <a:pPr marL="0" indent="457200" algn="just">
              <a:buNone/>
            </a:pPr>
            <a:r>
              <a:rPr lang="ru-RU" sz="3100" dirty="0"/>
              <a:t>Но это еще не все! Наши маленькие художники также создали большой поздравительный плакат для своих мам. Они использовали свои нежные ручки и яркие краски, чтобы изобразить на плакате красивые цветы, улыбки и слова благодарности.</a:t>
            </a:r>
          </a:p>
          <a:p>
            <a:pPr marL="0" indent="457200" algn="just">
              <a:buNone/>
            </a:pPr>
            <a:r>
              <a:rPr lang="ru-RU" sz="3100" dirty="0"/>
              <a:t>Давайте помнить о важности материнской роли и ценить каждый момент, проведенный с нашими самыми близкими людьми.</a:t>
            </a:r>
          </a:p>
          <a:p>
            <a:endParaRPr lang="ru-RU" dirty="0"/>
          </a:p>
        </p:txBody>
      </p:sp>
      <p:pic>
        <p:nvPicPr>
          <p:cNvPr id="2050" name="Picture 2" descr="IMG_20231127_092027_6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5825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20231127_092027_9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31019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G_20231127_092027_7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5" y="2449766"/>
            <a:ext cx="190500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iffun.ru/wp-content/uploads/2023/07/0__6a4f3__306ed8b4__x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85047"/>
            <a:ext cx="3105894" cy="257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70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Осенний праздник </a:t>
            </a:r>
            <a:b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FF6600"/>
                </a:solidFill>
                <a:latin typeface="Monotype Corsiva" panose="03010101010201010101" pitchFamily="66" charset="0"/>
              </a:rPr>
              <a:t>«Здравствуй, осень золотая»</a:t>
            </a:r>
            <a:endParaRPr lang="ru-RU" b="1" dirty="0">
              <a:solidFill>
                <a:srgbClr val="FF66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27 сентября в </a:t>
            </a:r>
            <a:r>
              <a:rPr lang="ru-RU" dirty="0"/>
              <a:t>первой младшей группе прошел осенний праздник «Здравствуй, </a:t>
            </a:r>
            <a:r>
              <a:rPr lang="ru-RU" dirty="0" smtClean="0"/>
              <a:t>осень </a:t>
            </a:r>
            <a:r>
              <a:rPr lang="ru-RU" dirty="0"/>
              <a:t>золотая</a:t>
            </a:r>
            <a:r>
              <a:rPr lang="ru-RU" dirty="0" smtClean="0"/>
              <a:t>!».</a:t>
            </a:r>
          </a:p>
          <a:p>
            <a:pPr marL="0" indent="457200" algn="just">
              <a:buNone/>
            </a:pPr>
            <a:r>
              <a:rPr lang="ru-RU" dirty="0" smtClean="0"/>
              <a:t>В </a:t>
            </a:r>
            <a:r>
              <a:rPr lang="ru-RU" dirty="0"/>
              <a:t>гости пришла к ребятам волшебница Осень. Вместе с хозяйкой праздника дети отправились в осенний лес. Там они играли в игры: «Солнышко и дождик», «Собери овощи», "Поймай листик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Ярким </a:t>
            </a:r>
            <a:r>
              <a:rPr lang="ru-RU" dirty="0"/>
              <a:t>и запоминающимся был сюрпризный момент – корзина с наливными яблоками для всех ребят – подарок щедрой Осени.</a:t>
            </a:r>
          </a:p>
        </p:txBody>
      </p:sp>
      <p:pic>
        <p:nvPicPr>
          <p:cNvPr id="12290" name="Picture 2" descr="IMG_20231002_111758_0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37" y="1658355"/>
            <a:ext cx="3109363" cy="175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20231002_111758_5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42" y="3140968"/>
            <a:ext cx="3083332" cy="1742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avatars.mds.yandex.net/i?id=5dfafbbc7de02aa9747a1921db26b575-4441981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586" y="5060708"/>
            <a:ext cx="2747863" cy="154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413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Церемония вручения подарков </a:t>
            </a:r>
            <a:b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ко Дню Матери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56826"/>
            <a:ext cx="5076056" cy="5401174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/>
              <a:t>В первой младшей группе </a:t>
            </a:r>
            <a:r>
              <a:rPr lang="ru-RU" dirty="0" smtClean="0"/>
              <a:t>24 ноября организовали </a:t>
            </a:r>
            <a:r>
              <a:rPr lang="ru-RU" dirty="0"/>
              <a:t>небольшую церемонию вручения подарков, где наши малыши передали сердечки своим мамам. Взгляды счастья и радости на лицах детей и мам были незабываемыми. Малыши почувствовали, как их творчество и забота оказываются оцененными и принимаются с благодарностью.</a:t>
            </a:r>
          </a:p>
          <a:p>
            <a:pPr marL="0" indent="457200" algn="just">
              <a:buNone/>
            </a:pPr>
            <a:r>
              <a:rPr lang="ru-RU" dirty="0"/>
              <a:t>День Матери - это особенный день, когда мы можем выразить свою любовь и благодарность тем, кто всегда рядом, кто никогда не оставляет нас в трудные моменты и всегда поддерживает.</a:t>
            </a:r>
          </a:p>
          <a:p>
            <a:pPr marL="0" indent="457200" algn="just">
              <a:buNone/>
            </a:pPr>
            <a:r>
              <a:rPr lang="ru-RU" dirty="0"/>
              <a:t>Наши малыши сделали все возможное, чтобы показать свою любовь и признательность к своим мамам. Их сердца наполнились радостью и гордостью за то, что они создали что-то особенное для своих самых дорогих и любимых мам.</a:t>
            </a:r>
          </a:p>
          <a:p>
            <a:endParaRPr lang="ru-RU" dirty="0"/>
          </a:p>
        </p:txBody>
      </p:sp>
      <p:pic>
        <p:nvPicPr>
          <p:cNvPr id="3074" name="Picture 2" descr="https://otkrytky.ru/o/img/0396/otrkytky-ru-109-aHVtb3JhZi5yd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31" y="4221088"/>
            <a:ext cx="3355132" cy="239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1127_092129_4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4744"/>
            <a:ext cx="2400267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_20231127_092129_4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56826"/>
            <a:ext cx="1296144" cy="2314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2796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Подарки ко Дню Матери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73582" y="1124744"/>
            <a:ext cx="4690906" cy="5733256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/>
              <a:t>Самые младшие воспитанники нашего детского сада </a:t>
            </a:r>
            <a:r>
              <a:rPr lang="ru-RU" dirty="0" smtClean="0"/>
              <a:t>24 ноября присоединились </a:t>
            </a:r>
            <a:r>
              <a:rPr lang="ru-RU" dirty="0"/>
              <a:t>к поздравлению своих любимых мамочек!!!</a:t>
            </a:r>
          </a:p>
          <a:p>
            <a:pPr marL="0" indent="457200" algn="just">
              <a:buNone/>
            </a:pPr>
            <a:r>
              <a:rPr lang="ru-RU" dirty="0"/>
              <a:t>Они сделали потрясающие открытки для своих дорогих мам. Их маленькие ручки были полны энтузиазма, когда они начали работу над своими творениями.</a:t>
            </a:r>
          </a:p>
          <a:p>
            <a:pPr marL="0" indent="457200" algn="just">
              <a:buNone/>
            </a:pPr>
            <a:r>
              <a:rPr lang="ru-RU" dirty="0"/>
              <a:t>В День матери, все дети с радостью передавали свои открытки своим мамам. На их лицах можно было увидеть огромное счастье и гордость за свои работы.</a:t>
            </a:r>
          </a:p>
          <a:p>
            <a:pPr marL="0" indent="457200" algn="just">
              <a:buNone/>
            </a:pPr>
            <a:r>
              <a:rPr lang="ru-RU" dirty="0"/>
              <a:t>Пусть каждый день будет наполнен любовью и заботой, а дети всегда будут гордиться своими прекрасными мамами!</a:t>
            </a:r>
          </a:p>
          <a:p>
            <a:endParaRPr lang="ru-RU" dirty="0"/>
          </a:p>
        </p:txBody>
      </p:sp>
      <p:pic>
        <p:nvPicPr>
          <p:cNvPr id="4098" name="Picture 2" descr="IMG_20231127_092303_3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208823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otkritki2.ru/wp-content/uploads/2018/11/doroghie-mamociki-s-prazdniko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011718" cy="28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8407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Викторина ко Дню герба России</a:t>
            </a:r>
            <a:endParaRPr lang="ru-RU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472608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sz="2900" dirty="0" smtClean="0"/>
              <a:t>Воспитанники </a:t>
            </a:r>
            <a:r>
              <a:rPr lang="ru-RU" sz="2900" dirty="0"/>
              <a:t>старшей и подготовительной групп </a:t>
            </a:r>
            <a:r>
              <a:rPr lang="ru-RU" sz="2900" dirty="0" smtClean="0"/>
              <a:t> 30 ноября приняли </a:t>
            </a:r>
            <a:r>
              <a:rPr lang="ru-RU" sz="2900" dirty="0"/>
              <a:t>участие в викторине, посвящённой Дню герба России. В викторине сражались две команды: "Россия" и "Патриоты".</a:t>
            </a:r>
          </a:p>
          <a:p>
            <a:pPr marL="0" indent="457200" algn="just">
              <a:buNone/>
            </a:pPr>
            <a:r>
              <a:rPr lang="ru-RU" sz="2900" dirty="0"/>
              <a:t>Ребята с таким вдохновением принялись за вопросы викторины, которые касались символов, знаков и образов герба России. Дети с радостью рассказывали о том, что представляют изображения на гербе России: двуглавый орёл, щит с полосами, символика в виде священного Георгиевского креста, а также лавровая и дубовая ветви. Дети показали свои знания и смекалку, собирая герб из частей.</a:t>
            </a:r>
          </a:p>
          <a:p>
            <a:pPr marL="0" indent="457200" algn="just">
              <a:buNone/>
            </a:pPr>
            <a:r>
              <a:rPr lang="ru-RU" sz="2900" dirty="0"/>
              <a:t>Завершилась викторина зажигательным </a:t>
            </a:r>
            <a:r>
              <a:rPr lang="ru-RU" sz="2900" dirty="0" err="1"/>
              <a:t>флешмобом</a:t>
            </a:r>
            <a:r>
              <a:rPr lang="ru-RU" sz="2900" dirty="0"/>
              <a:t> "Я, ты, он, она".</a:t>
            </a:r>
          </a:p>
          <a:p>
            <a:pPr marL="0" indent="457200" algn="just">
              <a:buNone/>
            </a:pPr>
            <a:r>
              <a:rPr lang="ru-RU" sz="2900" dirty="0"/>
              <a:t>Благодаря этой викторине дошкольники получили уникальную возможность закрепить знания о символике нашей Родины, проявить свои творческие способности и, конечно, получили заряд положительных эмоций и веселья!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3074" name="Picture 2" descr="IMG_20231201_155558_7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1268760"/>
            <a:ext cx="278430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1201_155559_1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36912"/>
            <a:ext cx="2791916" cy="20939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_20231201_155558_7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51058"/>
            <a:ext cx="3417168" cy="2562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569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857232"/>
            <a:ext cx="6929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41893" y="274638"/>
            <a:ext cx="7558499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Год педагога и наставника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https://sun6-22.userapi.com/s/v1/ig2/bzs255LiIWseE-Ra8QAWCL7Nmroy4ho9Iom2i9IyEI0Fc7JFc7-wXOgGzkEizxh19_ky20mQEpqlK_DLQ7ssD9LX.jpg?size=1046x1046&amp;quality=95&amp;crop=17,0,1046,1046&amp;ava=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79" y="692696"/>
            <a:ext cx="4346526" cy="434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93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Фестиваль северной ходьбы </a:t>
            </a:r>
            <a:b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Узловская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верста»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417638"/>
            <a:ext cx="4316288" cy="5440362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10 сентября сотрудники МДОУ центра развития ребёнка - д/с 14 приняли участие в фестивале северной ходьбы " </a:t>
            </a:r>
            <a:r>
              <a:rPr lang="ru-RU" dirty="0" err="1"/>
              <a:t>Узловская</a:t>
            </a:r>
            <a:r>
              <a:rPr lang="ru-RU" dirty="0"/>
              <a:t> верста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По </a:t>
            </a:r>
            <a:r>
              <a:rPr lang="ru-RU" dirty="0"/>
              <a:t>итогам соревнований наша команда получила почётное 3 место!</a:t>
            </a:r>
          </a:p>
        </p:txBody>
      </p:sp>
      <p:pic>
        <p:nvPicPr>
          <p:cNvPr id="6146" name="Picture 2" descr="photo16943646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71" y="1600200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hoto1694364687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15" y="3429000"/>
            <a:ext cx="2803849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www.gifki.org/data/media/1864/skandinavskaya-khodba-animatsionnaya-kartinka-0011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74" y="5013176"/>
            <a:ext cx="19050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64871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Цикл </a:t>
            </a:r>
            <a:r>
              <a:rPr lang="ru-RU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вебинаров</a:t>
            </a: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«День первый»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495800" cy="5832648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1600" dirty="0"/>
              <a:t>В год педагога и наставника педагоги нашего детского сада повышают своё профессиональное мастерство, активно занимаются самообразованием.</a:t>
            </a:r>
            <a:br>
              <a:rPr lang="ru-RU" sz="1600" dirty="0"/>
            </a:br>
            <a:r>
              <a:rPr lang="ru-RU" sz="1600" dirty="0"/>
              <a:t>С этой целью они принимают участие в цикле </a:t>
            </a:r>
            <a:r>
              <a:rPr lang="ru-RU" sz="1600" dirty="0" err="1"/>
              <a:t>вебинаров</a:t>
            </a:r>
            <a:r>
              <a:rPr lang="ru-RU" sz="1600" dirty="0"/>
              <a:t>, организованных издательством "Дошкольное </a:t>
            </a:r>
            <a:r>
              <a:rPr lang="ru-RU" sz="1600" dirty="0" smtClean="0"/>
              <a:t>образование« и начавшихся 20 сентября.</a:t>
            </a:r>
            <a:endParaRPr lang="ru-RU" sz="1600" dirty="0"/>
          </a:p>
          <a:p>
            <a:pPr marL="0" indent="457200" algn="just">
              <a:buNone/>
            </a:pPr>
            <a:r>
              <a:rPr lang="ru-RU" sz="1600" dirty="0" smtClean="0"/>
              <a:t>Так</a:t>
            </a:r>
            <a:r>
              <a:rPr lang="ru-RU" sz="1600" dirty="0"/>
              <a:t>, Демина Е. В. участвовала в </a:t>
            </a:r>
            <a:r>
              <a:rPr lang="ru-RU" sz="1600" dirty="0" err="1"/>
              <a:t>вебинаре</a:t>
            </a:r>
            <a:r>
              <a:rPr lang="ru-RU" sz="1600" dirty="0"/>
              <a:t> "Путь становления читателя: от подготовки к обучению грамоте до самостоятельного чтения</a:t>
            </a:r>
            <a:r>
              <a:rPr lang="ru-RU" sz="1600" dirty="0" smtClean="0"/>
              <a:t>".</a:t>
            </a:r>
          </a:p>
          <a:p>
            <a:pPr marL="0" indent="457200" algn="just">
              <a:buNone/>
            </a:pPr>
            <a:r>
              <a:rPr lang="ru-RU" sz="1600" dirty="0" err="1" smtClean="0"/>
              <a:t>Перегудова</a:t>
            </a:r>
            <a:r>
              <a:rPr lang="ru-RU" sz="1600" dirty="0" smtClean="0"/>
              <a:t> </a:t>
            </a:r>
            <a:r>
              <a:rPr lang="ru-RU" sz="1600" dirty="0"/>
              <a:t>Е. Ю. - на тему: "Продуктивная прогулка и пространственное моделирование: вокруг и в среде детского сада</a:t>
            </a:r>
            <a:r>
              <a:rPr lang="ru-RU" sz="1600" dirty="0" smtClean="0"/>
              <a:t>".</a:t>
            </a:r>
          </a:p>
          <a:p>
            <a:pPr marL="0" indent="457200" algn="just">
              <a:buNone/>
            </a:pPr>
            <a:r>
              <a:rPr lang="ru-RU" sz="1600" dirty="0" smtClean="0"/>
              <a:t>Карпенко </a:t>
            </a:r>
            <a:r>
              <a:rPr lang="ru-RU" sz="1600" dirty="0"/>
              <a:t>Т. Ю. - </a:t>
            </a:r>
            <a:r>
              <a:rPr lang="ru-RU" sz="1600" dirty="0" err="1"/>
              <a:t>вебинар</a:t>
            </a:r>
            <a:r>
              <a:rPr lang="ru-RU" sz="1600" dirty="0"/>
              <a:t> "Путеводитель по развитию эмоционального интеллекта дошкольника</a:t>
            </a:r>
            <a:r>
              <a:rPr lang="ru-RU" sz="1600" dirty="0" smtClean="0"/>
              <a:t>".</a:t>
            </a:r>
          </a:p>
          <a:p>
            <a:pPr marL="0" indent="457200" algn="just">
              <a:buNone/>
            </a:pPr>
            <a:r>
              <a:rPr lang="ru-RU" sz="1600" dirty="0" smtClean="0"/>
              <a:t>Уваркина </a:t>
            </a:r>
            <a:r>
              <a:rPr lang="ru-RU" sz="1600" dirty="0"/>
              <a:t>А. Ю. - </a:t>
            </a:r>
            <a:r>
              <a:rPr lang="ru-RU" sz="1600" dirty="0" err="1"/>
              <a:t>вебинар</a:t>
            </a:r>
            <a:r>
              <a:rPr lang="ru-RU" sz="1600" dirty="0"/>
              <a:t> "Развитие исследовательских способностей детей средствами авторской детской мультипликации</a:t>
            </a:r>
            <a:r>
              <a:rPr lang="ru-RU" sz="1600" dirty="0" smtClean="0"/>
              <a:t>".</a:t>
            </a:r>
          </a:p>
          <a:p>
            <a:pPr marL="0" indent="457200" algn="just">
              <a:buNone/>
            </a:pPr>
            <a:r>
              <a:rPr lang="ru-RU" sz="1600" dirty="0" err="1" smtClean="0"/>
              <a:t>Раева</a:t>
            </a:r>
            <a:r>
              <a:rPr lang="ru-RU" sz="1600" dirty="0" smtClean="0"/>
              <a:t> </a:t>
            </a:r>
            <a:r>
              <a:rPr lang="ru-RU" sz="1600" dirty="0"/>
              <a:t>Т. В. - </a:t>
            </a:r>
            <a:r>
              <a:rPr lang="ru-RU" sz="1600" dirty="0" err="1"/>
              <a:t>вебинар</a:t>
            </a:r>
            <a:r>
              <a:rPr lang="ru-RU" sz="1600" dirty="0"/>
              <a:t> "Организация работы с родителями в детском саду ".</a:t>
            </a:r>
          </a:p>
        </p:txBody>
      </p:sp>
      <p:pic>
        <p:nvPicPr>
          <p:cNvPr id="12290" name="Picture 2" descr="https://avatars.mds.yandex.net/i?id=49a7fbae4f6a5d53cb467aa461098e35_l-3701902-images-thumbs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53645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20230925_113214_3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542328"/>
            <a:ext cx="2956895" cy="1670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G_20230925_113214_5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19" y="2950964"/>
            <a:ext cx="2670241" cy="2002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9638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Авторская игра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3" y="1196752"/>
            <a:ext cx="4496773" cy="5544616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В год педагога и наставника воспитатели делятся своими </a:t>
            </a:r>
            <a:r>
              <a:rPr lang="ru-RU" dirty="0" smtClean="0"/>
              <a:t>наработками.</a:t>
            </a:r>
          </a:p>
          <a:p>
            <a:pPr marL="0" indent="457200" algn="just">
              <a:buNone/>
            </a:pPr>
            <a:r>
              <a:rPr lang="ru-RU" dirty="0" smtClean="0"/>
              <a:t>Так</a:t>
            </a:r>
            <a:r>
              <a:rPr lang="ru-RU" dirty="0"/>
              <a:t>, </a:t>
            </a:r>
            <a:r>
              <a:rPr lang="ru-RU" dirty="0" smtClean="0"/>
              <a:t>педагог-наставник </a:t>
            </a:r>
            <a:r>
              <a:rPr lang="ru-RU" dirty="0" err="1"/>
              <a:t>Раева</a:t>
            </a:r>
            <a:r>
              <a:rPr lang="ru-RU" dirty="0"/>
              <a:t> Т. В. </a:t>
            </a:r>
            <a:r>
              <a:rPr lang="ru-RU" dirty="0" smtClean="0"/>
              <a:t>22 сентября изготовила </a:t>
            </a:r>
            <a:r>
              <a:rPr lang="ru-RU" dirty="0"/>
              <a:t>авторскую игру "Профессии детского сада".</a:t>
            </a:r>
            <a:br>
              <a:rPr lang="ru-RU" dirty="0"/>
            </a:br>
            <a:r>
              <a:rPr lang="ru-RU" dirty="0"/>
              <a:t>Данная игра очень понравилась ребятам. Они узнали кто работает в детском саду и с удовольствием подбирали предметы, относящиеся к той или иной профессии.</a:t>
            </a:r>
          </a:p>
        </p:txBody>
      </p:sp>
      <p:pic>
        <p:nvPicPr>
          <p:cNvPr id="3074" name="Picture 2" descr="IMG_20230925_114006_9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6672"/>
            <a:ext cx="1376164" cy="2457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20230925_114007_5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25" y="2260226"/>
            <a:ext cx="2385419" cy="1347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.pinimg.com/originals/08/cc/79/08cc7938b4a2dca3281e5cb600a1b0d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702" y="3870758"/>
            <a:ext cx="333375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4386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Педагогическая </a:t>
            </a:r>
            <a:r>
              <a:rPr lang="ru-RU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Спортландия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19017" y="1196752"/>
            <a:ext cx="4824983" cy="5570495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dirty="0"/>
              <a:t>Педагоги МДОУ центра развития ребёнка- д/с </a:t>
            </a:r>
            <a:r>
              <a:rPr lang="ru-RU" dirty="0" smtClean="0"/>
              <a:t>14 22 сентября  </a:t>
            </a:r>
            <a:r>
              <a:rPr lang="ru-RU" dirty="0"/>
              <a:t>приняли участие в районной Педагогической </a:t>
            </a:r>
            <a:r>
              <a:rPr lang="ru-RU" dirty="0" err="1" smtClean="0"/>
              <a:t>Спортландии</a:t>
            </a:r>
            <a:r>
              <a:rPr lang="ru-RU" dirty="0" smtClean="0"/>
              <a:t>.</a:t>
            </a:r>
          </a:p>
          <a:p>
            <a:pPr marL="0" indent="457200" algn="just">
              <a:buNone/>
            </a:pPr>
            <a:r>
              <a:rPr lang="ru-RU" dirty="0" smtClean="0"/>
              <a:t>Участники </a:t>
            </a:r>
            <a:r>
              <a:rPr lang="ru-RU" dirty="0"/>
              <a:t>прошли 10 станций, на которых соревновались в ловкости, меткости, быстроте, а также в </a:t>
            </a:r>
            <a:r>
              <a:rPr lang="ru-RU" dirty="0" err="1"/>
              <a:t>интелектуальных</a:t>
            </a:r>
            <a:r>
              <a:rPr lang="ru-RU" dirty="0"/>
              <a:t> состязаниях.</a:t>
            </a:r>
            <a:br>
              <a:rPr lang="ru-RU" dirty="0"/>
            </a:br>
            <a:r>
              <a:rPr lang="ru-RU" dirty="0"/>
              <a:t>По итогам нага команда "Великолепная шестёрка" награждена за победу в номинации "Самые любознательные"</a:t>
            </a:r>
          </a:p>
        </p:txBody>
      </p:sp>
      <p:pic>
        <p:nvPicPr>
          <p:cNvPr id="6146" name="Picture 2" descr="IMG_20230925_114239_1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2400267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_20230925_114239_5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2411313" cy="1808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ytimg.com/vi/bn6Rvm_bSE0/maxresdefault.jpg?sqp=-oaymwEmCIAKENAF8quKqQMa8AEB-AH-CYAC0AWKAgwIABABGH8gXSgTMA8=&amp;rs=AOn4CLCgEMCeR0l2ZU_mT7Wr2T2p3vMG-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93"/>
          <a:stretch/>
        </p:blipFill>
        <p:spPr bwMode="auto">
          <a:xfrm>
            <a:off x="192190" y="4282438"/>
            <a:ext cx="3803746" cy="24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0491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Второй день цикла </a:t>
            </a:r>
            <a:r>
              <a:rPr lang="ru-RU" b="1" dirty="0" err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вебинаров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4752528" cy="5661248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 smtClean="0"/>
              <a:t>27 сентября </a:t>
            </a:r>
            <a:r>
              <a:rPr lang="ru-RU" dirty="0"/>
              <a:t>состоялся второй день цикла </a:t>
            </a:r>
            <a:r>
              <a:rPr lang="ru-RU" dirty="0" err="1"/>
              <a:t>вебинаров</a:t>
            </a:r>
            <a:r>
              <a:rPr lang="ru-RU" dirty="0"/>
              <a:t>, организованных издательством "Дошкольное образование".</a:t>
            </a:r>
            <a:br>
              <a:rPr lang="ru-RU" dirty="0"/>
            </a:br>
            <a:r>
              <a:rPr lang="ru-RU" dirty="0"/>
              <a:t>Наши педагоги приняли участие в </a:t>
            </a:r>
            <a:r>
              <a:rPr lang="ru-RU" dirty="0" err="1"/>
              <a:t>вебинарах</a:t>
            </a:r>
            <a:r>
              <a:rPr lang="ru-RU" dirty="0" smtClean="0"/>
              <a:t>:</a:t>
            </a:r>
          </a:p>
          <a:p>
            <a:pPr marL="0" indent="457200" algn="just">
              <a:buNone/>
            </a:pPr>
            <a:r>
              <a:rPr lang="ru-RU" dirty="0" err="1" smtClean="0"/>
              <a:t>Перегудова</a:t>
            </a:r>
            <a:r>
              <a:rPr lang="ru-RU" dirty="0" smtClean="0"/>
              <a:t> </a:t>
            </a:r>
            <a:r>
              <a:rPr lang="ru-RU" dirty="0"/>
              <a:t>Е. Ю. - "Технологические лидеры будущего в детском саду: традиции интеграции базовых механизмов естественно-научного и инженерно-технического образования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err="1" smtClean="0"/>
              <a:t>Пашковская</a:t>
            </a:r>
            <a:r>
              <a:rPr lang="ru-RU" dirty="0" smtClean="0"/>
              <a:t> </a:t>
            </a:r>
            <a:r>
              <a:rPr lang="ru-RU" dirty="0"/>
              <a:t>К. Р. - "Программа воспитания: опыт реализации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Карпенко </a:t>
            </a:r>
            <a:r>
              <a:rPr lang="ru-RU" dirty="0"/>
              <a:t>Т. Ю. - "Инновационные аспекты ФОП ДО: формируем предпосылки функциональной грамотности</a:t>
            </a:r>
            <a:r>
              <a:rPr lang="ru-RU" dirty="0" smtClean="0"/>
              <a:t>".</a:t>
            </a:r>
          </a:p>
          <a:p>
            <a:pPr marL="0" indent="457200" algn="just">
              <a:buNone/>
            </a:pPr>
            <a:r>
              <a:rPr lang="ru-RU" dirty="0" smtClean="0"/>
              <a:t>Уваркина </a:t>
            </a:r>
            <a:r>
              <a:rPr lang="ru-RU" dirty="0"/>
              <a:t>А. Ю. - "Свобода, самостоятельность, возможность выбора - реальность или мечты дошкольного образования ".</a:t>
            </a:r>
          </a:p>
        </p:txBody>
      </p:sp>
      <p:pic>
        <p:nvPicPr>
          <p:cNvPr id="11266" name="Picture 2" descr="IMG_20230925_113818_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45346"/>
            <a:ext cx="1548598" cy="2055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30925_113818_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77039"/>
            <a:ext cx="2246379" cy="1684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avatars.mds.yandex.net/i?id=84f00ca60a52ed97299f4a5c65615725c186fafb-9869575-images-thumbs&amp;n=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91418"/>
            <a:ext cx="31813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5856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Торжественное совещание</a:t>
            </a:r>
            <a:endParaRPr lang="ru-RU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4404" y="1124744"/>
            <a:ext cx="4252092" cy="5616624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В день дошкольного </a:t>
            </a:r>
            <a:r>
              <a:rPr lang="ru-RU" dirty="0" smtClean="0"/>
              <a:t>работника 27 сентября, </a:t>
            </a:r>
            <a:r>
              <a:rPr lang="ru-RU" dirty="0"/>
              <a:t>на базе МДОУ д/ с 1 состоялось торжественное совещание, где чествовали сотрудников дошкольных учреждений.</a:t>
            </a:r>
            <a:br>
              <a:rPr lang="ru-RU" dirty="0"/>
            </a:br>
            <a:r>
              <a:rPr lang="ru-RU" dirty="0"/>
              <a:t>Наш коллектив награждён Дипломом за 3 место в рейтинге побед в конкурсах различного уровня.</a:t>
            </a:r>
          </a:p>
        </p:txBody>
      </p:sp>
      <p:pic>
        <p:nvPicPr>
          <p:cNvPr id="14338" name="Picture 2" descr="IMG_20231002_112307_6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268760"/>
            <a:ext cx="2383711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_20231002_112307_9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04" y="2694175"/>
            <a:ext cx="2795356" cy="2096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G_20231002_112307_3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771900" cy="207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5985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3029</TotalTime>
  <Words>9543</Words>
  <Application>Microsoft Office PowerPoint</Application>
  <PresentationFormat>Экран (4:3)</PresentationFormat>
  <Paragraphs>449</Paragraphs>
  <Slides>119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119</vt:i4>
      </vt:variant>
    </vt:vector>
  </HeadingPairs>
  <TitlesOfParts>
    <vt:vector size="124" baseType="lpstr">
      <vt:lpstr>Arial</vt:lpstr>
      <vt:lpstr>blogger_sans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знаний в 1 младшей группе!</vt:lpstr>
      <vt:lpstr>День знаний в средней группе</vt:lpstr>
      <vt:lpstr>День знаний в старшей и подготовительной группах</vt:lpstr>
      <vt:lpstr>День Тульской области</vt:lpstr>
      <vt:lpstr>Осенний праздник  «Здравствуй, осень золотая»</vt:lpstr>
      <vt:lpstr>Праздничные мероприятия  «Золотая осень»</vt:lpstr>
      <vt:lpstr>Презентация PowerPoint</vt:lpstr>
      <vt:lpstr>День солидарности  в борьбе с терроризмом</vt:lpstr>
      <vt:lpstr>Опыты с песком</vt:lpstr>
      <vt:lpstr>Веселые мухоморы</vt:lpstr>
      <vt:lpstr>Утренняя гимнастика</vt:lpstr>
      <vt:lpstr>Тематический день «Овощи»</vt:lpstr>
      <vt:lpstr>Самостоятельные игры.</vt:lpstr>
      <vt:lpstr>Угощение для зверят</vt:lpstr>
      <vt:lpstr>День памяти  жертв блокадного Ленинграда</vt:lpstr>
      <vt:lpstr>Церемония поднятия флага</vt:lpstr>
      <vt:lpstr>День рождения  детского писателя Бориса Заходера</vt:lpstr>
      <vt:lpstr>Всероссийский конкурс  «Безопасная дорога»</vt:lpstr>
      <vt:lpstr>День рождения  Зои Космодемьянской</vt:lpstr>
      <vt:lpstr>День парикмахера</vt:lpstr>
      <vt:lpstr>Беседа, посвященная Куликовской битве</vt:lpstr>
      <vt:lpstr>Районная спартакиада</vt:lpstr>
      <vt:lpstr>Кросс нации</vt:lpstr>
      <vt:lpstr>Конкурс «Визитная карточка группы».</vt:lpstr>
      <vt:lpstr>Благоустройство участков</vt:lpstr>
      <vt:lpstr>Всероссийская неделя  «Безопасности дорожного движения»</vt:lpstr>
      <vt:lpstr>Районный флешмоб «День мира»</vt:lpstr>
      <vt:lpstr>Годовщина Куликовской битвы</vt:lpstr>
      <vt:lpstr>Литературный фестиваль</vt:lpstr>
      <vt:lpstr>Безопасность в быту</vt:lpstr>
      <vt:lpstr>Пожарная безопасность</vt:lpstr>
      <vt:lpstr>Спички детям не игрушки</vt:lpstr>
      <vt:lpstr>Безопасность детей</vt:lpstr>
      <vt:lpstr>Выставка поделок  «Осенние фантазии»</vt:lpstr>
      <vt:lpstr>Вакцинация от гриппа</vt:lpstr>
      <vt:lpstr>Мастер-класс  по изготовлению осенних поделок</vt:lpstr>
      <vt:lpstr>День бабушек и дедушек</vt:lpstr>
      <vt:lpstr>День воссоединения  Донбаса и Новоросии с Россией.</vt:lpstr>
      <vt:lpstr>Всемирный день детского здоровья</vt:lpstr>
      <vt:lpstr>День улыбки</vt:lpstr>
      <vt:lpstr>Праздник Улыбки</vt:lpstr>
      <vt:lpstr>Акция «Социальное партнерство – гарантия достойного труда».</vt:lpstr>
      <vt:lpstr>Профилактика гриппа и ОРВИ</vt:lpstr>
      <vt:lpstr>Профессия - почтальон</vt:lpstr>
      <vt:lpstr>Экскурсия на почту</vt:lpstr>
      <vt:lpstr>Всемирный день почты</vt:lpstr>
      <vt:lpstr>Акция «Селфи с папой»</vt:lpstr>
      <vt:lpstr>День отца в 1 младшей группе.</vt:lpstr>
      <vt:lpstr>Выставка «Папина профессия».</vt:lpstr>
      <vt:lpstr>Подарки папе.</vt:lpstr>
      <vt:lpstr>Хлеб всему голова</vt:lpstr>
      <vt:lpstr>Творчество и хлеб</vt:lpstr>
      <vt:lpstr>День повара в подготовительной группе</vt:lpstr>
      <vt:lpstr>Экскурсия на пищеблок</vt:lpstr>
      <vt:lpstr>Тематический день «День повара».</vt:lpstr>
      <vt:lpstr>Поварята </vt:lpstr>
      <vt:lpstr>Практикум для родителей  «Легкая адаптация»</vt:lpstr>
      <vt:lpstr>Плановая эвакуация</vt:lpstr>
      <vt:lpstr>Портрет любимых бабушек и дедушек</vt:lpstr>
      <vt:lpstr>Акция «Добрые крышечки»</vt:lpstr>
      <vt:lpstr>Путешествие в мир книг С.Я. Маршака</vt:lpstr>
      <vt:lpstr>Инсценировка «Кошкин дом»</vt:lpstr>
      <vt:lpstr>Я, ты, он, она – мы единая страна!</vt:lpstr>
      <vt:lpstr>В единстве народа – великая сила!</vt:lpstr>
      <vt:lpstr>Дружат дети всей земли.</vt:lpstr>
      <vt:lpstr>Легендарный парад</vt:lpstr>
      <vt:lpstr>День памяти сотрудников органов внутренних дел России</vt:lpstr>
      <vt:lpstr>Синичка-невиличка</vt:lpstr>
      <vt:lpstr>День встречи зимующих птиц</vt:lpstr>
      <vt:lpstr>Синичкин день</vt:lpstr>
      <vt:lpstr>День Доброты</vt:lpstr>
      <vt:lpstr>День доброты у малышей</vt:lpstr>
      <vt:lpstr>Коробка храбрости</vt:lpstr>
      <vt:lpstr>Помощь участникам СВО</vt:lpstr>
      <vt:lpstr>День толерантности</vt:lpstr>
      <vt:lpstr>Спортивное развлечение, посвященное Дню рождения Деда Мороза</vt:lpstr>
      <vt:lpstr>Подарок для Деда Мороза</vt:lpstr>
      <vt:lpstr>Добрый волшебник</vt:lpstr>
      <vt:lpstr>Искусство быть родителем</vt:lpstr>
      <vt:lpstr>Профилактика жестокого обращения  с детьми</vt:lpstr>
      <vt:lpstr>Тонкий лед</vt:lpstr>
      <vt:lpstr>День приветствий</vt:lpstr>
      <vt:lpstr>День матери</vt:lpstr>
      <vt:lpstr>Конкурс «Мисс Мама».</vt:lpstr>
      <vt:lpstr>Сердечко для мамы</vt:lpstr>
      <vt:lpstr>Церемония вручения подарков  ко Дню Матери</vt:lpstr>
      <vt:lpstr>Подарки ко Дню Матери</vt:lpstr>
      <vt:lpstr>Викторина ко Дню герба России</vt:lpstr>
      <vt:lpstr>Презентация PowerPoint</vt:lpstr>
      <vt:lpstr>Фестиваль северной ходьбы  «Узловская верста»</vt:lpstr>
      <vt:lpstr>Цикл вебинаров «День первый»</vt:lpstr>
      <vt:lpstr>Авторская игра</vt:lpstr>
      <vt:lpstr>Педагогическая Спортландия</vt:lpstr>
      <vt:lpstr>Второй день цикла вебинаров</vt:lpstr>
      <vt:lpstr>Торжественное совещание</vt:lpstr>
      <vt:lpstr>Веселые старты</vt:lpstr>
      <vt:lpstr>Встреча с ветеранами  педагогического труда</vt:lpstr>
      <vt:lpstr>РПС по теме «Формирование инфраструктуры ДОО в целях реализации ФОП ДО»</vt:lpstr>
      <vt:lpstr>Вебинар «Организация и проведение мониторинга эффективности ФОП ДО в образовательную практику всех субъектов РФ».</vt:lpstr>
      <vt:lpstr>Межрегиональный мастер-класс</vt:lpstr>
      <vt:lpstr>Вебинар «Ресурсная карта как основа индивидуальной образовательной программы»</vt:lpstr>
      <vt:lpstr>Лучший профессионал  образовательной организации</vt:lpstr>
      <vt:lpstr>Стажировочная площадка</vt:lpstr>
      <vt:lpstr>Заседание районного педагогического сообщества инструкторов по физической культуре</vt:lpstr>
      <vt:lpstr> Межрегиональная педагогическая мастерская </vt:lpstr>
      <vt:lpstr>Презентация PowerPoint</vt:lpstr>
      <vt:lpstr>Презентация PowerPoint</vt:lpstr>
      <vt:lpstr>Презентация PowerPoint</vt:lpstr>
      <vt:lpstr>Презентация PowerPoint</vt:lpstr>
      <vt:lpstr>Десерт "Яйцо страуса"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Домашний</dc:creator>
  <cp:lastModifiedBy>79606</cp:lastModifiedBy>
  <cp:revision>176</cp:revision>
  <dcterms:created xsi:type="dcterms:W3CDTF">2014-10-04T12:33:22Z</dcterms:created>
  <dcterms:modified xsi:type="dcterms:W3CDTF">2023-12-18T07:25:55Z</dcterms:modified>
</cp:coreProperties>
</file>