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7" r:id="rId6"/>
    <p:sldId id="268" r:id="rId7"/>
    <p:sldId id="269" r:id="rId8"/>
    <p:sldId id="270" r:id="rId9"/>
    <p:sldId id="271" r:id="rId10"/>
    <p:sldId id="317" r:id="rId11"/>
    <p:sldId id="261" r:id="rId12"/>
    <p:sldId id="265" r:id="rId13"/>
    <p:sldId id="272" r:id="rId14"/>
    <p:sldId id="273" r:id="rId15"/>
    <p:sldId id="276" r:id="rId16"/>
    <p:sldId id="277" r:id="rId17"/>
    <p:sldId id="278" r:id="rId18"/>
    <p:sldId id="279" r:id="rId19"/>
    <p:sldId id="280" r:id="rId20"/>
    <p:sldId id="281" r:id="rId21"/>
    <p:sldId id="284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9" r:id="rId35"/>
    <p:sldId id="300" r:id="rId36"/>
    <p:sldId id="301" r:id="rId37"/>
    <p:sldId id="302" r:id="rId38"/>
    <p:sldId id="303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5" r:id="rId50"/>
    <p:sldId id="316" r:id="rId51"/>
    <p:sldId id="318" r:id="rId52"/>
    <p:sldId id="320" r:id="rId53"/>
    <p:sldId id="321" r:id="rId54"/>
    <p:sldId id="323" r:id="rId55"/>
    <p:sldId id="262" r:id="rId56"/>
    <p:sldId id="324" r:id="rId57"/>
    <p:sldId id="325" r:id="rId58"/>
    <p:sldId id="326" r:id="rId59"/>
    <p:sldId id="327" r:id="rId60"/>
    <p:sldId id="263" r:id="rId61"/>
    <p:sldId id="328" r:id="rId62"/>
    <p:sldId id="329" r:id="rId63"/>
    <p:sldId id="330" r:id="rId64"/>
    <p:sldId id="331" r:id="rId65"/>
    <p:sldId id="332" r:id="rId66"/>
    <p:sldId id="333" r:id="rId67"/>
    <p:sldId id="264" r:id="rId68"/>
    <p:sldId id="266" r:id="rId69"/>
    <p:sldId id="274" r:id="rId70"/>
    <p:sldId id="275" r:id="rId71"/>
    <p:sldId id="282" r:id="rId72"/>
    <p:sldId id="283" r:id="rId73"/>
    <p:sldId id="285" r:id="rId74"/>
    <p:sldId id="298" r:id="rId75"/>
    <p:sldId id="304" r:id="rId76"/>
    <p:sldId id="322" r:id="rId77"/>
    <p:sldId id="319" r:id="rId78"/>
    <p:sldId id="334" r:id="rId79"/>
    <p:sldId id="335" r:id="rId80"/>
    <p:sldId id="336" r:id="rId81"/>
    <p:sldId id="337" r:id="rId82"/>
    <p:sldId id="338" r:id="rId83"/>
    <p:sldId id="257" r:id="rId84"/>
  </p:sldIdLst>
  <p:sldSz cx="9144000" cy="5715000" type="screen16x1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00B050"/>
    <a:srgbClr val="00FF00"/>
    <a:srgbClr val="FFCC00"/>
    <a:srgbClr val="FF66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056" y="90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-14263"/>
            <a:ext cx="4856471" cy="4644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4" descr="http://www.playcast.ru/uploads/2017/02/25/21783421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7752" y="561752"/>
            <a:ext cx="3460639" cy="259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Рамка 7"/>
          <p:cNvSpPr/>
          <p:nvPr userDrawn="1"/>
        </p:nvSpPr>
        <p:spPr>
          <a:xfrm>
            <a:off x="0" y="0"/>
            <a:ext cx="9144000" cy="5715000"/>
          </a:xfrm>
          <a:prstGeom prst="frame">
            <a:avLst>
              <a:gd name="adj1" fmla="val 7166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4120" y="400968"/>
            <a:ext cx="4932000" cy="493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26" y="23837"/>
            <a:ext cx="2635298" cy="2520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Рамка 7"/>
          <p:cNvSpPr/>
          <p:nvPr userDrawn="1"/>
        </p:nvSpPr>
        <p:spPr>
          <a:xfrm>
            <a:off x="0" y="0"/>
            <a:ext cx="9144000" cy="5715000"/>
          </a:xfrm>
          <a:prstGeom prst="frame">
            <a:avLst>
              <a:gd name="adj1" fmla="val 7166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220" y="1797968"/>
            <a:ext cx="3384000" cy="33840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30814" y="5410198"/>
            <a:ext cx="667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© Н.Н.Ф</a:t>
            </a:r>
            <a:r>
              <a:rPr lang="ru-RU" sz="1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.</a:t>
            </a:r>
            <a:endParaRPr lang="ru-RU" sz="1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6.png"/><Relationship Id="rId4" Type="http://schemas.openxmlformats.org/officeDocument/2006/relationships/image" Target="../media/image13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hyperlink" Target="https://vk.com/album-215954861_293251034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6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2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0.jpeg"/><Relationship Id="rId4" Type="http://schemas.openxmlformats.org/officeDocument/2006/relationships/image" Target="../media/image20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6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9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2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avatanplus.com/files/resources/original/5794bfdb1d60f1561d0d6ff0.png" TargetMode="External"/><Relationship Id="rId2" Type="http://schemas.openxmlformats.org/officeDocument/2006/relationships/hyperlink" Target="http://cp12.nevsepic.com.ua/58/1353698673-0509985-www.nevsepic.com.ua.jpg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easyen.ru/load/shablony_prezentacij/vremena_goda/shablony_dlja_sozdanija_prezentacij_vesna/523-1-0-52791" TargetMode="External"/><Relationship Id="rId4" Type="http://schemas.openxmlformats.org/officeDocument/2006/relationships/hyperlink" Target="http://3.bp.blogspot.com/-t8lQLc3bQRo/UwjmUsLTHrI/AAAAAAAAWfU/lbaF-avG1AI/s1600/blogdosombravcp.blogspot.com.br+++-+41597036.pn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otype Corsiva" panose="03010101010201010101" pitchFamily="66" charset="0"/>
              </a:rPr>
              <a:t>Газета для родителей </a:t>
            </a:r>
          </a:p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otype Corsiva" panose="03010101010201010101" pitchFamily="66" charset="0"/>
              </a:rPr>
              <a:t>«Березка»</a:t>
            </a:r>
          </a:p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otype Corsiva" panose="03010101010201010101" pitchFamily="66" charset="0"/>
              </a:rPr>
              <a:t>№ 3 третий квартал</a:t>
            </a:r>
          </a:p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otype Corsiva" panose="03010101010201010101" pitchFamily="66" charset="0"/>
              </a:rPr>
              <a:t>Муниципальное дошкольное образовательное учреждение центр развития ребенка – детский сад № 14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907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  <a:t>Праздничный </a:t>
            </a:r>
            <a:r>
              <a:rPr lang="ru-RU" b="1" dirty="0">
                <a:solidFill>
                  <a:srgbClr val="FF0066"/>
                </a:solidFill>
                <a:latin typeface="Monotype Corsiva" panose="03010101010201010101" pitchFamily="66" charset="0"/>
              </a:rPr>
              <a:t>концерт ко Дню Победы!</a:t>
            </a:r>
            <a:br>
              <a:rPr lang="ru-RU" b="1" dirty="0">
                <a:solidFill>
                  <a:srgbClr val="FF0066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FF0066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6314" y="1104288"/>
            <a:ext cx="4038600" cy="3771636"/>
          </a:xfrm>
        </p:spPr>
        <p:txBody>
          <a:bodyPr>
            <a:normAutofit fontScale="47500" lnSpcReduction="20000"/>
          </a:bodyPr>
          <a:lstStyle/>
          <a:p>
            <a:pPr marL="0" indent="457200" algn="just">
              <a:buNone/>
            </a:pPr>
            <a:r>
              <a:rPr lang="ru-RU" dirty="0"/>
              <a:t>Празднование Дня Победы – важное событие для всех людей нашей страны. Оно не может пройти незамеченным и для </a:t>
            </a:r>
            <a:r>
              <a:rPr lang="ru-RU" dirty="0" smtClean="0"/>
              <a:t>дошкольников.</a:t>
            </a:r>
          </a:p>
          <a:p>
            <a:pPr marL="0" indent="457200" algn="just">
              <a:buNone/>
            </a:pPr>
            <a:r>
              <a:rPr lang="ru-RU" dirty="0" smtClean="0"/>
              <a:t>5 </a:t>
            </a:r>
            <a:r>
              <a:rPr lang="ru-RU" dirty="0"/>
              <a:t>мая в детском саду прошел праздничный концерт, посвященный Дню Победы. Музыкальные композиции состояли из песен военных лет и современных про Победу над фашизмом и любви к Родине. Все участники концерта почтили память павших воинов минутой молчания. </a:t>
            </a:r>
            <a:endParaRPr lang="ru-RU" dirty="0" smtClean="0"/>
          </a:p>
          <a:p>
            <a:pPr marL="0" indent="457200" algn="just">
              <a:buNone/>
            </a:pPr>
            <a:r>
              <a:rPr lang="ru-RU" dirty="0" smtClean="0"/>
              <a:t>Главным </a:t>
            </a:r>
            <a:r>
              <a:rPr lang="ru-RU" dirty="0"/>
              <a:t>гостем на празднике стал участник специальный военной операции, который не остался равнодушным, подпевал всем известные </a:t>
            </a:r>
            <a:r>
              <a:rPr lang="ru-RU" dirty="0" smtClean="0"/>
              <a:t>песни.</a:t>
            </a:r>
          </a:p>
          <a:p>
            <a:pPr marL="0" indent="457200" algn="just">
              <a:buNone/>
            </a:pPr>
            <a:r>
              <a:rPr lang="ru-RU" dirty="0" smtClean="0"/>
              <a:t>Память </a:t>
            </a:r>
            <a:r>
              <a:rPr lang="ru-RU" dirty="0"/>
              <a:t>о трагических днях Великой отечественной войны передается из поколения в поколение. И мы всеми силами должны сохранить ее</a:t>
            </a:r>
            <a:r>
              <a:rPr lang="ru-RU" dirty="0" smtClean="0"/>
              <a:t>.</a:t>
            </a:r>
          </a:p>
          <a:p>
            <a:pPr marL="0" indent="457200" algn="r">
              <a:buNone/>
            </a:pPr>
            <a:r>
              <a:rPr lang="ru-RU" sz="2100" dirty="0" smtClean="0"/>
              <a:t>05.05.2023</a:t>
            </a:r>
            <a:endParaRPr lang="ru-RU" sz="2100" dirty="0"/>
          </a:p>
        </p:txBody>
      </p:sp>
      <p:pic>
        <p:nvPicPr>
          <p:cNvPr id="55298" name="Picture 2" descr="IMG_20230507_032842_7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33500"/>
            <a:ext cx="1905000" cy="1428750"/>
          </a:xfrm>
          <a:prstGeom prst="rect">
            <a:avLst/>
          </a:prstGeom>
          <a:ln w="88900" cap="sq" cmpd="thickThin">
            <a:solidFill>
              <a:srgbClr val="FF006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4" descr="IMG_20230507_032842_99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757" y="1561356"/>
            <a:ext cx="1905000" cy="1428750"/>
          </a:xfrm>
          <a:prstGeom prst="rect">
            <a:avLst/>
          </a:prstGeom>
          <a:ln w="88900" cap="sq" cmpd="thickThin">
            <a:solidFill>
              <a:srgbClr val="FF006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gk-gorchakov.ru/upload/iblock/502/78fupm9qpietvhiypze6ik52qy2difdo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65" y="3017227"/>
            <a:ext cx="1449702" cy="214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080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Увлекательный мир!</a:t>
            </a:r>
            <a:endParaRPr lang="ru-RU" b="1" dirty="0">
              <a:solidFill>
                <a:srgbClr val="00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170" name="Picture 2" descr="https://site-d853657.1c-umi.ru/files/3b612c4c1f0afd52f34af8cacd7263d5.jpe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DDB"/>
              </a:clrFrom>
              <a:clrTo>
                <a:srgbClr val="FDFDD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51685"/>
            <a:ext cx="6863081" cy="403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799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Концерт-митинг</a:t>
            </a:r>
            <a:endParaRPr lang="ru-RU" b="1" dirty="0">
              <a:solidFill>
                <a:srgbClr val="00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ru-RU" dirty="0"/>
              <a:t>Согласно плану работы комитета образования, в рамках районного </a:t>
            </a:r>
            <a:r>
              <a:rPr lang="ru-RU" dirty="0" err="1"/>
              <a:t>флешмоба</a:t>
            </a:r>
            <a:r>
              <a:rPr lang="ru-RU" dirty="0"/>
              <a:t> "Мы ZA Россию" в нашем детском саду состоялся патриотический концерт - митинг</a:t>
            </a:r>
            <a:r>
              <a:rPr lang="ru-RU" dirty="0" smtClean="0"/>
              <a:t>.</a:t>
            </a:r>
          </a:p>
          <a:p>
            <a:pPr marL="0" indent="457200" algn="r">
              <a:buNone/>
            </a:pPr>
            <a:r>
              <a:rPr lang="ru-RU" sz="1000" dirty="0" smtClean="0"/>
              <a:t>01.03.2023</a:t>
            </a:r>
            <a:endParaRPr lang="ru-RU" sz="1000" dirty="0"/>
          </a:p>
        </p:txBody>
      </p:sp>
      <p:pic>
        <p:nvPicPr>
          <p:cNvPr id="2050" name="Picture 2" descr="IMG_20230301_105601_9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81365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G_20230301_105602_6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193" y="1633364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gas-kvas.com/uploads/posts/2023-01/1673567742_gas-kvas-com-p-risunki-po-patrioticheskomu-vospitaniyu-v-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997" y="3233046"/>
            <a:ext cx="2684585" cy="201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792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День </a:t>
            </a:r>
            <a: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рождения Юрия Гагарина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marL="0" indent="457200" algn="just">
              <a:buNone/>
            </a:pPr>
            <a:r>
              <a:rPr lang="ru-RU" dirty="0"/>
              <a:t>Сегодня, 9 марта, по всей стране проходят мероприятия, посвящённые дню рождения первого космонавта Юрия </a:t>
            </a:r>
            <a:r>
              <a:rPr lang="ru-RU" dirty="0" smtClean="0"/>
              <a:t>Гагарина.</a:t>
            </a:r>
          </a:p>
          <a:p>
            <a:pPr marL="0" indent="457200" algn="just">
              <a:buNone/>
            </a:pPr>
            <a:r>
              <a:rPr lang="ru-RU" dirty="0" smtClean="0"/>
              <a:t>Старшая </a:t>
            </a:r>
            <a:r>
              <a:rPr lang="ru-RU" dirty="0"/>
              <a:t>группа тоже не остаётся в стороне. Для воспитанников организовано тематическое занятие, на котором они вспоминали факты биографии космонавта, его заслуги.</a:t>
            </a:r>
            <a:br>
              <a:rPr lang="ru-RU" dirty="0"/>
            </a:br>
            <a:r>
              <a:rPr lang="ru-RU" dirty="0"/>
              <a:t>Ко Дню рождения Юрия Гагарина воспитанники старшей группы изготовили аппликацию - оригами "Космос</a:t>
            </a:r>
            <a:r>
              <a:rPr lang="ru-RU" dirty="0" smtClean="0"/>
              <a:t>".</a:t>
            </a:r>
          </a:p>
          <a:p>
            <a:pPr marL="0" indent="457200" algn="r">
              <a:buNone/>
            </a:pPr>
            <a:r>
              <a:rPr lang="ru-RU" sz="1600" dirty="0" smtClean="0"/>
              <a:t>09.03.2023</a:t>
            </a:r>
            <a:endParaRPr lang="ru-RU" sz="1600" dirty="0"/>
          </a:p>
        </p:txBody>
      </p:sp>
      <p:pic>
        <p:nvPicPr>
          <p:cNvPr id="9218" name="Picture 2" descr="IMG_20230310_140224_8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33500"/>
            <a:ext cx="2252032" cy="1272399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G_20230310_140225_2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137420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bib-valentin.ru/wp-content/uploads/2022/03/gagarin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71" y="3438573"/>
            <a:ext cx="3695056" cy="207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493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Выпуск </a:t>
            </a:r>
            <a: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боевого листка!</a:t>
            </a:r>
            <a:b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00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457200" algn="just">
              <a:buNone/>
            </a:pPr>
            <a:r>
              <a:rPr lang="ru-RU" dirty="0"/>
              <a:t>Согласно плану комитета образования воспитанники второй младшей группы приняли участие в коллективно - творческом деле - выпуске боевого листка</a:t>
            </a:r>
            <a:r>
              <a:rPr lang="ru-RU" dirty="0" smtClean="0"/>
              <a:t>.</a:t>
            </a:r>
          </a:p>
          <a:p>
            <a:pPr marL="0" indent="457200" algn="just">
              <a:buNone/>
            </a:pPr>
            <a:r>
              <a:rPr lang="ru-RU" dirty="0"/>
              <a:t>Воспитанники старшей группы изготовили боевой листок "На страже Отечества".</a:t>
            </a:r>
            <a:br>
              <a:rPr lang="ru-RU" dirty="0"/>
            </a:br>
            <a:r>
              <a:rPr lang="ru-RU" dirty="0"/>
              <a:t>Этот боевой листок посвящён родственникам воспитанников, которые прошли войну, имеют награды и очень дороги для своих родных</a:t>
            </a:r>
            <a:r>
              <a:rPr lang="ru-RU" dirty="0" smtClean="0"/>
              <a:t>.</a:t>
            </a:r>
          </a:p>
          <a:p>
            <a:pPr marL="0" indent="457200" algn="r">
              <a:buNone/>
            </a:pPr>
            <a:r>
              <a:rPr lang="ru-RU" sz="1400" dirty="0" smtClean="0"/>
              <a:t>10.03.2023</a:t>
            </a:r>
            <a:endParaRPr lang="ru-RU" sz="1400" dirty="0"/>
          </a:p>
        </p:txBody>
      </p:sp>
      <p:pic>
        <p:nvPicPr>
          <p:cNvPr id="10242" name="Picture 2" descr="IMG_20230310_140434_2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555" y="1173498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G_20230315_112333_8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044" y="1705372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http://nudinsklib.ru/jirbis2/images/oliy/boivoi_listok2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4" descr="https://sun9-54.userapi.com/impg/a7uE6MWWPQH1yipxKV3aYgtUPbQIS37ySmk3jw/RUl9cWu9NQU.jpg?size=1280x905&amp;quality=96&amp;sign=6ab1519ede5ec6840df16173bbdce480&amp;c_uniq_tag=RrpEc-bk9Jqk9KH2cn3huZBLSdZ9eIwJ_oCYu6eP2Pk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58" y="3221287"/>
            <a:ext cx="2882047" cy="20376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399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Районный </a:t>
            </a:r>
            <a: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патриотический забег.</a:t>
            </a:r>
            <a:b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00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1524000"/>
          </a:xfrm>
        </p:spPr>
        <p:txBody>
          <a:bodyPr>
            <a:normAutofit lnSpcReduction="10000"/>
          </a:bodyPr>
          <a:lstStyle/>
          <a:p>
            <a:pPr marL="0" indent="457200" algn="just">
              <a:buNone/>
            </a:pPr>
            <a:r>
              <a:rPr lang="ru-RU" dirty="0"/>
              <a:t>15 марта состоялся районный патриотический забег</a:t>
            </a:r>
            <a:r>
              <a:rPr lang="ru-RU" dirty="0" smtClean="0"/>
              <a:t>.</a:t>
            </a:r>
          </a:p>
          <a:p>
            <a:pPr marL="0" indent="457200" algn="r">
              <a:buNone/>
            </a:pPr>
            <a:r>
              <a:rPr lang="ru-RU" sz="1000" dirty="0" smtClean="0"/>
              <a:t>15.03.2023</a:t>
            </a:r>
            <a:endParaRPr lang="ru-RU" sz="1000" dirty="0"/>
          </a:p>
        </p:txBody>
      </p:sp>
      <p:pic>
        <p:nvPicPr>
          <p:cNvPr id="13314" name="Picture 2" descr="IMG_20230327_110458_9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745" y="1217015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G_20230327_110459_0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0568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avatars.mds.yandex.net/i?id=320fc7a510bcf49b52d6dc4e4dbef58d02d22d3b-5219700-images-thumbs&amp;n=13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75" t="52218"/>
          <a:stretch/>
        </p:blipFill>
        <p:spPr bwMode="auto">
          <a:xfrm>
            <a:off x="5292080" y="3577580"/>
            <a:ext cx="2483768" cy="97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avatars.mds.yandex.net/i?id=320fc7a510bcf49b52d6dc4e4dbef58d02d22d3b-5219700-images-thumbs&amp;n=13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26"/>
          <a:stretch/>
        </p:blipFill>
        <p:spPr bwMode="auto">
          <a:xfrm>
            <a:off x="2529880" y="3042896"/>
            <a:ext cx="2088232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92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День </a:t>
            </a:r>
            <a: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воссоединения Крыма с Россией.</a:t>
            </a:r>
            <a:b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00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148310"/>
            <a:ext cx="4038600" cy="4159662"/>
          </a:xfrm>
        </p:spPr>
        <p:txBody>
          <a:bodyPr>
            <a:normAutofit fontScale="550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 нашем календаре навсегда добавилась еще одна праздничная дата – 18 марта, день воссоединения Крыма с Россией. Мы отмечаем этот день, как большой для нас праздник – « Крымская весна</a:t>
            </a:r>
            <a:r>
              <a:rPr lang="ru-RU" dirty="0" smtClean="0"/>
              <a:t>».</a:t>
            </a:r>
          </a:p>
          <a:p>
            <a:pPr marL="0" indent="457200" algn="just">
              <a:buNone/>
            </a:pPr>
            <a:r>
              <a:rPr lang="ru-RU" dirty="0" smtClean="0"/>
              <a:t>Детям </a:t>
            </a:r>
            <a:r>
              <a:rPr lang="ru-RU" dirty="0"/>
              <a:t>старшей  группы была представлена презентация «Крым и Россия. Мы вместе». Ребята с интересом слушали рассказ воспитателей об истории Крыма, о событиях, произошедших в марте 2014 года, о достопримечательностях и природе полуострова</a:t>
            </a:r>
            <a:r>
              <a:rPr lang="ru-RU" dirty="0" smtClean="0"/>
              <a:t>.</a:t>
            </a:r>
          </a:p>
          <a:p>
            <a:pPr marL="0" indent="457200" algn="just">
              <a:buNone/>
            </a:pPr>
            <a:r>
              <a:rPr lang="ru-RU" dirty="0"/>
              <a:t>Ко Дню воссоединения Крыма с Россией во второй младшей группе организована выставка рисунков "Моя любимая </a:t>
            </a:r>
            <a:r>
              <a:rPr lang="ru-RU" dirty="0" smtClean="0"/>
              <a:t>Россия«</a:t>
            </a:r>
          </a:p>
          <a:p>
            <a:pPr marL="0" indent="457200" algn="r">
              <a:buNone/>
            </a:pPr>
            <a:r>
              <a:rPr lang="ru-RU" sz="1800" dirty="0" smtClean="0"/>
              <a:t>17.03.2023</a:t>
            </a:r>
            <a:endParaRPr lang="ru-RU" sz="1800" dirty="0"/>
          </a:p>
        </p:txBody>
      </p:sp>
      <p:pic>
        <p:nvPicPr>
          <p:cNvPr id="14338" name="Picture 2" descr="IMG_20230327_110918_8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532" y="1633364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G_20230327_110918_5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00" y="1148310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IMG_20230327_111211_7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2929508"/>
            <a:ext cx="1323975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kartinkof.club/uploads/posts/2022-06/1655382296_33-kartinkof-club-p-kartinki-s-dnem-vossoedineniya-krima-s-ros-37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906" y="3062114"/>
            <a:ext cx="2815146" cy="211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999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День </a:t>
            </a:r>
            <a: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моряка-подводника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457200" algn="just">
              <a:buNone/>
            </a:pPr>
            <a:r>
              <a:rPr lang="ru-RU" dirty="0"/>
              <a:t>Ежегодно 19 марта в России отмечается День моряка-подводника - профессиональный праздник военнослужащих подводных сил Военно-Морского Флота Российской Федерации.</a:t>
            </a:r>
            <a:br>
              <a:rPr lang="ru-RU" dirty="0"/>
            </a:br>
            <a:r>
              <a:rPr lang="ru-RU" dirty="0"/>
              <a:t>В честь этой знаменательной даты в старшей группе была проведена неделя, посвященная этому дню. Дошкольники отправились в морское плавание по неизведанным островам, где их ждало много интересных увлекательных приключений</a:t>
            </a:r>
            <a:r>
              <a:rPr lang="ru-RU" dirty="0" smtClean="0"/>
              <a:t>.</a:t>
            </a:r>
          </a:p>
          <a:p>
            <a:pPr marL="0" indent="457200" algn="r">
              <a:buNone/>
            </a:pPr>
            <a:r>
              <a:rPr lang="ru-RU" sz="1000" dirty="0" smtClean="0"/>
              <a:t>17.03.2023</a:t>
            </a:r>
            <a:endParaRPr lang="ru-RU" sz="1400" dirty="0"/>
          </a:p>
        </p:txBody>
      </p:sp>
      <p:pic>
        <p:nvPicPr>
          <p:cNvPr id="15362" name="Picture 2" descr="IMG_20230327_111005_6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7300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MG_20230327_111005_8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432" y="1633364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krot.info/uploads/posts/2023-01/1674051168_krot-info-p-otkritki-s-dnyom-moryaka-krasivie-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34891"/>
            <a:ext cx="3381128" cy="19018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55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Герои </a:t>
            </a:r>
            <a: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нашего времени.</a:t>
            </a:r>
            <a:b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00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457200" algn="just">
              <a:buNone/>
            </a:pPr>
            <a:r>
              <a:rPr lang="ru-RU" dirty="0"/>
              <a:t>Наша Родина, Россия - страна героическая. В любых условиях наши мужчины готовы вновь встать на защиту страны.</a:t>
            </a:r>
            <a:br>
              <a:rPr lang="ru-RU" dirty="0"/>
            </a:br>
            <a:r>
              <a:rPr lang="ru-RU" dirty="0"/>
              <a:t>Сегодня воспитанники старшей группы познакомились с героями - участниками СВО. Ребята вспомнили, что такое подвиг, познакомились с современными наградами</a:t>
            </a:r>
            <a:r>
              <a:rPr lang="ru-RU" dirty="0" smtClean="0"/>
              <a:t>.</a:t>
            </a:r>
          </a:p>
          <a:p>
            <a:pPr marL="0" indent="457200" algn="r">
              <a:buNone/>
            </a:pPr>
            <a:r>
              <a:rPr lang="ru-RU" sz="1200" dirty="0" smtClean="0"/>
              <a:t>20.03.2023</a:t>
            </a:r>
            <a:endParaRPr lang="ru-RU" sz="1200" dirty="0"/>
          </a:p>
        </p:txBody>
      </p:sp>
      <p:pic>
        <p:nvPicPr>
          <p:cNvPr id="16386" name="Picture 2" descr="IMG_20230327_111301_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50749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cbs-uu.ru/wp-content/uploads/2018/11/geroi-nashego-vremen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9" t="11114"/>
          <a:stretch/>
        </p:blipFill>
        <p:spPr bwMode="auto">
          <a:xfrm>
            <a:off x="4788024" y="3241659"/>
            <a:ext cx="3496136" cy="18634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820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День </a:t>
            </a:r>
            <a: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воды!</a:t>
            </a:r>
            <a:b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00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57300"/>
            <a:ext cx="4038600" cy="4047836"/>
          </a:xfrm>
        </p:spPr>
        <p:txBody>
          <a:bodyPr>
            <a:normAutofit fontScale="775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Всемирный день воды отмечается каждый год 22 марта. Он был создан в 1993 году Генеральной Ассамблеей ООН.</a:t>
            </a:r>
            <a:br>
              <a:rPr lang="ru-RU" dirty="0"/>
            </a:br>
            <a:r>
              <a:rPr lang="ru-RU" dirty="0"/>
              <a:t>Сегодня воспитанники старшей группы вспомнили об огромной важности воды для поддержания жизни на нашей планете. Роль воды в жизни человека огромна. Без воды нет жизни и растениям, и животным</a:t>
            </a:r>
            <a:r>
              <a:rPr lang="ru-RU" dirty="0" smtClean="0"/>
              <a:t>.</a:t>
            </a:r>
          </a:p>
          <a:p>
            <a:pPr marL="0" indent="457200" algn="r">
              <a:buNone/>
            </a:pPr>
            <a:r>
              <a:rPr lang="ru-RU" sz="1300" dirty="0" smtClean="0"/>
              <a:t>22.03.2023</a:t>
            </a:r>
            <a:endParaRPr lang="ru-RU" sz="1300" dirty="0"/>
          </a:p>
        </p:txBody>
      </p:sp>
      <p:pic>
        <p:nvPicPr>
          <p:cNvPr id="17410" name="Picture 2" descr="IMG_20230327_111504_6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" y="913284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IMG_20230327_111504_5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401" y="1904867"/>
            <a:ext cx="1905000" cy="1314451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cdn.culture.ru/images/d157bea6-f154-578c-979a-0666224c9e7b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1F8FF"/>
              </a:clrFrom>
              <a:clrTo>
                <a:srgbClr val="F1F8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25353"/>
            <a:ext cx="3779912" cy="283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938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Содержание: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ru-RU" altLang="ru-RU" sz="4500" dirty="0"/>
              <a:t>Вам, родители.</a:t>
            </a:r>
          </a:p>
          <a:p>
            <a:r>
              <a:rPr lang="ru-RU" altLang="ru-RU" sz="4500" dirty="0"/>
              <a:t>Наши праздники</a:t>
            </a:r>
          </a:p>
          <a:p>
            <a:r>
              <a:rPr lang="ru-RU" altLang="ru-RU" sz="4500" dirty="0"/>
              <a:t>Увлекательный мир</a:t>
            </a:r>
          </a:p>
          <a:p>
            <a:r>
              <a:rPr lang="ru-RU" altLang="ru-RU" sz="4500" dirty="0"/>
              <a:t>Год народного искусства и культурного наследия</a:t>
            </a:r>
          </a:p>
          <a:p>
            <a:r>
              <a:rPr lang="ru-RU" altLang="ru-RU" sz="4500" dirty="0"/>
              <a:t>Год педагога и наставника</a:t>
            </a:r>
          </a:p>
          <a:p>
            <a:r>
              <a:rPr lang="ru-RU" altLang="ru-RU" sz="4500" dirty="0"/>
              <a:t>150-лет Узловой</a:t>
            </a:r>
          </a:p>
          <a:p>
            <a:r>
              <a:rPr lang="ru-RU" altLang="ru-RU" sz="4500" dirty="0"/>
              <a:t>Педагогическая жизнь</a:t>
            </a:r>
          </a:p>
          <a:p>
            <a:r>
              <a:rPr lang="ru-RU" altLang="ru-RU" sz="4500" dirty="0" err="1"/>
              <a:t>Развивайка</a:t>
            </a:r>
            <a:r>
              <a:rPr lang="ru-RU" altLang="ru-RU" sz="4500" dirty="0"/>
              <a:t>!</a:t>
            </a:r>
          </a:p>
          <a:p>
            <a:r>
              <a:rPr lang="ru-RU" altLang="ru-RU" sz="4500" dirty="0"/>
              <a:t>Советует специалист</a:t>
            </a:r>
          </a:p>
          <a:p>
            <a:r>
              <a:rPr lang="ru-RU" altLang="ru-RU" sz="4500" dirty="0"/>
              <a:t>Вкусно и полезно!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i="1" dirty="0">
                <a:latin typeface="Arial" pitchFamily="34" charset="0"/>
                <a:cs typeface="Arial" pitchFamily="34" charset="0"/>
              </a:rPr>
              <a:t>Редакционная коллегия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ru-RU" i="1" dirty="0" err="1">
                <a:latin typeface="Arial" pitchFamily="34" charset="0"/>
                <a:cs typeface="Arial" pitchFamily="34" charset="0"/>
              </a:rPr>
              <a:t>Мызникова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 Людмила Дмитриевна, воспитатель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ru-RU" i="1" dirty="0">
                <a:latin typeface="Arial" pitchFamily="34" charset="0"/>
                <a:cs typeface="Arial" pitchFamily="34" charset="0"/>
              </a:rPr>
              <a:t>Зайцева Жанна Анатольевна, воспитатель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ru-RU" i="1" dirty="0" err="1">
                <a:latin typeface="Arial" pitchFamily="34" charset="0"/>
                <a:cs typeface="Arial" pitchFamily="34" charset="0"/>
              </a:rPr>
              <a:t>Раева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 Татьяна Васильевна, воспитатель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ru-RU" i="1" dirty="0">
                <a:latin typeface="Arial" pitchFamily="34" charset="0"/>
                <a:cs typeface="Arial" pitchFamily="34" charset="0"/>
              </a:rPr>
              <a:t>Савинова Марина Леонидовна, воспитатель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ru-RU" i="1" dirty="0">
                <a:latin typeface="Arial" pitchFamily="34" charset="0"/>
                <a:cs typeface="Arial" pitchFamily="34" charset="0"/>
              </a:rPr>
              <a:t>Дёмина Екатерина Викторовна, воспитатель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ru-RU" i="1" dirty="0">
                <a:latin typeface="Arial" pitchFamily="34" charset="0"/>
                <a:cs typeface="Arial" pitchFamily="34" charset="0"/>
              </a:rPr>
              <a:t>Уваркина Анна Юрьевна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ru-RU" i="1" dirty="0" err="1">
                <a:latin typeface="Arial" pitchFamily="34" charset="0"/>
                <a:cs typeface="Arial" pitchFamily="34" charset="0"/>
              </a:rPr>
              <a:t>Перегудова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 Екатерина Юрьевна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ru-RU" i="1" dirty="0" err="1">
                <a:latin typeface="Arial" pitchFamily="34" charset="0"/>
                <a:cs typeface="Arial" pitchFamily="34" charset="0"/>
              </a:rPr>
              <a:t>Валова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 Татьяна Александровна, музыкальный руководитель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ru-RU" i="1" dirty="0" err="1">
                <a:latin typeface="Arial" pitchFamily="34" charset="0"/>
                <a:cs typeface="Arial" pitchFamily="34" charset="0"/>
              </a:rPr>
              <a:t>Бармашова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 Елена Викторовна, педагог-психолог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ru-RU" i="1" dirty="0">
                <a:latin typeface="Arial" pitchFamily="34" charset="0"/>
                <a:cs typeface="Arial" pitchFamily="34" charset="0"/>
              </a:rPr>
              <a:t>Борисова Евгения Анатольевна, инструктор по </a:t>
            </a:r>
            <a:r>
              <a:rPr lang="ru-RU" i="1" dirty="0" err="1">
                <a:latin typeface="Arial" pitchFamily="34" charset="0"/>
                <a:cs typeface="Arial" pitchFamily="34" charset="0"/>
              </a:rPr>
              <a:t>физ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-ре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i="1" dirty="0">
                <a:latin typeface="Arial" pitchFamily="34" charset="0"/>
                <a:cs typeface="Arial" pitchFamily="34" charset="0"/>
              </a:rPr>
              <a:t>Экспертный совет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ru-RU" i="1" dirty="0">
                <a:latin typeface="Arial" pitchFamily="34" charset="0"/>
                <a:cs typeface="Arial" pitchFamily="34" charset="0"/>
              </a:rPr>
              <a:t>Сапронова Юлия Сергеевна, заведующий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ru-RU" i="1" dirty="0">
                <a:latin typeface="Arial" pitchFamily="34" charset="0"/>
                <a:cs typeface="Arial" pitchFamily="34" charset="0"/>
              </a:rPr>
              <a:t>Сиренко Екатерина Сергеевна, зам. заведующей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536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Неделя </a:t>
            </a:r>
            <a: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театра в ясельной группе</a:t>
            </a:r>
            <a:b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00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181365"/>
            <a:ext cx="4038600" cy="3923771"/>
          </a:xfrm>
        </p:spPr>
        <p:txBody>
          <a:bodyPr>
            <a:normAutofit fontScale="70000" lnSpcReduction="20000"/>
          </a:bodyPr>
          <a:lstStyle/>
          <a:p>
            <a:pPr marL="0" indent="457200" algn="just">
              <a:buNone/>
            </a:pPr>
            <a:r>
              <a:rPr lang="ru-RU" dirty="0"/>
              <a:t>Одной доброй традицией нашего детского сада стала проведение тематической недели ко Дню театра. И этот год не исключение. Согласно годовому плану работы в детском саду стартовала тематическая неделя «Неделя театра</a:t>
            </a:r>
            <a:r>
              <a:rPr lang="ru-RU" dirty="0" smtClean="0"/>
              <a:t>».</a:t>
            </a:r>
          </a:p>
          <a:p>
            <a:pPr marL="0" indent="457200" algn="just">
              <a:buNone/>
            </a:pPr>
            <a:r>
              <a:rPr lang="ru-RU" dirty="0" smtClean="0"/>
              <a:t>Сегодня </a:t>
            </a:r>
            <a:r>
              <a:rPr lang="ru-RU" dirty="0"/>
              <a:t>самые младшие наши воспитанники познакомились с различными видами театров и впервые попробовали себя в различных ролях</a:t>
            </a:r>
            <a:r>
              <a:rPr lang="ru-RU" dirty="0" smtClean="0"/>
              <a:t>.</a:t>
            </a:r>
          </a:p>
          <a:p>
            <a:pPr marL="0" indent="457200" algn="r">
              <a:buNone/>
            </a:pPr>
            <a:r>
              <a:rPr lang="ru-RU" sz="1400" dirty="0" smtClean="0"/>
              <a:t>22.03.2023</a:t>
            </a:r>
            <a:endParaRPr lang="ru-RU" sz="1400" dirty="0"/>
          </a:p>
        </p:txBody>
      </p:sp>
      <p:pic>
        <p:nvPicPr>
          <p:cNvPr id="18434" name="Picture 2" descr="IMG_20230327_111609_1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81846"/>
            <a:ext cx="1905000" cy="1533526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IMG_20230327_111609_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520" y="1633364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xn--20-6kcwoifcdzr9fp.xn--p1ai/wp-content/uploads/2023/04/1658378842_.thumb_.jpg.83779971f4713e139ad3811761a31e3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368" y="3189447"/>
            <a:ext cx="3260304" cy="2327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551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День </a:t>
            </a:r>
            <a: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шуток, веселья и смеха!</a:t>
            </a:r>
            <a:b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00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57300"/>
            <a:ext cx="4038600" cy="4047836"/>
          </a:xfrm>
        </p:spPr>
        <p:txBody>
          <a:bodyPr>
            <a:normAutofit fontScale="85000" lnSpcReduction="10000"/>
          </a:bodyPr>
          <a:lstStyle/>
          <a:p>
            <a:pPr marL="0" indent="457200" algn="just">
              <a:buNone/>
            </a:pPr>
            <a:r>
              <a:rPr lang="ru-RU" dirty="0"/>
              <a:t>Праздник 1 апреля это день шуток, веселья и смеха.</a:t>
            </a:r>
            <a:br>
              <a:rPr lang="ru-RU" dirty="0"/>
            </a:br>
            <a:r>
              <a:rPr lang="ru-RU" dirty="0"/>
              <a:t>Накануне, в нашем детском саду было организовано совместное с родителями мероприятие с играми, шутками, весёлыми песнями и танцами с задорными клоунами Смешинкой и </a:t>
            </a:r>
            <a:r>
              <a:rPr lang="ru-RU" dirty="0" err="1"/>
              <a:t>Негрустинкой</a:t>
            </a:r>
            <a:r>
              <a:rPr lang="ru-RU" dirty="0" smtClean="0"/>
              <a:t>.</a:t>
            </a:r>
          </a:p>
          <a:p>
            <a:pPr marL="0" indent="457200" algn="r">
              <a:buNone/>
            </a:pPr>
            <a:r>
              <a:rPr lang="ru-RU" sz="1000" dirty="0" smtClean="0"/>
              <a:t>31.03.2023</a:t>
            </a:r>
            <a:endParaRPr lang="ru-RU" sz="1200" dirty="0"/>
          </a:p>
        </p:txBody>
      </p:sp>
      <p:pic>
        <p:nvPicPr>
          <p:cNvPr id="21506" name="Picture 2" descr="IMG_20230406_140515_0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11447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IMG_20230406_140515_4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281436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zamanilka.ru/wp-content/uploads/2023/03/s-1-aprelya-s-dnem-smeha-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00" y="3840922"/>
            <a:ext cx="2918148" cy="16414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257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Районный </a:t>
            </a:r>
            <a:r>
              <a:rPr lang="ru-RU" sz="3100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смотр-конкурс </a:t>
            </a:r>
            <a:r>
              <a:rPr lang="ru-RU" sz="3100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/>
            </a:r>
            <a:br>
              <a:rPr lang="ru-RU" sz="3100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r>
              <a:rPr lang="ru-RU" sz="3100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«</a:t>
            </a:r>
            <a:r>
              <a:rPr lang="ru-RU" sz="3100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Не оставим без дворца ни синицу, ни скворца!»</a:t>
            </a:r>
            <a:br>
              <a:rPr lang="ru-RU" sz="3100" b="1" dirty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181365"/>
            <a:ext cx="4038600" cy="3923771"/>
          </a:xfrm>
        </p:spPr>
        <p:txBody>
          <a:bodyPr>
            <a:normAutofit fontScale="32500" lnSpcReduction="20000"/>
          </a:bodyPr>
          <a:lstStyle/>
          <a:p>
            <a:pPr marL="0" indent="457200" algn="just">
              <a:buNone/>
            </a:pPr>
            <a:r>
              <a:rPr lang="ru-RU" sz="5500" dirty="0"/>
              <a:t>Воспитанник нашего детского сада Максим П. стал победителем районного смотра-конкурса «Не оставим без дворца ни синицу, ни скворца</a:t>
            </a:r>
            <a:r>
              <a:rPr lang="ru-RU" sz="5500" dirty="0" smtClean="0"/>
              <a:t>!».</a:t>
            </a:r>
          </a:p>
          <a:p>
            <a:pPr marL="0" indent="457200" algn="just">
              <a:buNone/>
            </a:pPr>
            <a:r>
              <a:rPr lang="ru-RU" sz="5500" dirty="0" smtClean="0"/>
              <a:t>Он </a:t>
            </a:r>
            <a:r>
              <a:rPr lang="ru-RU" sz="5500" dirty="0"/>
              <a:t>завоевал сразу два призовых места: победитель в номинации "Лучшая дуплянка" и II место в номинации "Сказочный дворец".</a:t>
            </a:r>
            <a:br>
              <a:rPr lang="ru-RU" sz="5500" dirty="0"/>
            </a:br>
            <a:r>
              <a:rPr lang="ru-RU" sz="5500" dirty="0"/>
              <a:t>Работы представлять </a:t>
            </a:r>
            <a:r>
              <a:rPr lang="ru-RU" sz="5500" dirty="0" err="1"/>
              <a:t>Узловский</a:t>
            </a:r>
            <a:r>
              <a:rPr lang="ru-RU" sz="5500" dirty="0"/>
              <a:t> район на региональном уровне, который состоится 7 апреля в Центральном парке культуры и отдыха имени П. П. </a:t>
            </a:r>
            <a:r>
              <a:rPr lang="ru-RU" sz="5500" dirty="0" smtClean="0"/>
              <a:t>Белоусова.</a:t>
            </a:r>
          </a:p>
          <a:p>
            <a:pPr marL="0" indent="457200" algn="just">
              <a:buNone/>
            </a:pPr>
            <a:r>
              <a:rPr lang="ru-RU" sz="5500" dirty="0" smtClean="0"/>
              <a:t>Гордимся </a:t>
            </a:r>
            <a:r>
              <a:rPr lang="ru-RU" sz="5500" dirty="0"/>
              <a:t>нашим воспитанником</a:t>
            </a:r>
            <a:r>
              <a:rPr lang="ru-RU" sz="5500" dirty="0" smtClean="0"/>
              <a:t>!!!</a:t>
            </a:r>
          </a:p>
          <a:p>
            <a:pPr marL="0" indent="457200" algn="r">
              <a:buNone/>
            </a:pPr>
            <a:r>
              <a:rPr lang="ru-RU" sz="3100" dirty="0" smtClean="0"/>
              <a:t>04.04.2023</a:t>
            </a:r>
            <a:endParaRPr lang="ru-RU" sz="3100" dirty="0"/>
          </a:p>
        </p:txBody>
      </p:sp>
      <p:pic>
        <p:nvPicPr>
          <p:cNvPr id="23554" name="Picture 2" descr="IMG_20230406_140916_4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84576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IMG_20230406_140916_5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790568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i.pinimg.com/736x/18/ab/db/18abdb8e07e4373a89bdc4c3fbc9a7b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16800"/>
            <a:ext cx="2285044" cy="228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3500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Веселая </a:t>
            </a:r>
            <a: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зарядка «Здоровый ритм»</a:t>
            </a:r>
            <a:b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00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10690" y="1096213"/>
            <a:ext cx="4038600" cy="3771636"/>
          </a:xfrm>
        </p:spPr>
        <p:txBody>
          <a:bodyPr>
            <a:normAutofit fontScale="92500"/>
          </a:bodyPr>
          <a:lstStyle/>
          <a:p>
            <a:pPr marL="0" indent="457200" algn="just">
              <a:buNone/>
            </a:pPr>
            <a:r>
              <a:rPr lang="ru-RU" dirty="0"/>
              <a:t>Ежегодно 7 апреля, по всей планете стартуют мероприятия, посвящённые Всемирному дню  </a:t>
            </a:r>
            <a:r>
              <a:rPr lang="ru-RU" dirty="0" smtClean="0"/>
              <a:t>Здоровья.</a:t>
            </a:r>
          </a:p>
          <a:p>
            <a:pPr marL="0" indent="457200" algn="just">
              <a:buNone/>
            </a:pPr>
            <a:r>
              <a:rPr lang="ru-RU" dirty="0" smtClean="0"/>
              <a:t>Утро </a:t>
            </a:r>
            <a:r>
              <a:rPr lang="ru-RU" dirty="0"/>
              <a:t>в нашем детском саду началось с весёлой зарядки "Здоровый </a:t>
            </a:r>
            <a:r>
              <a:rPr lang="ru-RU" dirty="0" smtClean="0"/>
              <a:t>ритм«</a:t>
            </a:r>
          </a:p>
          <a:p>
            <a:pPr marL="0" indent="457200" algn="r">
              <a:buNone/>
            </a:pPr>
            <a:r>
              <a:rPr lang="ru-RU" sz="1100" dirty="0" smtClean="0"/>
              <a:t>05.04.2023</a:t>
            </a:r>
            <a:endParaRPr lang="ru-RU" sz="1100" dirty="0"/>
          </a:p>
        </p:txBody>
      </p:sp>
      <p:pic>
        <p:nvPicPr>
          <p:cNvPr id="24578" name="Picture 2" descr="IMG_20230414_092705_2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12056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IMG_20230414_092705_9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180" y="1332311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782329.selcdn.ru/leonardo/uploadsForSiteId/201830/content/97a95ac7-02fd-445a-bade-6a0edf283c2a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2F3FE"/>
              </a:clrFrom>
              <a:clrTo>
                <a:srgbClr val="E2F3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2990882"/>
            <a:ext cx="2483212" cy="216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7971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Акция </a:t>
            </a:r>
            <a: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«Окопная свеча».</a:t>
            </a:r>
            <a:b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00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457200" algn="just">
              <a:buNone/>
            </a:pPr>
            <a:r>
              <a:rPr lang="ru-RU" dirty="0"/>
              <a:t>Воспитанники подготовительной группы вместе с родителями присоединились к акции "Окопная свеча</a:t>
            </a:r>
            <a:r>
              <a:rPr lang="ru-RU" dirty="0" smtClean="0"/>
              <a:t>".</a:t>
            </a:r>
          </a:p>
          <a:p>
            <a:pPr marL="0" indent="457200" algn="r">
              <a:buNone/>
            </a:pPr>
            <a:r>
              <a:rPr lang="ru-RU" sz="1000" dirty="0" smtClean="0"/>
              <a:t>07.04.2023</a:t>
            </a:r>
            <a:endParaRPr lang="ru-RU" sz="1000" dirty="0"/>
          </a:p>
        </p:txBody>
      </p:sp>
      <p:pic>
        <p:nvPicPr>
          <p:cNvPr id="25602" name="Picture 2" descr="IMG_20230414_092935_7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81365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IMG_20230414_092936_0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489348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sun9-2.userapi.com/impg/M1qSjeG3PKEmT7p-j7LRGfb0-st56nJlUWXfxw/HDW23Rn_bgU.jpg?size=1200x630&amp;quality=95&amp;sign=b2262ef2a6ab07ab77200d118a0f889c&amp;c_uniq_tag=CTG0KOyfrugXlTjmI4nFUTeMgA4F72aH6SpakWtcdjE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152783"/>
            <a:ext cx="4305400" cy="2260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3139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/>
            </a:r>
            <a:br>
              <a:rPr lang="ru-RU" sz="2800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r>
              <a:rPr lang="ru-RU" sz="2800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Знакомство </a:t>
            </a:r>
            <a:r>
              <a:rPr lang="ru-RU" sz="2800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с космосом </a:t>
            </a:r>
            <a:r>
              <a:rPr lang="ru-RU" sz="2800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/>
            </a:r>
            <a:br>
              <a:rPr lang="ru-RU" sz="2800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r>
              <a:rPr lang="ru-RU" sz="2800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в </a:t>
            </a:r>
            <a:r>
              <a:rPr lang="ru-RU" sz="2800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подготовительной группе.</a:t>
            </a:r>
            <a:br>
              <a:rPr lang="ru-RU" sz="2800" b="1" dirty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endParaRPr lang="ru-RU" sz="2800" b="1" dirty="0">
              <a:solidFill>
                <a:srgbClr val="00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81409" y="1181365"/>
            <a:ext cx="4038600" cy="4390214"/>
          </a:xfrm>
        </p:spPr>
        <p:txBody>
          <a:bodyPr>
            <a:normAutofit fontScale="92500"/>
          </a:bodyPr>
          <a:lstStyle/>
          <a:p>
            <a:pPr marL="0" indent="457200" algn="just">
              <a:buNone/>
            </a:pPr>
            <a:r>
              <a:rPr lang="ru-RU" dirty="0"/>
              <a:t>Сегодня дети подготовительной группы продолжают знакомиться с космосом. Познакомились с солнечной системой, рассмотрели книги, иллюстрации, космические ракеты. А затем отразили свои знания в рисунках</a:t>
            </a:r>
            <a:r>
              <a:rPr lang="ru-RU" dirty="0" smtClean="0"/>
              <a:t>.</a:t>
            </a:r>
          </a:p>
          <a:p>
            <a:pPr marL="0" indent="457200" algn="r">
              <a:buNone/>
            </a:pPr>
            <a:r>
              <a:rPr lang="ru-RU" sz="1000" dirty="0" smtClean="0"/>
              <a:t>11.04.2023</a:t>
            </a:r>
            <a:endParaRPr lang="ru-RU" sz="1100" dirty="0"/>
          </a:p>
        </p:txBody>
      </p:sp>
      <p:pic>
        <p:nvPicPr>
          <p:cNvPr id="26626" name="Picture 2" descr="IMG_20230414_093337_2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31934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IMG_20230414_093337_7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790568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bel.cultreg.ru/uploads/9f684ece59bbfeeaaca0a3a2add609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19318"/>
            <a:ext cx="3528392" cy="23522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014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Областной </a:t>
            </a:r>
            <a:r>
              <a:rPr lang="ru-RU" sz="2800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уровень смотра-конкурса «Не оставим без дворца ни синицу, ни скворца»</a:t>
            </a:r>
            <a:br>
              <a:rPr lang="ru-RU" sz="2800" b="1" dirty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endParaRPr lang="ru-RU" sz="2800" b="1" dirty="0">
              <a:solidFill>
                <a:srgbClr val="00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 рамках реализации муниципальной программы «Узловая – город, дружественный детям», утвержденной постановлением администрации муниципального образования </a:t>
            </a:r>
            <a:r>
              <a:rPr lang="ru-RU" dirty="0" err="1"/>
              <a:t>Узловский</a:t>
            </a:r>
            <a:r>
              <a:rPr lang="ru-RU" dirty="0"/>
              <a:t> район от 18.11.2016 № 1325, комитет образования </a:t>
            </a:r>
            <a:r>
              <a:rPr lang="ru-RU" dirty="0" err="1"/>
              <a:t>Узловского</a:t>
            </a:r>
            <a:r>
              <a:rPr lang="ru-RU" dirty="0"/>
              <a:t> района, МКУ «ЦМО», совместно с благочинием </a:t>
            </a:r>
            <a:r>
              <a:rPr lang="ru-RU" dirty="0" err="1"/>
              <a:t>Узловского</a:t>
            </a:r>
            <a:r>
              <a:rPr lang="ru-RU" dirty="0"/>
              <a:t> района, организовали смотр-конкурс скворечников «Не оставим без дворца ни синицу, ни скворца!».</a:t>
            </a:r>
            <a:br>
              <a:rPr lang="ru-RU" dirty="0"/>
            </a:br>
            <a:r>
              <a:rPr lang="ru-RU" dirty="0"/>
              <a:t>7 апреля 2023 года в центральном парке культуры и отдыха имени П. П. Белоусова г. Тулы работы- победители муниципального этапа были представлены на региональный этап конкурса. Одним из победителей конкурса областного уровня стал Максим П., воспитанник МДОУ центра развития ребенка- д/с № 14. Максиму вручены диплом и памятные подарки. Поздравляем победителя</a:t>
            </a:r>
            <a:r>
              <a:rPr lang="ru-RU" dirty="0" smtClean="0"/>
              <a:t>!</a:t>
            </a:r>
          </a:p>
          <a:p>
            <a:pPr marL="0" indent="457200" algn="r">
              <a:buNone/>
            </a:pPr>
            <a:r>
              <a:rPr lang="ru-RU" sz="1000" dirty="0" smtClean="0"/>
              <a:t>11.04.2023</a:t>
            </a:r>
            <a:endParaRPr lang="ru-RU" sz="1800" dirty="0"/>
          </a:p>
        </p:txBody>
      </p:sp>
      <p:pic>
        <p:nvPicPr>
          <p:cNvPr id="27650" name="Picture 2" descr="IMG_20230414_093433_1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43134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IMG_20230414_093433_8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808" y="1645490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st.stranamam.ru/data/cache/2011may/01/15/1857948_238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427" y="3376595"/>
            <a:ext cx="3766195" cy="1879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7718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Тематический </a:t>
            </a:r>
            <a: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День космонавтики</a:t>
            </a:r>
            <a:b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00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15717" y="1057300"/>
            <a:ext cx="4038600" cy="4536504"/>
          </a:xfrm>
        </p:spPr>
        <p:txBody>
          <a:bodyPr>
            <a:normAutofit fontScale="85000" lnSpcReduction="20000"/>
          </a:bodyPr>
          <a:lstStyle/>
          <a:p>
            <a:pPr marL="0" indent="457200" algn="just">
              <a:buNone/>
            </a:pPr>
            <a:r>
              <a:rPr lang="ru-RU" dirty="0"/>
              <a:t>12 апреля в средней группе прошёл тематический день, </a:t>
            </a:r>
            <a:r>
              <a:rPr lang="ru-RU" dirty="0" smtClean="0"/>
              <a:t>посвящённый Дню</a:t>
            </a:r>
            <a:r>
              <a:rPr lang="ru-RU" dirty="0"/>
              <a:t> </a:t>
            </a:r>
            <a:r>
              <a:rPr lang="ru-RU" dirty="0" smtClean="0"/>
              <a:t>космонавтики.</a:t>
            </a:r>
          </a:p>
          <a:p>
            <a:pPr marL="0" indent="457200" algn="just">
              <a:buNone/>
            </a:pPr>
            <a:r>
              <a:rPr lang="ru-RU" dirty="0" smtClean="0"/>
              <a:t>Для </a:t>
            </a:r>
            <a:r>
              <a:rPr lang="ru-RU" dirty="0"/>
              <a:t>расширения кругозора в группе была использована мультимедийная </a:t>
            </a:r>
            <a:r>
              <a:rPr lang="ru-RU" dirty="0" smtClean="0"/>
              <a:t>презентация.</a:t>
            </a:r>
          </a:p>
          <a:p>
            <a:pPr marL="0" indent="457200" algn="just">
              <a:buNone/>
            </a:pPr>
            <a:r>
              <a:rPr lang="ru-RU" dirty="0" smtClean="0"/>
              <a:t>В </a:t>
            </a:r>
            <a:r>
              <a:rPr lang="ru-RU" dirty="0"/>
              <a:t>беседах с педагогом дети узнали о человеке, покорившем космическое пространство - Юрии Гагарине.  </a:t>
            </a:r>
            <a:endParaRPr lang="ru-RU" dirty="0" smtClean="0"/>
          </a:p>
          <a:p>
            <a:pPr marL="0" indent="457200" algn="r">
              <a:buNone/>
            </a:pPr>
            <a:r>
              <a:rPr lang="ru-RU" sz="1000" dirty="0" smtClean="0"/>
              <a:t>12.04.2023</a:t>
            </a:r>
            <a:endParaRPr lang="ru-RU" sz="1300" dirty="0"/>
          </a:p>
        </p:txBody>
      </p:sp>
      <p:pic>
        <p:nvPicPr>
          <p:cNvPr id="28674" name="Picture 2" descr="IMG_20230414_093522_5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03623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IMG_20230414_093522_5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233" y="1542918"/>
            <a:ext cx="1905000" cy="167640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xn----8sbptgnog4a0b.xn--p1ai/wp-content/uploads/2023/04/ggf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89548"/>
            <a:ext cx="3717826" cy="21573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5047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Выставка </a:t>
            </a:r>
            <a: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творческих работ </a:t>
            </a:r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ко </a:t>
            </a:r>
            <a: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Дню космонавтики.</a:t>
            </a:r>
            <a:b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00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05372"/>
            <a:ext cx="4038600" cy="3771636"/>
          </a:xfrm>
        </p:spPr>
        <p:txBody>
          <a:bodyPr>
            <a:normAutofit fontScale="775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Во второй младшей группы была организована тематическая выставка творческих работ, посвященная Дню космонавтики и полету в космос первого космонавта Ю.А. Гагарина, активное участие в которой приняли воспитанники и их родители.</a:t>
            </a:r>
            <a:br>
              <a:rPr lang="ru-RU" dirty="0"/>
            </a:br>
            <a:r>
              <a:rPr lang="ru-RU" dirty="0"/>
              <a:t>  Выставка удалась на славу. Совместные работы детей и родителей получились яркие и оригинальные</a:t>
            </a:r>
            <a:r>
              <a:rPr lang="ru-RU" dirty="0" smtClean="0"/>
              <a:t>.</a:t>
            </a:r>
          </a:p>
          <a:p>
            <a:pPr marL="0" indent="457200" algn="r">
              <a:buNone/>
            </a:pPr>
            <a:r>
              <a:rPr lang="ru-RU" sz="1000" dirty="0" smtClean="0"/>
              <a:t>12.04.2023</a:t>
            </a:r>
            <a:endParaRPr lang="ru-RU" sz="1300" dirty="0"/>
          </a:p>
        </p:txBody>
      </p:sp>
      <p:pic>
        <p:nvPicPr>
          <p:cNvPr id="29698" name="Picture 2" descr="IMG_20230414_093614_8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77380"/>
            <a:ext cx="1905000" cy="1533526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s://gas-kvas.com/uploads/posts/2023-01/1674114211_gas-kvas-com-p-prazdnik-den-kosmonavtiki-risunok-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815" y="3505572"/>
            <a:ext cx="3102434" cy="1745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7706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Развлечение </a:t>
            </a:r>
            <a:b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«</a:t>
            </a:r>
            <a: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Мы – будущие космонавты».</a:t>
            </a:r>
            <a:b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00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457200" algn="just">
              <a:buNone/>
            </a:pPr>
            <a:r>
              <a:rPr lang="ru-RU" dirty="0"/>
              <a:t>12 апреля в России отмечают День космонавтики в ознаменование первого космического полёта. В этот день в 1961 году на корабле «Восток» отправился в космос Юрий Гагарин, став космическим первопроходцем для всего человечества.</a:t>
            </a:r>
            <a:br>
              <a:rPr lang="ru-RU" dirty="0"/>
            </a:br>
            <a:r>
              <a:rPr lang="ru-RU" dirty="0"/>
              <a:t>Сегодня в нашем детском саду прошло развлечение «Мы - будущие космонавты</a:t>
            </a:r>
            <a:r>
              <a:rPr lang="ru-RU" dirty="0" smtClean="0"/>
              <a:t>».</a:t>
            </a:r>
          </a:p>
          <a:p>
            <a:pPr marL="0" indent="457200" algn="r">
              <a:buNone/>
            </a:pPr>
            <a:r>
              <a:rPr lang="ru-RU" sz="1000" dirty="0" smtClean="0"/>
              <a:t>12.04.2023</a:t>
            </a:r>
            <a:endParaRPr lang="ru-RU" sz="1300" dirty="0"/>
          </a:p>
        </p:txBody>
      </p:sp>
      <p:pic>
        <p:nvPicPr>
          <p:cNvPr id="30722" name="Picture 2" descr="IMG_20230414_093656_2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45977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IMG_20230414_093656_9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849" y="1790568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yarcevo.admin-smolensk.ru/files/734/konkurs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72" y="3219318"/>
            <a:ext cx="2660381" cy="210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400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Вам, родители!</a:t>
            </a:r>
            <a:endParaRPr lang="ru-RU" dirty="0"/>
          </a:p>
        </p:txBody>
      </p:sp>
      <p:pic>
        <p:nvPicPr>
          <p:cNvPr id="1026" name="Picture 2" descr="https://otkritki2.ru/wp-content/uploads/2019/03/s-nachalom-leta-radosti-i-more-lyubvi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73324"/>
            <a:ext cx="5227340" cy="373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5814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Светлый </a:t>
            </a:r>
            <a: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праздник Пасха!</a:t>
            </a:r>
            <a:b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00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 marL="0" indent="457200" algn="just">
              <a:buNone/>
            </a:pPr>
            <a:r>
              <a:rPr lang="ru-RU" dirty="0"/>
              <a:t>Накануне светлого праздника Пасхи в старшей группе организована выставка детских рисунков.</a:t>
            </a:r>
          </a:p>
          <a:p>
            <a:pPr marL="0" indent="457200" algn="just">
              <a:buNone/>
            </a:pPr>
            <a:r>
              <a:rPr lang="ru-RU" dirty="0"/>
              <a:t>Рисунки, объединенные общей пасхальной тематикой, получились достаточно разные: кто-то представил корзину с веточками вербы, кто-то — вкусное угощение — крашеные яйца и куличи, а кто-то  любимую семью.</a:t>
            </a:r>
          </a:p>
          <a:p>
            <a:pPr marL="0" indent="457200" algn="just">
              <a:buNone/>
            </a:pPr>
            <a:r>
              <a:rPr lang="ru-RU" dirty="0"/>
              <a:t>Но абсолютно все ребята передали особое, радостное настроение, с которым люди встречают Пасху.</a:t>
            </a:r>
          </a:p>
          <a:p>
            <a:pPr marL="0" indent="457200" algn="just">
              <a:buNone/>
            </a:pPr>
            <a:r>
              <a:rPr lang="ru-RU" dirty="0"/>
              <a:t>На занятии по лепке воспитанники старшей группы украшали Пасхальное яичко.</a:t>
            </a:r>
          </a:p>
          <a:p>
            <a:pPr marL="0" indent="457200" algn="just">
              <a:buNone/>
            </a:pPr>
            <a:r>
              <a:rPr lang="ru-RU" dirty="0"/>
              <a:t>Ребята постарались, и в процессе творчества создали неповторимые узоры на заготовках из картона в форме яйца</a:t>
            </a:r>
            <a:r>
              <a:rPr lang="ru-RU" dirty="0" smtClean="0"/>
              <a:t>.</a:t>
            </a:r>
          </a:p>
          <a:p>
            <a:pPr marL="0" indent="457200" algn="r">
              <a:buNone/>
            </a:pPr>
            <a:r>
              <a:rPr lang="ru-RU" sz="1000" dirty="0" smtClean="0"/>
              <a:t>14.04.2023</a:t>
            </a:r>
            <a:endParaRPr lang="ru-RU" sz="1800" dirty="0"/>
          </a:p>
          <a:p>
            <a:endParaRPr lang="ru-RU" dirty="0"/>
          </a:p>
        </p:txBody>
      </p:sp>
      <p:pic>
        <p:nvPicPr>
          <p:cNvPr id="31746" name="Picture 2" descr="IMG_20230424_094936_2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251" y="1153474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IMG_20230424_094936_5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851" y="1489348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s://midag.ru/wp-content/uploads/2023/04/2-1-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1ECF0"/>
              </a:clrFrom>
              <a:clrTo>
                <a:srgbClr val="E1EC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129" y="3001516"/>
            <a:ext cx="3422243" cy="228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866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Месячник </a:t>
            </a:r>
            <a: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здоровья.</a:t>
            </a:r>
            <a:b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00600" y="985292"/>
            <a:ext cx="4038600" cy="4320480"/>
          </a:xfrm>
        </p:spPr>
        <p:txBody>
          <a:bodyPr>
            <a:normAutofit fontScale="92500"/>
          </a:bodyPr>
          <a:lstStyle/>
          <a:p>
            <a:pPr marL="0" indent="457200" algn="just">
              <a:buNone/>
            </a:pPr>
            <a:r>
              <a:rPr lang="ru-RU" dirty="0"/>
              <a:t>В рамках месячника здоровья в нашем детском саду оформляются уголки в группах и </a:t>
            </a:r>
            <a:r>
              <a:rPr lang="ru-RU" dirty="0" smtClean="0"/>
              <a:t>раздевалках.</a:t>
            </a:r>
          </a:p>
          <a:p>
            <a:pPr marL="0" indent="457200" algn="just">
              <a:buNone/>
            </a:pPr>
            <a:r>
              <a:rPr lang="ru-RU" dirty="0" smtClean="0"/>
              <a:t>В </a:t>
            </a:r>
            <a:r>
              <a:rPr lang="ru-RU" dirty="0"/>
              <a:t>рамках месячника здоровья воспитанники подготовительной группы разгадывали загадки о спорте</a:t>
            </a:r>
            <a:r>
              <a:rPr lang="ru-RU" dirty="0" smtClean="0"/>
              <a:t>.</a:t>
            </a:r>
          </a:p>
          <a:p>
            <a:pPr marL="0" indent="457200" algn="r">
              <a:buNone/>
            </a:pPr>
            <a:r>
              <a:rPr lang="ru-RU" sz="1000" dirty="0" smtClean="0"/>
              <a:t>17.04.2023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2770" name="Picture 2" descr="IMG_20230424_095432_1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8200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IMG_20230424_095433_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333500"/>
            <a:ext cx="1905000" cy="1733551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s://sun9-72.userapi.com/OSwFgEO9FAadVZ6DIbxgOtEkK1Anatre0J7Glw/J_tV1xufMv0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" r="4975"/>
          <a:stretch/>
        </p:blipFill>
        <p:spPr bwMode="auto">
          <a:xfrm>
            <a:off x="457200" y="3219186"/>
            <a:ext cx="2664296" cy="222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0022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Маленькие </a:t>
            </a:r>
            <a: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чудеса – 2023.</a:t>
            </a:r>
            <a:b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00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4116288"/>
          </a:xfrm>
        </p:spPr>
        <p:txBody>
          <a:bodyPr>
            <a:normAutofit fontScale="55000" lnSpcReduction="20000"/>
          </a:bodyPr>
          <a:lstStyle/>
          <a:p>
            <a:pPr marL="0" indent="457200" algn="just">
              <a:buNone/>
            </a:pPr>
            <a:r>
              <a:rPr lang="ru-RU" dirty="0"/>
              <a:t>17 апреля 2023 года традиционно стартовал районный онлайн - фестиваль детского творчества «Маленькие Чудеса-2023». Фестиваль проводится в соответствии с планом комитета образования администрации муниципального образования </a:t>
            </a:r>
            <a:r>
              <a:rPr lang="ru-RU" dirty="0" err="1"/>
              <a:t>Узловский</a:t>
            </a:r>
            <a:r>
              <a:rPr lang="ru-RU" dirty="0"/>
              <a:t> район и МКУ «Центр методического обеспечения». Конкурс позволяет определить эффективность педагогического воздействия в художественно – эстетическом направлении развития детей дошкольного возраста, в совместном детско- взрослом творчестве, дает возможность увидеть результаты работы педагогов, музыкальных руководителей в данном направлении, совершенствовать работу по выявлению и поддержке воспитанников, проявляющих выдающиеся способности.</a:t>
            </a:r>
          </a:p>
          <a:p>
            <a:pPr marL="0" indent="457200" algn="just">
              <a:buNone/>
            </a:pPr>
            <a:r>
              <a:rPr lang="ru-RU" dirty="0"/>
              <a:t>Воспитанники нашего учреждения в номинации «Танцевальное творчество» заняли </a:t>
            </a:r>
            <a:r>
              <a:rPr lang="ru-RU" dirty="0" smtClean="0"/>
              <a:t>3 место.</a:t>
            </a:r>
          </a:p>
          <a:p>
            <a:pPr marL="0" indent="457200" algn="r">
              <a:buNone/>
            </a:pPr>
            <a:r>
              <a:rPr lang="ru-RU" sz="1000" dirty="0" smtClean="0"/>
              <a:t>17.04.2023</a:t>
            </a:r>
            <a:endParaRPr lang="ru-RU" sz="2100" dirty="0"/>
          </a:p>
          <a:p>
            <a:endParaRPr lang="ru-RU" dirty="0"/>
          </a:p>
        </p:txBody>
      </p:sp>
      <p:pic>
        <p:nvPicPr>
          <p:cNvPr id="33796" name="Picture 4" descr="IMG_20230424_095805_6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063" y="1307196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IMG_20230424_095805_2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650236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ttps://pic.rutubelist.ru/user/47/9f/479f4967a136ced7d32b8a195251447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209" y="3055839"/>
            <a:ext cx="2271572" cy="227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2940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Акция </a:t>
            </a:r>
            <a: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«Здоровым быть здорово».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57300"/>
            <a:ext cx="4038600" cy="4248472"/>
          </a:xfrm>
        </p:spPr>
        <p:txBody>
          <a:bodyPr>
            <a:normAutofit fontScale="775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Воспитанники подготовительной группы приняли участие в акции "Здоровым быть здорово", приуроченной к месячнику здорово</a:t>
            </a:r>
            <a:r>
              <a:rPr lang="ru-RU" dirty="0" smtClean="0"/>
              <a:t>".</a:t>
            </a:r>
          </a:p>
          <a:p>
            <a:pPr marL="0" indent="457200" algn="just">
              <a:buNone/>
            </a:pPr>
            <a:r>
              <a:rPr lang="ru-RU" dirty="0" smtClean="0"/>
              <a:t>Ребята </a:t>
            </a:r>
            <a:r>
              <a:rPr lang="ru-RU" dirty="0"/>
              <a:t>с педагогом вышли на улицы микрорайона, для того, чтобы напомнить окружающим о том, как важно заботиться о своем здоровье и вести здоровый образ жизни</a:t>
            </a:r>
            <a:r>
              <a:rPr lang="ru-RU" dirty="0" smtClean="0"/>
              <a:t>.</a:t>
            </a:r>
          </a:p>
          <a:p>
            <a:pPr marL="0" indent="457200" algn="r">
              <a:buNone/>
            </a:pPr>
            <a:r>
              <a:rPr lang="ru-RU" sz="1300" dirty="0" smtClean="0"/>
              <a:t>19.04.2023</a:t>
            </a:r>
            <a:endParaRPr lang="ru-RU" sz="1300" dirty="0"/>
          </a:p>
        </p:txBody>
      </p:sp>
      <p:pic>
        <p:nvPicPr>
          <p:cNvPr id="34818" name="Picture 2" descr="IMG_20230424_100126_7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60106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IMG_20230424_100126_7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568" y="1937792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s://cdn.culture.ru/images/da8d547b-ccfa-5913-ae85-8dc048ab7f3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87" y="3271390"/>
            <a:ext cx="2864203" cy="214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2431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Акция </a:t>
            </a:r>
            <a: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«Верни Герою имя».</a:t>
            </a:r>
            <a:b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00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457200" algn="just">
              <a:buNone/>
            </a:pPr>
            <a:r>
              <a:rPr lang="ru-RU" dirty="0"/>
              <a:t>В рамках военно-патриотической акции "Верни Герою имя" воспитанники средней группы изготовили открытки - поздравления ветеранам ВОВ</a:t>
            </a:r>
            <a:r>
              <a:rPr lang="ru-RU" dirty="0" smtClean="0"/>
              <a:t>.</a:t>
            </a:r>
          </a:p>
          <a:p>
            <a:pPr marL="0" indent="457200" algn="r">
              <a:buNone/>
            </a:pPr>
            <a:r>
              <a:rPr lang="ru-RU" sz="1000" dirty="0" smtClean="0"/>
              <a:t>20.04.2023</a:t>
            </a:r>
            <a:endParaRPr lang="ru-RU" sz="1000" dirty="0"/>
          </a:p>
        </p:txBody>
      </p:sp>
      <p:pic>
        <p:nvPicPr>
          <p:cNvPr id="36866" name="Picture 2" descr="IMG_20230424_100317_8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358" y="1195239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IMG_20230424_100318_2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917" y="1383196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school40.centerstart.ru/sites/school40.centerstart.ru/files/tmp/news/img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992336"/>
            <a:ext cx="3023320" cy="22674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436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6000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День </a:t>
            </a:r>
            <a:r>
              <a:rPr lang="ru-RU" sz="6000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Земли </a:t>
            </a:r>
            <a:br>
              <a:rPr lang="ru-RU" sz="6000" b="1" dirty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endParaRPr lang="ru-RU" sz="6000" b="1" dirty="0">
              <a:solidFill>
                <a:srgbClr val="00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85292"/>
            <a:ext cx="4038600" cy="4360830"/>
          </a:xfrm>
        </p:spPr>
        <p:txBody>
          <a:bodyPr>
            <a:normAutofit fontScale="40000" lnSpcReduction="20000"/>
          </a:bodyPr>
          <a:lstStyle/>
          <a:p>
            <a:pPr marL="0" indent="457200" algn="just">
              <a:buNone/>
            </a:pPr>
            <a:r>
              <a:rPr lang="ru-RU" dirty="0"/>
              <a:t>«День земли» - праздник, который направлен на защиту нашей планеты Земля.</a:t>
            </a:r>
            <a:br>
              <a:rPr lang="ru-RU" dirty="0"/>
            </a:br>
            <a:r>
              <a:rPr lang="ru-RU" dirty="0"/>
              <a:t>В  день Земли  педагог  рассказал детям подготовительной группы о здоровье планеты, привлек  их внимание к  ее проблемам.</a:t>
            </a:r>
            <a:br>
              <a:rPr lang="ru-RU" dirty="0"/>
            </a:br>
            <a:r>
              <a:rPr lang="ru-RU" dirty="0"/>
              <a:t>Дети рассматривали глобусом, вспомнили почему Землю называют   голубой  планетой, побеседовали о том, что Земле грозит опасность и исходит она от нас – людей.</a:t>
            </a:r>
            <a:br>
              <a:rPr lang="ru-RU" dirty="0"/>
            </a:br>
            <a:r>
              <a:rPr lang="ru-RU" dirty="0"/>
              <a:t>Дети повторили правила поведения на природе.</a:t>
            </a:r>
            <a:br>
              <a:rPr lang="ru-RU" dirty="0"/>
            </a:br>
            <a:r>
              <a:rPr lang="ru-RU" dirty="0"/>
              <a:t>В завершении ребята изготовили макеты Земли</a:t>
            </a:r>
            <a:r>
              <a:rPr lang="ru-RU" dirty="0" smtClean="0"/>
              <a:t>!</a:t>
            </a:r>
          </a:p>
          <a:p>
            <a:pPr marL="0" indent="457200" algn="just">
              <a:buNone/>
            </a:pPr>
            <a:r>
              <a:rPr lang="ru-RU" dirty="0"/>
              <a:t>Это неделя была посвящена замечательному празднику Дню  Земли, который не только позволяет полюбоваться красотой Земли, многообразием различных форм жизни на ней, но и затрагивает все проблемы, рассказывает об опасностях, которые грозят нашей замечательной планете, призывает всех жителей от мала до велика беречь и защищать наш общий дом.</a:t>
            </a:r>
            <a:br>
              <a:rPr lang="ru-RU" dirty="0"/>
            </a:br>
            <a:r>
              <a:rPr lang="ru-RU" dirty="0"/>
              <a:t>Воспитанники второй младшей группы сделали коллективную работу "</a:t>
            </a:r>
            <a:r>
              <a:rPr lang="ru-RU" dirty="0" smtClean="0"/>
              <a:t>Берегите землю».</a:t>
            </a:r>
          </a:p>
          <a:p>
            <a:pPr marL="0" indent="457200" algn="just">
              <a:buNone/>
            </a:pPr>
            <a:r>
              <a:rPr lang="ru-RU" dirty="0"/>
              <a:t>На этой неделе малыши ясельной группы познакомились с праздником День Земли.</a:t>
            </a:r>
            <a:br>
              <a:rPr lang="ru-RU" dirty="0"/>
            </a:br>
            <a:r>
              <a:rPr lang="ru-RU" dirty="0"/>
              <a:t>Знакомство в таком возрасте необходимо для того, чтобы раньше сформировать бережное отношение к всему живому.</a:t>
            </a:r>
            <a:br>
              <a:rPr lang="ru-RU" dirty="0"/>
            </a:br>
            <a:r>
              <a:rPr lang="ru-RU" dirty="0"/>
              <a:t>Родителям было предложено поговорить с детьми о правилах поведения в природе, о том как беречь землю.</a:t>
            </a:r>
            <a:br>
              <a:rPr lang="ru-RU" dirty="0"/>
            </a:br>
            <a:r>
              <a:rPr lang="ru-RU" dirty="0"/>
              <a:t>Малыши познакомились с глобусом, поиграли в игру "Собери мусор</a:t>
            </a:r>
            <a:r>
              <a:rPr lang="ru-RU" dirty="0" smtClean="0"/>
              <a:t>".</a:t>
            </a:r>
          </a:p>
          <a:p>
            <a:pPr marL="0" indent="457200" algn="r">
              <a:buNone/>
            </a:pPr>
            <a:r>
              <a:rPr lang="ru-RU" sz="2500" dirty="0" smtClean="0"/>
              <a:t>21.04.2023</a:t>
            </a:r>
            <a:endParaRPr lang="ru-RU" sz="2500" dirty="0" smtClean="0"/>
          </a:p>
          <a:p>
            <a:pPr marL="0" indent="457200" algn="r">
              <a:buNone/>
            </a:pPr>
            <a:endParaRPr lang="ru-RU" sz="2500" dirty="0"/>
          </a:p>
        </p:txBody>
      </p:sp>
      <p:pic>
        <p:nvPicPr>
          <p:cNvPr id="37892" name="Picture 4" descr="IMG_20230424_100408_3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16" y="1057299"/>
            <a:ext cx="1905000" cy="1066801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IMG_20230424_100408_3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394" y="1590699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Picture 8" descr="IMG_20230424_100617_9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77" y="2397056"/>
            <a:ext cx="1076325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8" name="Picture 10" descr="IMG_20230424_100709_37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86" y="3287643"/>
            <a:ext cx="1905000" cy="1076326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s://proprikol.ru/wp-content/uploads/2023/01/kartinki-s-dnem-zemli-10.jpe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EF2FB"/>
              </a:clrFrom>
              <a:clrTo>
                <a:srgbClr val="EEF2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6976"/>
            <a:ext cx="1926938" cy="142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2462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Выставка </a:t>
            </a:r>
            <a: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поделок </a:t>
            </a:r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из </a:t>
            </a:r>
            <a: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вторичного сырья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4116288"/>
          </a:xfrm>
        </p:spPr>
        <p:txBody>
          <a:bodyPr>
            <a:normAutofit fontScale="625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 рамках Всероссийских природоохранных социально - образовательных проектов  "</a:t>
            </a:r>
            <a:r>
              <a:rPr lang="ru-RU" dirty="0" err="1"/>
              <a:t>Эколята</a:t>
            </a:r>
            <a:r>
              <a:rPr lang="ru-RU" dirty="0"/>
              <a:t> - дошколята" в нашем детском саду организована выставка поделок из вторичного </a:t>
            </a:r>
            <a:r>
              <a:rPr lang="ru-RU" dirty="0" smtClean="0"/>
              <a:t>сырья.</a:t>
            </a:r>
          </a:p>
          <a:p>
            <a:pPr marL="0" indent="457200" algn="just">
              <a:buNone/>
            </a:pPr>
            <a:r>
              <a:rPr lang="ru-RU" dirty="0" smtClean="0"/>
              <a:t>Отслужившие </a:t>
            </a:r>
            <a:r>
              <a:rPr lang="ru-RU" dirty="0"/>
              <a:t>свой срок вещи обрели вторую жизнь. Некоторые из них вполне могу украсить интерьер квартиры, другие стать оригинальным сувениром, а третьи любимой игрушкой для ребёнка.</a:t>
            </a:r>
            <a:br>
              <a:rPr lang="ru-RU" dirty="0"/>
            </a:br>
            <a:r>
              <a:rPr lang="ru-RU" dirty="0"/>
              <a:t>А сколько радости и неподдельной гордости было в глазах детей, когда они рассказывали о совместном с родителями творчестве</a:t>
            </a:r>
            <a:r>
              <a:rPr lang="ru-RU" dirty="0" smtClean="0"/>
              <a:t>.</a:t>
            </a:r>
          </a:p>
          <a:p>
            <a:pPr marL="0" indent="457200" algn="r">
              <a:buNone/>
            </a:pPr>
            <a:r>
              <a:rPr lang="ru-RU" sz="1600" dirty="0" smtClean="0"/>
              <a:t>25.04.2023</a:t>
            </a:r>
            <a:endParaRPr lang="ru-RU" sz="1600" dirty="0" smtClean="0"/>
          </a:p>
          <a:p>
            <a:pPr marL="0" indent="457200" algn="r">
              <a:buNone/>
            </a:pPr>
            <a:endParaRPr lang="ru-RU" sz="1600" dirty="0"/>
          </a:p>
        </p:txBody>
      </p:sp>
      <p:pic>
        <p:nvPicPr>
          <p:cNvPr id="38914" name="Picture 2" descr="IMG_20230425_131421_7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33500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IMG_20230425_131421_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916" y="769268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klubmama.ru/uploads/posts/2022-08/1660725593_25-klubmama-ru-p-deti-protiv-musora-podelki-foto-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039724"/>
            <a:ext cx="2898017" cy="2065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471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Акция </a:t>
            </a:r>
            <a:b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«</a:t>
            </a:r>
            <a: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Сортируем мусор – бережем природу».</a:t>
            </a:r>
            <a:b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00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78252" y="1752360"/>
            <a:ext cx="4038600" cy="3771636"/>
          </a:xfrm>
        </p:spPr>
        <p:txBody>
          <a:bodyPr>
            <a:normAutofit fontScale="77500" lnSpcReduction="20000"/>
          </a:bodyPr>
          <a:lstStyle/>
          <a:p>
            <a:pPr marL="0" indent="457200" algn="just">
              <a:buNone/>
            </a:pPr>
            <a:r>
              <a:rPr lang="ru-RU" dirty="0"/>
              <a:t>"Сортируем мусор - бережём природу". Под таким девизом стартовала акция в нашем детском саду.</a:t>
            </a:r>
            <a:br>
              <a:rPr lang="ru-RU" dirty="0"/>
            </a:br>
            <a:r>
              <a:rPr lang="ru-RU" dirty="0"/>
              <a:t>Целью данной акции является: экологическое воспитание, формирование культуры бережного отношения к природным ресурсам у детей и внедрения практики современного способа сбора отходов, подлежащих вторичной переработке</a:t>
            </a:r>
            <a:r>
              <a:rPr lang="ru-RU" dirty="0" smtClean="0"/>
              <a:t>.</a:t>
            </a:r>
          </a:p>
          <a:p>
            <a:pPr marL="0" indent="457200" algn="r">
              <a:buNone/>
            </a:pPr>
            <a:r>
              <a:rPr lang="ru-RU" sz="1000" dirty="0" smtClean="0"/>
              <a:t>25.04.2023</a:t>
            </a:r>
            <a:endParaRPr lang="ru-RU" sz="1300" dirty="0"/>
          </a:p>
        </p:txBody>
      </p:sp>
      <p:pic>
        <p:nvPicPr>
          <p:cNvPr id="39938" name="Picture 2" descr="IMG_20230425_133153_8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21396"/>
            <a:ext cx="1905000" cy="1866901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IMG_20230425_133154_3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993404"/>
            <a:ext cx="1239063" cy="1644774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https://xn--80ajjine0d.xn--p1ai/sites/default/files/works/konkurs/img_20210209_123858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CFCFD1"/>
              </a:clrFrom>
              <a:clrTo>
                <a:srgbClr val="CFCFD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959090"/>
            <a:ext cx="2081807" cy="156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8673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Международный </a:t>
            </a:r>
            <a: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день защиты от шума.</a:t>
            </a:r>
            <a:b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00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457200" algn="just">
              <a:buNone/>
            </a:pPr>
            <a:r>
              <a:rPr lang="ru-RU" dirty="0"/>
              <a:t>25 апреля - Международный день защиты от шума отмечается ежегодно в последнюю среду апреля.</a:t>
            </a:r>
            <a:br>
              <a:rPr lang="ru-RU" dirty="0"/>
            </a:br>
            <a:r>
              <a:rPr lang="ru-RU" dirty="0"/>
              <a:t>В старшей группе проведено тематическое занятие с целью повышения осведомленность воспитанников о влиянии шума на здоровье и благополучие людей</a:t>
            </a:r>
            <a:r>
              <a:rPr lang="ru-RU" dirty="0" smtClean="0"/>
              <a:t>.</a:t>
            </a:r>
          </a:p>
          <a:p>
            <a:pPr marL="0" indent="457200" algn="r">
              <a:buNone/>
            </a:pPr>
            <a:r>
              <a:rPr lang="ru-RU" sz="1000" dirty="0" smtClean="0"/>
              <a:t>25.04.2023</a:t>
            </a:r>
            <a:endParaRPr lang="ru-RU" sz="1200" dirty="0"/>
          </a:p>
        </p:txBody>
      </p:sp>
      <p:pic>
        <p:nvPicPr>
          <p:cNvPr id="40962" name="Picture 2" descr="IMG_20230425_134137_6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06962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IMG_20230425_134137_0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389864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https://otkritkis.com/wp-content/uploads/2022/01/img24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01516"/>
            <a:ext cx="2915816" cy="21868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9488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Завершение </a:t>
            </a:r>
            <a: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месячника здоровья.</a:t>
            </a:r>
            <a:b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00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457200" algn="just">
              <a:buNone/>
            </a:pPr>
            <a:r>
              <a:rPr lang="ru-RU" dirty="0"/>
              <a:t>Месячник здоровья завершился "полезными забавами" - парными играми для пальцев и </a:t>
            </a:r>
            <a:r>
              <a:rPr lang="ru-RU" dirty="0" smtClean="0"/>
              <a:t>ладошек.</a:t>
            </a:r>
          </a:p>
          <a:p>
            <a:pPr marL="0" indent="457200" algn="just">
              <a:buNone/>
            </a:pPr>
            <a:r>
              <a:rPr lang="ru-RU" dirty="0" smtClean="0"/>
              <a:t>Основная </a:t>
            </a:r>
            <a:r>
              <a:rPr lang="ru-RU" dirty="0"/>
              <a:t>цель таких игр  – приучить ребенка к тактильным манипуляциям в едином темпе с партнером. </a:t>
            </a:r>
            <a:endParaRPr lang="ru-RU" dirty="0" smtClean="0"/>
          </a:p>
          <a:p>
            <a:pPr marL="0" indent="457200" algn="r">
              <a:buNone/>
            </a:pPr>
            <a:r>
              <a:rPr lang="ru-RU" sz="1000" dirty="0" smtClean="0"/>
              <a:t>27.04.2023</a:t>
            </a:r>
            <a:endParaRPr lang="ru-RU" sz="1100" dirty="0"/>
          </a:p>
        </p:txBody>
      </p:sp>
      <p:pic>
        <p:nvPicPr>
          <p:cNvPr id="43010" name="Picture 2" descr="IMG_20230502_150449_9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7" y="1333500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IMG_20230502_150450_2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400" y="1561356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https://xn----7sbakll5a6ax.xn--p1ai/wp-content/uploads/2022/09/5819f0fd-d0c4-548e-90e6-396aa38f5d83-%D0%BA%D0%BE%D0%BF%D0%B8%D1%8F-2048x123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74334"/>
            <a:ext cx="3260595" cy="195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027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s://data3.proshkolu.ru/content/media/pic/std/2000000/1925000/1924672-f3c31783293fcbc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9228"/>
            <a:ext cx="835292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0828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Начало </a:t>
            </a:r>
            <a:r>
              <a:rPr lang="ru-RU" sz="3200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тематической недели, </a:t>
            </a:r>
            <a:r>
              <a:rPr lang="ru-RU" sz="3200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/>
            </a:r>
            <a:br>
              <a:rPr lang="ru-RU" sz="3200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r>
              <a:rPr lang="ru-RU" sz="3200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посвященной </a:t>
            </a:r>
            <a:r>
              <a:rPr lang="ru-RU" sz="3200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Дню астрономии</a:t>
            </a:r>
            <a:br>
              <a:rPr lang="ru-RU" sz="3200" b="1" dirty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endParaRPr lang="ru-RU" sz="3200" b="1" dirty="0">
              <a:solidFill>
                <a:srgbClr val="00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972272"/>
          </a:xfrm>
        </p:spPr>
        <p:txBody>
          <a:bodyPr>
            <a:normAutofit fontScale="62500" lnSpcReduction="20000"/>
          </a:bodyPr>
          <a:lstStyle/>
          <a:p>
            <a:pPr marL="0" indent="457200" algn="just">
              <a:buNone/>
            </a:pPr>
            <a:r>
              <a:rPr lang="ru-RU" dirty="0"/>
              <a:t>29 апреля 2023 года отмечается День астрономии. В рамках данной даты в нашем детском саду стартовала тематическая </a:t>
            </a:r>
            <a:r>
              <a:rPr lang="ru-RU" dirty="0" smtClean="0"/>
              <a:t>неделя.</a:t>
            </a:r>
          </a:p>
          <a:p>
            <a:pPr marL="0" indent="457200" algn="just">
              <a:buNone/>
            </a:pPr>
            <a:r>
              <a:rPr lang="ru-RU" dirty="0" smtClean="0"/>
              <a:t>В </a:t>
            </a:r>
            <a:r>
              <a:rPr lang="ru-RU" dirty="0"/>
              <a:t>первый тематический день воспитанники старшей группы попытались выяснить существует ли НЛО? Познакомились с наукой уфологией, которая занимается изучением неопознанных летающих объектов, а также инопланетных </a:t>
            </a:r>
            <a:r>
              <a:rPr lang="ru-RU" dirty="0" smtClean="0"/>
              <a:t>существ.</a:t>
            </a:r>
          </a:p>
          <a:p>
            <a:pPr marL="0" indent="457200" algn="just">
              <a:buNone/>
            </a:pPr>
            <a:r>
              <a:rPr lang="ru-RU" dirty="0" smtClean="0"/>
              <a:t>В </a:t>
            </a:r>
            <a:r>
              <a:rPr lang="ru-RU" dirty="0"/>
              <a:t>завершение занятия посмотрели мультфильм "Главный звездочет" и поиграли в пришельцев</a:t>
            </a:r>
            <a:r>
              <a:rPr lang="ru-RU" dirty="0" smtClean="0"/>
              <a:t>.</a:t>
            </a:r>
          </a:p>
          <a:p>
            <a:pPr marL="0" indent="457200" algn="r">
              <a:buNone/>
            </a:pPr>
            <a:r>
              <a:rPr lang="ru-RU" sz="1600" dirty="0" smtClean="0"/>
              <a:t>28.04.2023</a:t>
            </a:r>
            <a:endParaRPr lang="ru-RU" sz="1600" dirty="0"/>
          </a:p>
        </p:txBody>
      </p:sp>
      <p:pic>
        <p:nvPicPr>
          <p:cNvPr id="44034" name="Picture 2" descr="IMG_20230502_150611_5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33500"/>
            <a:ext cx="2160240" cy="162018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https://proprikol.ru/wp-content/uploads/2022/12/kartinki-s-mezhdunarodnym-dnem-astrologii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135392"/>
            <a:ext cx="3518402" cy="1969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6548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Созвездия</a:t>
            </a:r>
            <a: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00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32993" y="985292"/>
            <a:ext cx="4038600" cy="3771636"/>
          </a:xfrm>
        </p:spPr>
        <p:txBody>
          <a:bodyPr>
            <a:normAutofit fontScale="850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 рамках тематической недели, посвящённой Дню астрономии, воспитанники старшей группы познакомились с </a:t>
            </a:r>
            <a:r>
              <a:rPr lang="ru-RU" dirty="0" smtClean="0"/>
              <a:t>созвездиями.</a:t>
            </a:r>
          </a:p>
          <a:p>
            <a:pPr marL="0" indent="457200" algn="just">
              <a:buNone/>
            </a:pPr>
            <a:r>
              <a:rPr lang="ru-RU" dirty="0" smtClean="0"/>
              <a:t>Яркая </a:t>
            </a:r>
            <a:r>
              <a:rPr lang="ru-RU" dirty="0"/>
              <a:t>презентация и мультфильм "Тайна третьей планеты" сделали занятие насыщенным, ярким, полным и запоминающимся</a:t>
            </a:r>
            <a:r>
              <a:rPr lang="ru-RU" dirty="0" smtClean="0"/>
              <a:t>.</a:t>
            </a:r>
          </a:p>
          <a:p>
            <a:pPr marL="0" indent="457200" algn="r">
              <a:buNone/>
            </a:pPr>
            <a:r>
              <a:rPr lang="ru-RU" sz="1000" dirty="0" smtClean="0"/>
              <a:t>02.05.2023</a:t>
            </a:r>
            <a:endParaRPr lang="ru-RU" sz="1200" dirty="0"/>
          </a:p>
        </p:txBody>
      </p:sp>
      <p:pic>
        <p:nvPicPr>
          <p:cNvPr id="45058" name="Picture 2" descr="IMG_20230502_150830_5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47" y="985292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 descr="IMG_20230502_150831_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192909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s://fs.znanio.ru/d5af0e/b3/4b/9aaed357e8d52b8d3e3056118e226526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29" y="2929508"/>
            <a:ext cx="3022635" cy="227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494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Маленькие </a:t>
            </a:r>
            <a: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астрономы</a:t>
            </a:r>
            <a:b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00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Во второй младшей группе нашего детского сада прошел познавательный час по астрономии «Тайны звездного неба». </a:t>
            </a:r>
            <a:br>
              <a:rPr lang="ru-RU" dirty="0"/>
            </a:br>
            <a:r>
              <a:rPr lang="ru-RU" dirty="0"/>
              <a:t>Цель данного занятия - познакомить детей со старейших в мире наукой – астрономией</a:t>
            </a:r>
            <a:r>
              <a:rPr lang="ru-RU" dirty="0" smtClean="0"/>
              <a:t>.</a:t>
            </a:r>
          </a:p>
          <a:p>
            <a:pPr marL="0" indent="457200" algn="r">
              <a:buNone/>
            </a:pPr>
            <a:r>
              <a:rPr lang="ru-RU" sz="1000" dirty="0" smtClean="0"/>
              <a:t>02.05.2023</a:t>
            </a:r>
            <a:endParaRPr lang="ru-RU" sz="1100" dirty="0"/>
          </a:p>
        </p:txBody>
      </p:sp>
      <p:pic>
        <p:nvPicPr>
          <p:cNvPr id="46082" name="Picture 2" descr="IMG_20230502_150939_1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052" y="1057300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IMG_20230502_150938_9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561356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gas-kvas.com/uploads/posts/2023-02/1676419829_gas-kvas-com-p-astronom-risunok-detskii-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13484"/>
            <a:ext cx="2577543" cy="264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6477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День </a:t>
            </a:r>
            <a: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солнца во 2 младшей группе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pPr marL="0" indent="457200" algn="just">
              <a:buNone/>
            </a:pPr>
            <a:r>
              <a:rPr lang="ru-RU" dirty="0"/>
              <a:t>День солнца сравнительно «новый праздник», который отмечается 3 мая с 1994г.</a:t>
            </a:r>
            <a:br>
              <a:rPr lang="ru-RU" dirty="0"/>
            </a:br>
            <a:r>
              <a:rPr lang="ru-RU" dirty="0"/>
              <a:t>Во второй младшей группе прошло мероприятие, целью которого было создать радостное, веселое настроение, формировать первоначальное представления о солнце, его значении в жизни природы и людей.</a:t>
            </a:r>
            <a:br>
              <a:rPr lang="ru-RU" dirty="0"/>
            </a:br>
            <a:r>
              <a:rPr lang="ru-RU" dirty="0"/>
              <a:t>Весь день  был очень содержательным и интересным: с малышами беседовали о солнце, читали стихи, </a:t>
            </a:r>
            <a:r>
              <a:rPr lang="ru-RU" dirty="0" err="1"/>
              <a:t>потешки</a:t>
            </a:r>
            <a:r>
              <a:rPr lang="ru-RU" dirty="0"/>
              <a:t>, сказку «У солнышка в гостях», отгадывали загадки, учили </a:t>
            </a:r>
            <a:r>
              <a:rPr lang="ru-RU" dirty="0" err="1"/>
              <a:t>заклички</a:t>
            </a:r>
            <a:r>
              <a:rPr lang="ru-RU" dirty="0"/>
              <a:t>, играли в игры, наблюдали за солнцем, пускали солнечных зайчиков, делали поделку, </a:t>
            </a:r>
            <a:r>
              <a:rPr lang="ru-RU" dirty="0" smtClean="0"/>
              <a:t>рисовали.</a:t>
            </a:r>
          </a:p>
          <a:p>
            <a:pPr marL="0" indent="457200" algn="just">
              <a:buNone/>
            </a:pPr>
            <a:r>
              <a:rPr lang="ru-RU" dirty="0" smtClean="0"/>
              <a:t>Лучики </a:t>
            </a:r>
            <a:r>
              <a:rPr lang="ru-RU" dirty="0"/>
              <a:t>ласкового солнышка малыши рисовали в нетрадиционной технике «ладошкой». Вот какой портрет Солнышка у нас получился</a:t>
            </a:r>
            <a:r>
              <a:rPr lang="ru-RU" dirty="0" smtClean="0"/>
              <a:t>.</a:t>
            </a:r>
          </a:p>
          <a:p>
            <a:pPr marL="0" indent="457200" algn="r">
              <a:buNone/>
            </a:pPr>
            <a:r>
              <a:rPr lang="ru-RU" sz="1800" dirty="0" smtClean="0"/>
              <a:t>03.05.2023</a:t>
            </a:r>
            <a:endParaRPr lang="ru-RU" sz="1800" dirty="0"/>
          </a:p>
        </p:txBody>
      </p:sp>
      <p:pic>
        <p:nvPicPr>
          <p:cNvPr id="47106" name="Picture 2" descr="IMG_20230503_145351_2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10655"/>
            <a:ext cx="1468436" cy="1949251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IMG_20230503_145351_0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025" y="1266777"/>
            <a:ext cx="1368152" cy="1816131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https://cdn.culture.ru/images/969f1e80-db3f-5c11-875c-2d76ab2e17b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00959"/>
            <a:ext cx="2390337" cy="17927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3338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День </a:t>
            </a:r>
            <a: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солнца в старшей группе</a:t>
            </a:r>
            <a:b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00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457200" algn="just">
              <a:buNone/>
            </a:pPr>
            <a:r>
              <a:rPr lang="ru-RU" dirty="0"/>
              <a:t>Праздник «Международный день солнца» ежегодно отмечается в мире 3 мая.</a:t>
            </a:r>
            <a:br>
              <a:rPr lang="ru-RU" dirty="0"/>
            </a:br>
            <a:r>
              <a:rPr lang="ru-RU" dirty="0"/>
              <a:t>В старшей группе организован тематический день, посвящённый этой дате.</a:t>
            </a:r>
            <a:br>
              <a:rPr lang="ru-RU" dirty="0"/>
            </a:br>
            <a:r>
              <a:rPr lang="ru-RU" dirty="0"/>
              <a:t>В ходе тематического дня ребята закрепляли знания о Солнце, как источнике жизни на нашей планете, повторили полезные и вредные факторы воздействия солнечного света</a:t>
            </a:r>
            <a:r>
              <a:rPr lang="ru-RU" dirty="0" smtClean="0"/>
              <a:t>.</a:t>
            </a:r>
          </a:p>
          <a:p>
            <a:pPr marL="0" indent="457200" algn="r">
              <a:buNone/>
            </a:pPr>
            <a:r>
              <a:rPr lang="ru-RU" sz="1300" dirty="0" smtClean="0"/>
              <a:t>03.05.2023</a:t>
            </a:r>
            <a:endParaRPr lang="ru-RU" sz="1300" dirty="0"/>
          </a:p>
        </p:txBody>
      </p:sp>
      <p:pic>
        <p:nvPicPr>
          <p:cNvPr id="48130" name="Picture 2" descr="IMG_20230503_145425_6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017" y="1213676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 descr="IMG_20230503_145425_7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633364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https://kartinkin.net/uploads/posts/2022-03/1646962208_78-kartinkin-net-p-gruppa-solnishko-kartinki-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108117"/>
            <a:ext cx="3178696" cy="2122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5911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Конкурс </a:t>
            </a:r>
            <a: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семейного творчества </a:t>
            </a:r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«</a:t>
            </a:r>
            <a: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Рисуем вечный огонь».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pPr marL="0" indent="457200" algn="just">
              <a:buNone/>
            </a:pPr>
            <a:r>
              <a:rPr lang="ru-RU" dirty="0" smtClean="0"/>
              <a:t>В </a:t>
            </a:r>
            <a:r>
              <a:rPr lang="ru-RU" dirty="0"/>
              <a:t>рамках конкурса семейного творчества "Рисуем с детьми вечный огонь" в старшей группе организована выставка рисунков</a:t>
            </a:r>
            <a:r>
              <a:rPr lang="ru-RU" dirty="0" smtClean="0"/>
              <a:t>.</a:t>
            </a:r>
          </a:p>
          <a:p>
            <a:pPr marL="0" indent="457200" algn="just">
              <a:buNone/>
            </a:pPr>
            <a:r>
              <a:rPr lang="ru-RU" dirty="0"/>
              <a:t>Воспитанники с родителями ясельной группы присоединились к конкурсу семейного творчества "Рисуем с детьми вечный </a:t>
            </a:r>
            <a:r>
              <a:rPr lang="ru-RU" dirty="0" smtClean="0"/>
              <a:t>огонь«</a:t>
            </a:r>
          </a:p>
          <a:p>
            <a:pPr marL="0" indent="457200" algn="r">
              <a:buNone/>
            </a:pPr>
            <a:r>
              <a:rPr lang="ru-RU" sz="1000" dirty="0" smtClean="0"/>
              <a:t>03.05.2023</a:t>
            </a:r>
            <a:endParaRPr lang="ru-RU" sz="1300" dirty="0"/>
          </a:p>
        </p:txBody>
      </p:sp>
      <p:pic>
        <p:nvPicPr>
          <p:cNvPr id="49154" name="Picture 2" descr="IMG_20230505_092154_2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41158"/>
            <a:ext cx="1905000" cy="1257301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IMG_20230505_092154_5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130" y="1839922"/>
            <a:ext cx="1905000" cy="1362075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Picture 6" descr="IMG_20230505_092807_6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60" y="3118164"/>
            <a:ext cx="2094504" cy="963472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https://papik.pro/uploads/posts/2023-01/1674068712_papik-pro-p-vechnii-ogon-risunok-2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934" y="3443501"/>
            <a:ext cx="2409564" cy="166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9475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Проект «Стена Памяти»</a:t>
            </a:r>
            <a:b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00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901354"/>
            <a:ext cx="4038600" cy="4404418"/>
          </a:xfrm>
        </p:spPr>
        <p:txBody>
          <a:bodyPr>
            <a:normAutofit fontScale="625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 старшей группе реализуется проект «Стена Памяти» - создана памятная мемориальная экспозиция, с фотографиями участников Великой Отечественной войны и краткими сведениями о них.</a:t>
            </a:r>
            <a:br>
              <a:rPr lang="ru-RU" dirty="0"/>
            </a:br>
            <a:r>
              <a:rPr lang="ru-RU" dirty="0"/>
              <a:t>Данный проект призван почтить память героев Великой Отечественной войны</a:t>
            </a:r>
            <a:r>
              <a:rPr lang="ru-RU" dirty="0" smtClean="0"/>
              <a:t>.</a:t>
            </a:r>
          </a:p>
          <a:p>
            <a:pPr marL="0" indent="457200" algn="just">
              <a:buNone/>
            </a:pPr>
            <a:r>
              <a:rPr lang="ru-RU" dirty="0"/>
              <a:t>В преддверии празднования Дня Победы в нашем детском саду была оформлена "Стена Памяти". Это - дань благодарности тем, кто подарил нам возможность жить в мире, это напоминание о том, что б мир и покой был у нас всегда</a:t>
            </a:r>
            <a:r>
              <a:rPr lang="ru-RU" dirty="0" smtClean="0"/>
              <a:t>.</a:t>
            </a:r>
          </a:p>
          <a:p>
            <a:pPr marL="0" indent="457200" algn="r">
              <a:buNone/>
            </a:pPr>
            <a:r>
              <a:rPr lang="ru-RU" sz="1800" dirty="0" smtClean="0"/>
              <a:t>03.05.2023</a:t>
            </a:r>
            <a:endParaRPr lang="ru-RU" sz="1800" dirty="0"/>
          </a:p>
        </p:txBody>
      </p:sp>
      <p:pic>
        <p:nvPicPr>
          <p:cNvPr id="50178" name="Picture 2" descr="IMG_20230505_092224_9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1552"/>
            <a:ext cx="1905000" cy="1171575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IMG_20230505_092318_8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417340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https://s11020.edu35.ru/images/stena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180" y="3072420"/>
            <a:ext cx="4073620" cy="20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696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Акция «Бессмертный полк»</a:t>
            </a:r>
            <a:b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00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726973"/>
            <a:ext cx="4038600" cy="3771636"/>
          </a:xfrm>
        </p:spPr>
        <p:txBody>
          <a:bodyPr>
            <a:normAutofit fontScale="92500" lnSpcReduction="20000"/>
          </a:bodyPr>
          <a:lstStyle/>
          <a:p>
            <a:pPr marL="0" indent="457200" algn="just">
              <a:buNone/>
            </a:pPr>
            <a:r>
              <a:rPr lang="ru-RU" dirty="0"/>
              <a:t>Наш детский сад принимает участие в акции "Бессмертный полк" в новом формате.</a:t>
            </a:r>
            <a:br>
              <a:rPr lang="ru-RU" dirty="0"/>
            </a:br>
            <a:r>
              <a:rPr lang="ru-RU" dirty="0"/>
              <a:t>Портреты наших героев, участников Великой Отечественной войны размещены на окнах, в память о них и бесценном подвиге</a:t>
            </a:r>
            <a:r>
              <a:rPr lang="ru-RU" dirty="0" smtClean="0"/>
              <a:t>.</a:t>
            </a:r>
          </a:p>
          <a:p>
            <a:pPr marL="0" indent="457200" algn="r">
              <a:buNone/>
            </a:pPr>
            <a:r>
              <a:rPr lang="ru-RU" sz="1000" dirty="0" smtClean="0"/>
              <a:t>04.05.2023</a:t>
            </a:r>
            <a:endParaRPr lang="ru-RU" sz="1100" dirty="0"/>
          </a:p>
        </p:txBody>
      </p:sp>
      <p:pic>
        <p:nvPicPr>
          <p:cNvPr id="51202" name="Picture 2" descr="IMG_20230505_092405_6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3284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4" name="Picture 4" descr="IMG_20230505_092405_4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967" y="1417340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https://cdn.culture.ru/images/f89b9d31-de3c-5e23-9655-19d284e0fe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59481"/>
            <a:ext cx="3875412" cy="2075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5593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Акция </a:t>
            </a:r>
            <a: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«Окна Победы»</a:t>
            </a:r>
            <a:b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00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indent="457200" algn="just">
              <a:buNone/>
            </a:pPr>
            <a:r>
              <a:rPr lang="ru-RU" dirty="0"/>
              <a:t>Наш детский сад принимает участие в акции "Окна Победы</a:t>
            </a:r>
            <a:r>
              <a:rPr lang="ru-RU" dirty="0" smtClean="0"/>
              <a:t>".</a:t>
            </a:r>
          </a:p>
          <a:p>
            <a:pPr indent="457200" algn="r">
              <a:buNone/>
            </a:pPr>
            <a:r>
              <a:rPr lang="ru-RU" sz="1000" dirty="0" smtClean="0"/>
              <a:t>04.05.2023</a:t>
            </a:r>
            <a:endParaRPr lang="ru-RU" sz="1000" dirty="0"/>
          </a:p>
        </p:txBody>
      </p:sp>
      <p:pic>
        <p:nvPicPr>
          <p:cNvPr id="52226" name="Picture 2" descr="IMG_20230505_092547_6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33500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8" name="Picture 4" descr="IMG_20230505_092547_8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595" y="1775061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https://sun9-64.userapi.com/impf/CUg_gztXQpMBt88GeN3brN3pSufGhiG812KqIw/YTb4BdgT9DM.jpg?size=0x0&amp;quality=90&amp;proxy=1&amp;sign=572b25a2df0f6fa2a4c89585490b795d&amp;c_uniq_tag=0mNbuI0C9i9DQdahzVYiUgnXfMthwa4eCKIKjUM24nI&amp;type=video_thum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2"/>
          <a:stretch/>
        </p:blipFill>
        <p:spPr bwMode="auto">
          <a:xfrm>
            <a:off x="611560" y="3159110"/>
            <a:ext cx="4352902" cy="207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7876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Акция </a:t>
            </a:r>
            <a: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«Георгиевская ленточка»</a:t>
            </a:r>
            <a:b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00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57300"/>
            <a:ext cx="4038600" cy="4047836"/>
          </a:xfrm>
        </p:spPr>
        <p:txBody>
          <a:bodyPr>
            <a:normAutofit fontScale="625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 нашем детском саду стартовала акция «Георгиевская ленточка».</a:t>
            </a:r>
            <a:br>
              <a:rPr lang="ru-RU" dirty="0"/>
            </a:br>
            <a:r>
              <a:rPr lang="ru-RU" dirty="0"/>
              <a:t>В преддверии празднования 78 годовщины Победы в Великой Отечественной войне на территории всей Российской Федерации можно наблюдать, как георгиевская ленточка гордо развивается на груди у людей.</a:t>
            </a:r>
            <a:br>
              <a:rPr lang="ru-RU" dirty="0"/>
            </a:br>
            <a:r>
              <a:rPr lang="ru-RU" dirty="0"/>
              <a:t>Масштабы акции с каждым годом набирают обороты, а количество ленточек, распространенных в преддверии праздника, растет из года в год</a:t>
            </a:r>
            <a:r>
              <a:rPr lang="ru-RU" dirty="0" smtClean="0"/>
              <a:t>.</a:t>
            </a:r>
          </a:p>
          <a:p>
            <a:pPr marL="0" indent="457200" algn="just">
              <a:buNone/>
            </a:pPr>
            <a:r>
              <a:rPr lang="ru-RU" dirty="0"/>
              <a:t>Вот и самые маленькие наши воспитанники вместе с родителями присоединились к акции "Георгиевская ленточка</a:t>
            </a:r>
            <a:r>
              <a:rPr lang="ru-RU" dirty="0" smtClean="0"/>
              <a:t>".</a:t>
            </a:r>
          </a:p>
          <a:p>
            <a:pPr marL="0" indent="457200" algn="r">
              <a:buNone/>
            </a:pPr>
            <a:r>
              <a:rPr lang="ru-RU" sz="1600" dirty="0" smtClean="0"/>
              <a:t>05.05.2023</a:t>
            </a:r>
            <a:endParaRPr lang="ru-RU" sz="1600" dirty="0"/>
          </a:p>
        </p:txBody>
      </p:sp>
      <p:pic>
        <p:nvPicPr>
          <p:cNvPr id="53250" name="Picture 2" descr="IMG_20230505_092654_6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42" y="1171360"/>
            <a:ext cx="1905000" cy="1866901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IMG_20230505_092654_8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665" y="1489348"/>
            <a:ext cx="1905000" cy="1876425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4" name="Picture 6" descr="IMG_20230505_092904_6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952" y="2690172"/>
            <a:ext cx="657225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https://cdn.culture.ru/images/0ca81789-c48d-5752-910c-f71ee44a783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960" y="3434455"/>
            <a:ext cx="2623705" cy="169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199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  <a:t>Акция </a:t>
            </a:r>
            <a:r>
              <a:rPr lang="ru-RU" b="1" dirty="0">
                <a:solidFill>
                  <a:srgbClr val="FF0066"/>
                </a:solidFill>
                <a:latin typeface="Monotype Corsiva" panose="03010101010201010101" pitchFamily="66" charset="0"/>
              </a:rPr>
              <a:t>«Мама – лучший друг»!</a:t>
            </a:r>
            <a:br>
              <a:rPr lang="ru-RU" b="1" dirty="0">
                <a:solidFill>
                  <a:srgbClr val="FF0066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solidFill>
                  <a:srgbClr val="FF0066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>
                <a:solidFill>
                  <a:srgbClr val="FF0066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FF0066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ru-RU" sz="2000" dirty="0"/>
              <a:t>В преддверии замечательного праздника - 8 Марта в нашем детском саду прошла акция "Мама - лучший друг</a:t>
            </a:r>
            <a:r>
              <a:rPr lang="ru-RU" sz="2000" dirty="0" smtClean="0"/>
              <a:t>". </a:t>
            </a:r>
          </a:p>
          <a:p>
            <a:pPr marL="0" indent="457200" algn="r">
              <a:buNone/>
            </a:pPr>
            <a:r>
              <a:rPr lang="ru-RU" sz="1000" dirty="0" smtClean="0"/>
              <a:t>07.03.2023</a:t>
            </a:r>
            <a:endParaRPr lang="ru-RU" sz="1000" dirty="0"/>
          </a:p>
        </p:txBody>
      </p:sp>
      <p:pic>
        <p:nvPicPr>
          <p:cNvPr id="4102" name="Picture 6" descr="IMG_20230302_145853_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38453"/>
            <a:ext cx="1860798" cy="1860798"/>
          </a:xfrm>
          <a:prstGeom prst="rect">
            <a:avLst/>
          </a:prstGeom>
          <a:ln w="88900" cap="sq" cmpd="thickThin">
            <a:solidFill>
              <a:srgbClr val="FF006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G_20230309_092206_7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467594"/>
            <a:ext cx="1666528" cy="1666528"/>
          </a:xfrm>
          <a:prstGeom prst="rect">
            <a:avLst/>
          </a:prstGeom>
          <a:ln w="88900" cap="sq" cmpd="thickThin">
            <a:solidFill>
              <a:srgbClr val="FF006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pic.rutubelist.ru/video/c4/e2/c4e294d2fbdffeeedf55566452f56b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87" y="2700872"/>
            <a:ext cx="4500591" cy="25315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content.foto.my.mail.ru/inbox/iraida60/8_marta/i-21968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884" y="3134122"/>
            <a:ext cx="3698776" cy="246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21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Выставка </a:t>
            </a:r>
            <a: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рисунков «День Победы».</a:t>
            </a:r>
            <a:b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00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057300"/>
            <a:ext cx="4038600" cy="4047836"/>
          </a:xfrm>
        </p:spPr>
        <p:txBody>
          <a:bodyPr>
            <a:normAutofit fontScale="70000" lnSpcReduction="20000"/>
          </a:bodyPr>
          <a:lstStyle/>
          <a:p>
            <a:pPr marL="0" indent="457200" algn="just">
              <a:buNone/>
            </a:pPr>
            <a:r>
              <a:rPr lang="ru-RU" dirty="0"/>
              <a:t>С целью воспитания у детей патриотических чувств, интереса к героическому прошлому страны, уважения к павшим защитникам Родины, в детском саду была оформлена выставка рисунков "День Победы</a:t>
            </a:r>
            <a:r>
              <a:rPr lang="ru-RU" dirty="0" smtClean="0"/>
              <a:t>!".</a:t>
            </a:r>
          </a:p>
          <a:p>
            <a:pPr marL="0" indent="457200" algn="just">
              <a:buNone/>
            </a:pPr>
            <a:r>
              <a:rPr lang="ru-RU" dirty="0" smtClean="0"/>
              <a:t>Участниками </a:t>
            </a:r>
            <a:r>
              <a:rPr lang="ru-RU" dirty="0"/>
              <a:t>творческой выставки стали воспитанники средней группы и их </a:t>
            </a:r>
            <a:r>
              <a:rPr lang="ru-RU" dirty="0" smtClean="0"/>
              <a:t>родители.</a:t>
            </a:r>
          </a:p>
          <a:p>
            <a:pPr marL="0" indent="457200" algn="just">
              <a:buNone/>
            </a:pPr>
            <a:r>
              <a:rPr lang="ru-RU" dirty="0" smtClean="0"/>
              <a:t>Ребята </a:t>
            </a:r>
            <a:r>
              <a:rPr lang="ru-RU" dirty="0"/>
              <a:t>рисовали и солдат - Защитников нашей Родины, и военную технику</a:t>
            </a:r>
            <a:r>
              <a:rPr lang="ru-RU" dirty="0" smtClean="0"/>
              <a:t>.</a:t>
            </a:r>
          </a:p>
          <a:p>
            <a:pPr marL="0" indent="457200" algn="r">
              <a:buNone/>
            </a:pPr>
            <a:r>
              <a:rPr lang="ru-RU" sz="1400" dirty="0" smtClean="0"/>
              <a:t>05.05.2023</a:t>
            </a:r>
            <a:endParaRPr lang="ru-RU" sz="1400" dirty="0"/>
          </a:p>
        </p:txBody>
      </p:sp>
      <p:pic>
        <p:nvPicPr>
          <p:cNvPr id="54274" name="Picture 2" descr="IMG_20230505_133633_1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86855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https://sun9-37.userapi.com/impf/c639322/v639322681/1b485/lpeNf99Bbws.jpg?size=1250x800&amp;quality=96&amp;sign=7e12b9844aefbe59c827e841f729734f&amp;c_uniq_tag=7D8p-7hWqamSJeN-zch_j_XazoyBmB58VJRAH6asZh8&amp;type=album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097" y="2647771"/>
            <a:ext cx="3932022" cy="251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8609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Веселая </a:t>
            </a:r>
            <a: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ярмарка</a:t>
            </a:r>
            <a:b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00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57300"/>
            <a:ext cx="4038600" cy="4047836"/>
          </a:xfrm>
        </p:spPr>
        <p:txBody>
          <a:bodyPr>
            <a:normAutofit fontScale="550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Весенняя ярмарка - многолетняя традиция нашего детского сада.</a:t>
            </a:r>
            <a:br>
              <a:rPr lang="ru-RU" dirty="0"/>
            </a:br>
            <a:r>
              <a:rPr lang="ru-RU" dirty="0"/>
              <a:t>Ярмарка - это весёлые песни и пляски, забавы, соревнования, загадки, ароматный чай с вкусными баранками</a:t>
            </a:r>
            <a:r>
              <a:rPr lang="ru-RU" dirty="0" smtClean="0"/>
              <a:t>!!!</a:t>
            </a:r>
          </a:p>
          <a:p>
            <a:pPr marL="0" indent="457200" algn="just">
              <a:buNone/>
            </a:pPr>
            <a:r>
              <a:rPr lang="ru-RU" dirty="0" smtClean="0"/>
              <a:t>Ярмарка </a:t>
            </a:r>
            <a:r>
              <a:rPr lang="ru-RU" dirty="0"/>
              <a:t>- это скоморохи в гостях!!!</a:t>
            </a:r>
            <a:br>
              <a:rPr lang="ru-RU" dirty="0"/>
            </a:br>
            <a:r>
              <a:rPr lang="ru-RU" dirty="0"/>
              <a:t>Ярмарка - это возможность воспитанников, родителей и педагогов вспомнить свои истоки, прикоснуться к традициям и культуре своего народа!!!</a:t>
            </a:r>
          </a:p>
          <a:p>
            <a:pPr marL="0" indent="457200" algn="just">
              <a:buNone/>
            </a:pPr>
            <a:r>
              <a:rPr lang="ru-RU" u="sng" dirty="0">
                <a:hlinkClick r:id="rId2"/>
              </a:rPr>
              <a:t>https://</a:t>
            </a:r>
            <a:r>
              <a:rPr lang="ru-RU" u="sng" dirty="0" smtClean="0">
                <a:hlinkClick r:id="rId2"/>
              </a:rPr>
              <a:t>vk.com/album-215954861_293251034</a:t>
            </a:r>
            <a:endParaRPr lang="ru-RU" dirty="0"/>
          </a:p>
          <a:p>
            <a:pPr marL="0" indent="457200" algn="just">
              <a:buNone/>
            </a:pPr>
            <a:r>
              <a:rPr lang="ru-RU" dirty="0"/>
              <a:t>Воспитанники подготовительной группы выразили свои впечатления после ярмарки в замечательных рисунках</a:t>
            </a:r>
            <a:r>
              <a:rPr lang="ru-RU" dirty="0" smtClean="0"/>
              <a:t>.</a:t>
            </a:r>
          </a:p>
          <a:p>
            <a:pPr marL="0" indent="457200" algn="r">
              <a:buNone/>
            </a:pPr>
            <a:r>
              <a:rPr lang="ru-RU" sz="1800" dirty="0" smtClean="0"/>
              <a:t>11.05.2023</a:t>
            </a:r>
            <a:endParaRPr lang="ru-RU" sz="1800" dirty="0"/>
          </a:p>
        </p:txBody>
      </p:sp>
      <p:pic>
        <p:nvPicPr>
          <p:cNvPr id="56322" name="Picture 2" descr="IMG_20230515_094206_9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1899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https://papik.pro/uploads/posts/2023-02/1676034442_papik-pro-p-veselaya-yarmarka-risunok-3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72532"/>
            <a:ext cx="2922625" cy="2196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488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День Музея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457200" algn="just">
              <a:buNone/>
            </a:pPr>
            <a:r>
              <a:rPr lang="ru-RU" dirty="0"/>
              <a:t>На листочке отрывного календаря во второй младшей группе снова праздник - 18 мая День </a:t>
            </a:r>
            <a:r>
              <a:rPr lang="ru-RU" dirty="0" smtClean="0"/>
              <a:t>Музея.</a:t>
            </a:r>
          </a:p>
          <a:p>
            <a:pPr marL="0" indent="457200" algn="just">
              <a:buNone/>
            </a:pPr>
            <a:r>
              <a:rPr lang="ru-RU" dirty="0" smtClean="0"/>
              <a:t>Ребята </a:t>
            </a:r>
            <a:r>
              <a:rPr lang="ru-RU" dirty="0"/>
              <a:t>узнали, что музей - это дом, в котором хранятся различные интересные коллекции. Воспитанников порадовала экспозиция "Матрёшки".</a:t>
            </a:r>
            <a:br>
              <a:rPr lang="ru-RU" dirty="0"/>
            </a:br>
            <a:r>
              <a:rPr lang="ru-RU" dirty="0"/>
              <a:t>Каждый решил попробовать себя в роли экскурсовода. Получилось очень познавательно. Коллекция вызвала много эмоций и вопросов</a:t>
            </a:r>
            <a:r>
              <a:rPr lang="ru-RU" dirty="0" smtClean="0"/>
              <a:t>.</a:t>
            </a:r>
          </a:p>
          <a:p>
            <a:pPr marL="0" indent="457200" algn="r">
              <a:buNone/>
            </a:pPr>
            <a:r>
              <a:rPr lang="ru-RU" sz="1400" dirty="0" smtClean="0"/>
              <a:t>18.05.2023</a:t>
            </a:r>
            <a:endParaRPr lang="ru-RU" sz="1400" dirty="0"/>
          </a:p>
        </p:txBody>
      </p:sp>
      <p:pic>
        <p:nvPicPr>
          <p:cNvPr id="58370" name="Picture 2" descr="IMG_20230522_114205_8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020" y="913284"/>
            <a:ext cx="1905000" cy="1543051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2" name="Picture 4" descr="IMG_20230522_114205_3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118" y="1570261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https://otkritkis.com/wp-content/uploads/2021/04/2219139Zl9B3CyX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6868" name="Picture 4" descr="https://ekootkr.ot7.ru/admin/uploads/8/1/0/%D0%9A%D0%B0%D1%80%D1%82%D0%B8%D0%BD%D0%BA%D0%B0-%D0%A1-%D0%B4%D0%BD%D0%B5%D0%BC-%D0%BC%D1%83%D0%B7%D0%B5%D0%B5%D0%B2-%D0%9A%D0%B0%D1%80%D1%82%D0%B8%D0%BD%D0%BA%D0%B8-%D0%BF%D0%BE%D0%B7%D0%B4%D1%80%D0%B0%D0%B2%D0%BB%D0%B5%D0%BD%D0%B8%D1%8F-%D1%81-%D0%B4%D0%BD%D0%B5%D0%BC-%D0%BC%D1%83%D0%B7%D0%B5%D0%B5%D0%B2-340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391" y="3140754"/>
            <a:ext cx="3043163" cy="217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0601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Районный </a:t>
            </a:r>
            <a: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слет </a:t>
            </a:r>
            <a:r>
              <a:rPr lang="ru-RU" b="1" dirty="0" err="1">
                <a:solidFill>
                  <a:srgbClr val="00FF00"/>
                </a:solidFill>
                <a:latin typeface="Monotype Corsiva" panose="03010101010201010101" pitchFamily="66" charset="0"/>
              </a:rPr>
              <a:t>туристят</a:t>
            </a:r>
            <a: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.</a:t>
            </a:r>
            <a:b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00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385" y="1109993"/>
            <a:ext cx="4038600" cy="3771636"/>
          </a:xfrm>
        </p:spPr>
        <p:txBody>
          <a:bodyPr>
            <a:normAutofit fontScale="700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Воспитанники  нашего детского сада приняли участие в  районном Слёте </a:t>
            </a:r>
            <a:r>
              <a:rPr lang="ru-RU" dirty="0" err="1"/>
              <a:t>туристят</a:t>
            </a:r>
            <a:r>
              <a:rPr lang="ru-RU" dirty="0"/>
              <a:t> - дошколят. Ребята в соревнованиях показали свою силу, ловкость, и командный </a:t>
            </a:r>
            <a:r>
              <a:rPr lang="ru-RU" dirty="0" smtClean="0"/>
              <a:t>дух.</a:t>
            </a:r>
          </a:p>
          <a:p>
            <a:pPr marL="0" indent="457200" algn="just">
              <a:buNone/>
            </a:pPr>
            <a:r>
              <a:rPr lang="ru-RU" dirty="0" smtClean="0"/>
              <a:t>Дети </a:t>
            </a:r>
            <a:r>
              <a:rPr lang="ru-RU" dirty="0"/>
              <a:t>справились с сложными заданиями: "Ловкий турист", " Разожги костёр", "Приготовьте обед", "Собери рюкзак" и др.</a:t>
            </a:r>
            <a:br>
              <a:rPr lang="ru-RU" dirty="0"/>
            </a:br>
            <a:r>
              <a:rPr lang="ru-RU" dirty="0"/>
              <a:t>Туристический слет закончился общим привалом</a:t>
            </a:r>
            <a:r>
              <a:rPr lang="ru-RU" dirty="0" smtClean="0"/>
              <a:t>!</a:t>
            </a:r>
          </a:p>
          <a:p>
            <a:pPr marL="0" indent="457200" algn="r">
              <a:buNone/>
            </a:pPr>
            <a:r>
              <a:rPr lang="ru-RU" sz="1400" dirty="0" smtClean="0"/>
              <a:t>24.05.2023</a:t>
            </a:r>
            <a:endParaRPr lang="ru-RU" sz="1400" dirty="0"/>
          </a:p>
        </p:txBody>
      </p:sp>
      <p:pic>
        <p:nvPicPr>
          <p:cNvPr id="59394" name="Picture 2" descr="IMG_20230524_163330_3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81365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6" name="Picture 4" descr="IMG_20230524_163330_7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281436"/>
            <a:ext cx="1905000" cy="1428750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https://kulturamgo.ru/templates/yootheme/cache/--------p56_turizmikraevedenie-728e553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41" y="3562615"/>
            <a:ext cx="2580633" cy="198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9988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День </a:t>
            </a:r>
            <a: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  <a:t>пропавших детей.</a:t>
            </a:r>
            <a:br>
              <a:rPr lang="ru-RU" b="1" dirty="0">
                <a:solidFill>
                  <a:srgbClr val="00FF0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00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85292"/>
            <a:ext cx="4038600" cy="4392488"/>
          </a:xfrm>
        </p:spPr>
        <p:txBody>
          <a:bodyPr>
            <a:normAutofit fontScale="62500" lnSpcReduction="20000"/>
          </a:bodyPr>
          <a:lstStyle/>
          <a:p>
            <a:pPr marL="0" indent="457200" algn="just">
              <a:buNone/>
            </a:pPr>
            <a:r>
              <a:rPr lang="ru-RU" dirty="0"/>
              <a:t>25 мая - отмечается трагическая дата "День пропавших детей".</a:t>
            </a:r>
            <a:br>
              <a:rPr lang="ru-RU" dirty="0"/>
            </a:br>
            <a:r>
              <a:rPr lang="ru-RU" dirty="0"/>
              <a:t>Воспитанники старшей группы на занятии затронули серьёзную тему.</a:t>
            </a:r>
            <a:br>
              <a:rPr lang="ru-RU" dirty="0"/>
            </a:br>
            <a:r>
              <a:rPr lang="ru-RU" dirty="0"/>
              <a:t>В ходе занятия обсудили проблему личной безопасности,  вспомнили элементарные правила, как не стать жертвой преступления. Обсудили с детьми типичные опасные ситуации возможных контактов с незнакомыми людьми при несоблюдении мер </a:t>
            </a:r>
            <a:r>
              <a:rPr lang="ru-RU" dirty="0" smtClean="0"/>
              <a:t>безопасности.</a:t>
            </a:r>
          </a:p>
          <a:p>
            <a:pPr marL="0" indent="457200" algn="just">
              <a:buNone/>
            </a:pPr>
            <a:r>
              <a:rPr lang="ru-RU" dirty="0" smtClean="0"/>
              <a:t>В </a:t>
            </a:r>
            <a:r>
              <a:rPr lang="ru-RU" dirty="0"/>
              <a:t>конце занятия воспитанники поняли, что нужно быть внимательными, осторожными, бдительными и соблюдать правила поведения при общении с незнакомыми людьми</a:t>
            </a:r>
            <a:r>
              <a:rPr lang="ru-RU" dirty="0" smtClean="0"/>
              <a:t>.</a:t>
            </a:r>
          </a:p>
          <a:p>
            <a:pPr marL="0" indent="457200" algn="r">
              <a:buNone/>
            </a:pPr>
            <a:r>
              <a:rPr lang="ru-RU" sz="1800" dirty="0" smtClean="0"/>
              <a:t>25.05.2023</a:t>
            </a:r>
            <a:endParaRPr lang="ru-RU" sz="1800" dirty="0"/>
          </a:p>
        </p:txBody>
      </p:sp>
      <p:pic>
        <p:nvPicPr>
          <p:cNvPr id="61442" name="Picture 2" descr="IMG_20230530_094900_0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85292"/>
            <a:ext cx="1573585" cy="1584146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4" name="Picture 4" descr="IMG_20230530_094900_1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624" y="1417340"/>
            <a:ext cx="2101359" cy="1334364"/>
          </a:xfrm>
          <a:prstGeom prst="rect">
            <a:avLst/>
          </a:prstGeom>
          <a:ln w="889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2" descr="https://dkalapaevsk.ekb.muzkult.ru/media/2022/05/25/1297874578/NnUNo35tqzLt9HQN2MO0YsZjEQHnZY0HmbxhLZG8_YrBgj2vc3NEbmlbbr6IDnLtt6vWWgu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08" y="3190655"/>
            <a:ext cx="3602831" cy="1938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7359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storage.yandexcloud.net/gazeti/vestniktruda/2022/12/ngSQCzSjaIAwOwriYxHtJJp2Z_ER6oYcXyqXRXzfyS2DdCw7QcJI7uvUCwQ5VGL7UbIgI0MhHjg0WCUdyA7aq6C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9228"/>
            <a:ext cx="835292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8083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Акция </a:t>
            </a:r>
            <a:r>
              <a:rPr lang="ru-RU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«Подари игрушку другу»</a:t>
            </a:r>
            <a:br>
              <a:rPr lang="ru-RU" b="1" dirty="0">
                <a:solidFill>
                  <a:srgbClr val="00B05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457200" algn="just">
              <a:buNone/>
            </a:pPr>
            <a:r>
              <a:rPr lang="ru-RU" dirty="0"/>
              <a:t>"Если добрые чувства не воспитаны в детстве, их никогда не воспитаешь» </a:t>
            </a:r>
            <a:r>
              <a:rPr lang="ru-RU" dirty="0" err="1"/>
              <a:t>В.А.Сухомлинский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Под таким девизом прошла сегодня акция "Подари игрушку другу", которая уже носит традиционный характер.</a:t>
            </a:r>
            <a:br>
              <a:rPr lang="ru-RU" dirty="0"/>
            </a:br>
            <a:r>
              <a:rPr lang="ru-RU" dirty="0"/>
              <a:t>Воспитанники подготовленной группы изготовили своими руками забавных животных и решили их подарить младшим товарищам.</a:t>
            </a:r>
          </a:p>
          <a:p>
            <a:pPr marL="0" indent="457200" algn="just">
              <a:buNone/>
            </a:pPr>
            <a:r>
              <a:rPr lang="ru-RU" dirty="0"/>
              <a:t>Глаза малышей сияли от радости, а улыбка не сходила с лица</a:t>
            </a:r>
            <a:r>
              <a:rPr lang="ru-RU" dirty="0" smtClean="0"/>
              <a:t>.</a:t>
            </a:r>
          </a:p>
          <a:p>
            <a:pPr marL="0" indent="457200" algn="r">
              <a:buNone/>
            </a:pPr>
            <a:r>
              <a:rPr lang="ru-RU" sz="1400" dirty="0" smtClean="0"/>
              <a:t>10.03.2023</a:t>
            </a:r>
            <a:endParaRPr lang="ru-RU" sz="1400" dirty="0"/>
          </a:p>
          <a:p>
            <a:endParaRPr lang="ru-RU" dirty="0"/>
          </a:p>
        </p:txBody>
      </p:sp>
      <p:pic>
        <p:nvPicPr>
          <p:cNvPr id="62466" name="Picture 2" descr="IMG_20230315_112146_1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208" y="1328972"/>
            <a:ext cx="1905000" cy="1428750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8" name="Picture 4" descr="IMG_20230315_112146_5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844" y="1790568"/>
            <a:ext cx="1905000" cy="1428750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2" name="Picture 2" descr="https://zdvkcson.nso.ru/sites/zdvkcson.nso.ru/wodby_files/files/imce/27015308_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66925"/>
            <a:ext cx="3633728" cy="210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3181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135 </a:t>
            </a:r>
            <a:r>
              <a:rPr lang="ru-RU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лет со дня рождения А.С. Макаренко</a:t>
            </a:r>
            <a:br>
              <a:rPr lang="ru-RU" b="1" dirty="0">
                <a:solidFill>
                  <a:srgbClr val="00B05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561356"/>
            <a:ext cx="4038600" cy="3771636"/>
          </a:xfrm>
        </p:spPr>
        <p:txBody>
          <a:bodyPr>
            <a:normAutofit fontScale="775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 рамках Года педагога и наставника, к 135-летию со дня рождения А.С. Макаренко в старшей группе прошло тематическое занятие «</a:t>
            </a:r>
            <a:r>
              <a:rPr lang="ru-RU" dirty="0" err="1"/>
              <a:t>А.С.Макаренко</a:t>
            </a:r>
            <a:r>
              <a:rPr lang="ru-RU" dirty="0"/>
              <a:t> – учитель, человек, писатель</a:t>
            </a:r>
            <a:r>
              <a:rPr lang="ru-RU" dirty="0" smtClean="0"/>
              <a:t>».</a:t>
            </a:r>
          </a:p>
          <a:p>
            <a:pPr marL="0" indent="457200" algn="just">
              <a:buNone/>
            </a:pPr>
            <a:r>
              <a:rPr lang="ru-RU" dirty="0" smtClean="0"/>
              <a:t>Воспитанники </a:t>
            </a:r>
            <a:r>
              <a:rPr lang="ru-RU" dirty="0"/>
              <a:t>познакомились с биографией Антона Семёновича и фактами из его жизни</a:t>
            </a:r>
            <a:r>
              <a:rPr lang="ru-RU" dirty="0" smtClean="0"/>
              <a:t>.</a:t>
            </a:r>
          </a:p>
          <a:p>
            <a:pPr marL="0" indent="457200" algn="r">
              <a:buNone/>
            </a:pPr>
            <a:r>
              <a:rPr lang="ru-RU" sz="1300" dirty="0" smtClean="0"/>
              <a:t>13.03.2023</a:t>
            </a:r>
            <a:endParaRPr lang="ru-RU" sz="1300" dirty="0"/>
          </a:p>
        </p:txBody>
      </p:sp>
      <p:pic>
        <p:nvPicPr>
          <p:cNvPr id="63490" name="Picture 2" descr="IMG_20230315_112503_0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64214"/>
            <a:ext cx="1905000" cy="1428750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2" name="Picture 4" descr="IMG_20230315_112502_7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415" y="2078589"/>
            <a:ext cx="1905000" cy="1428750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6" name="Picture 2" descr="https://tsdbklimovo.ru/wp-content/uploads/2023/03/13-marta-v-nachalo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15" y="3748172"/>
            <a:ext cx="3508766" cy="196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8398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Открытое </a:t>
            </a:r>
            <a:r>
              <a:rPr lang="ru-RU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НОД по ФЭМП</a:t>
            </a:r>
            <a:br>
              <a:rPr lang="ru-RU" b="1" dirty="0">
                <a:solidFill>
                  <a:srgbClr val="00B05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 год педагога и наставника в нашем детском саду сформированы наставнические </a:t>
            </a:r>
            <a:r>
              <a:rPr lang="ru-RU" dirty="0" smtClean="0"/>
              <a:t>пары.</a:t>
            </a:r>
          </a:p>
          <a:p>
            <a:pPr marL="0" indent="457200" algn="just">
              <a:buNone/>
            </a:pPr>
            <a:r>
              <a:rPr lang="ru-RU" dirty="0" smtClean="0"/>
              <a:t>В </a:t>
            </a:r>
            <a:r>
              <a:rPr lang="ru-RU" dirty="0"/>
              <a:t>рамках реализации программы по организации наставничества, опытный педагог </a:t>
            </a:r>
            <a:r>
              <a:rPr lang="ru-RU" dirty="0" err="1"/>
              <a:t>Мызникова</a:t>
            </a:r>
            <a:r>
              <a:rPr lang="ru-RU" dirty="0"/>
              <a:t> Л.Д.  продемонстрировала для своих наставляемых методически правильное проведение занятия по </a:t>
            </a:r>
            <a:r>
              <a:rPr lang="ru-RU" dirty="0" smtClean="0"/>
              <a:t>ФЭМП.</a:t>
            </a:r>
          </a:p>
          <a:p>
            <a:pPr marL="0" indent="457200" algn="just">
              <a:buNone/>
            </a:pPr>
            <a:r>
              <a:rPr lang="ru-RU" dirty="0" smtClean="0"/>
              <a:t>Проанализировав </a:t>
            </a:r>
            <a:r>
              <a:rPr lang="ru-RU" dirty="0"/>
              <a:t>занятие, молодые педагоги получили советы, рекомендации, ответы на возникающие вопросы. </a:t>
            </a:r>
            <a:endParaRPr lang="ru-RU" dirty="0" smtClean="0"/>
          </a:p>
          <a:p>
            <a:pPr marL="0" indent="457200" algn="r">
              <a:buNone/>
            </a:pPr>
            <a:r>
              <a:rPr lang="ru-RU" sz="1600" dirty="0" smtClean="0"/>
              <a:t>28.04.2023</a:t>
            </a:r>
            <a:endParaRPr lang="ru-RU" sz="1600" dirty="0"/>
          </a:p>
        </p:txBody>
      </p:sp>
      <p:pic>
        <p:nvPicPr>
          <p:cNvPr id="64514" name="Picture 2" descr="IMG_20230502_150722_7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536" y="1181365"/>
            <a:ext cx="1905000" cy="1428750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" name="Picture 4" descr="IMG_20230502_150723_2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633364"/>
            <a:ext cx="1905000" cy="1428750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0" name="Picture 2" descr="http://cf3.ppt-online.org/files3/slide/y/ybC4DanlqRktOLXfE08ZF5vYBmePgHJcVTMIKs/slide-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536" y="3361556"/>
            <a:ext cx="3785102" cy="212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2777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Сказки </a:t>
            </a:r>
            <a:r>
              <a:rPr lang="ru-RU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К.Д. Ушинского</a:t>
            </a:r>
            <a:br>
              <a:rPr lang="ru-RU" b="1" dirty="0">
                <a:solidFill>
                  <a:srgbClr val="00B05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 год педагога и наставника воспитанники второй младшей группы активно знакомятся с произведениями К. Д. </a:t>
            </a:r>
            <a:r>
              <a:rPr lang="ru-RU" dirty="0" smtClean="0"/>
              <a:t>Ушинского.</a:t>
            </a:r>
            <a:endParaRPr lang="ru-RU" dirty="0"/>
          </a:p>
          <a:p>
            <a:pPr marL="0" indent="457200" algn="just">
              <a:buNone/>
            </a:pPr>
            <a:r>
              <a:rPr lang="ru-RU" dirty="0" smtClean="0"/>
              <a:t>После </a:t>
            </a:r>
            <a:r>
              <a:rPr lang="ru-RU" dirty="0"/>
              <a:t>прочтения каждой сказки дети обсуждали поступки героев, делились мнениями, отвечали на </a:t>
            </a:r>
            <a:r>
              <a:rPr lang="ru-RU" dirty="0" smtClean="0"/>
              <a:t>вопросы.</a:t>
            </a:r>
          </a:p>
          <a:p>
            <a:pPr marL="0" indent="457200" algn="just">
              <a:buNone/>
            </a:pPr>
            <a:r>
              <a:rPr lang="ru-RU" dirty="0" smtClean="0"/>
              <a:t>Совместно </a:t>
            </a:r>
            <a:r>
              <a:rPr lang="ru-RU" dirty="0"/>
              <a:t>с воспитателями организовали выставку книг К.Д. Ушинского</a:t>
            </a:r>
            <a:r>
              <a:rPr lang="ru-RU" dirty="0" smtClean="0"/>
              <a:t>.</a:t>
            </a:r>
          </a:p>
          <a:p>
            <a:pPr marL="0" indent="457200" algn="r">
              <a:buNone/>
            </a:pPr>
            <a:r>
              <a:rPr lang="ru-RU" sz="1400" dirty="0" smtClean="0"/>
              <a:t>11.05.2023</a:t>
            </a:r>
            <a:endParaRPr lang="ru-RU" sz="1400" dirty="0"/>
          </a:p>
        </p:txBody>
      </p:sp>
      <p:pic>
        <p:nvPicPr>
          <p:cNvPr id="65538" name="Picture 2" descr="IMG_20230515_093937_5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333500"/>
            <a:ext cx="2128011" cy="1596008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4" name="Picture 2" descr="http://cf.ppt-online.org/files/slide/m/mLkdot5HiQRYeG3AMvPwFCbDSzVfBngWaUjJuO/slide-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081643"/>
            <a:ext cx="3128864" cy="234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975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  <a:t>8 </a:t>
            </a:r>
            <a:r>
              <a:rPr lang="ru-RU" b="1" dirty="0">
                <a:solidFill>
                  <a:srgbClr val="FF0066"/>
                </a:solidFill>
                <a:latin typeface="Monotype Corsiva" panose="03010101010201010101" pitchFamily="66" charset="0"/>
              </a:rPr>
              <a:t>марта – трогательный праздник!</a:t>
            </a:r>
            <a:br>
              <a:rPr lang="ru-RU" b="1" dirty="0">
                <a:solidFill>
                  <a:srgbClr val="FF0066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solidFill>
                  <a:srgbClr val="FF0066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>
                <a:solidFill>
                  <a:srgbClr val="FF0066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FF0066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marL="0" indent="457200" algn="just">
              <a:buNone/>
            </a:pPr>
            <a:r>
              <a:rPr lang="ru-RU" dirty="0"/>
              <a:t>На улице еще лежит снег, а по календарю уже весна! И это прекрасное время года открывает женский праздник!</a:t>
            </a:r>
            <a:br>
              <a:rPr lang="ru-RU" dirty="0"/>
            </a:br>
            <a:r>
              <a:rPr lang="ru-RU" dirty="0"/>
              <a:t>8 марта в детском саду – самый трогательный и нежный праздник! Он посвящен самым милым и нежным, любимым и родным мамам!</a:t>
            </a:r>
            <a:br>
              <a:rPr lang="ru-RU" dirty="0"/>
            </a:br>
            <a:r>
              <a:rPr lang="ru-RU" dirty="0"/>
              <a:t>На праздник к воспитанникам второй младшей группы пришла кукла Катя и принесла с собой лучик солнца.</a:t>
            </a:r>
            <a:br>
              <a:rPr lang="ru-RU" dirty="0"/>
            </a:br>
            <a:r>
              <a:rPr lang="ru-RU" dirty="0"/>
              <a:t>Ребята с удовольствием веселились с куклой, читали стихотворения, пели песни, танцевали</a:t>
            </a:r>
            <a:r>
              <a:rPr lang="ru-RU" dirty="0" smtClean="0"/>
              <a:t>.</a:t>
            </a:r>
          </a:p>
          <a:p>
            <a:pPr marL="0" indent="457200" algn="r">
              <a:buNone/>
            </a:pPr>
            <a:r>
              <a:rPr lang="ru-RU" sz="1000" dirty="0" smtClean="0"/>
              <a:t>07.03.2023</a:t>
            </a:r>
            <a:endParaRPr lang="ru-RU" sz="1600" dirty="0"/>
          </a:p>
        </p:txBody>
      </p:sp>
      <p:pic>
        <p:nvPicPr>
          <p:cNvPr id="5122" name="Picture 2" descr="IMG_20230309_092621_3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76801"/>
            <a:ext cx="1905000" cy="1428750"/>
          </a:xfrm>
          <a:prstGeom prst="rect">
            <a:avLst/>
          </a:prstGeom>
          <a:ln w="88900" cap="sq" cmpd="thickThin">
            <a:solidFill>
              <a:srgbClr val="FF006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G_20230309_092622_1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804" y="1489348"/>
            <a:ext cx="1905000" cy="1428750"/>
          </a:xfrm>
          <a:prstGeom prst="rect">
            <a:avLst/>
          </a:prstGeom>
          <a:ln w="88900" cap="sq" cmpd="thickThin">
            <a:solidFill>
              <a:srgbClr val="FF006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iam-genius.org/media/uploads/contest/contest/%D0%94%D0%B5%D0%BD%D1%8C_%D0%9C%D0%B8%D0%BD%D0%B8%D0%B0%D1%82%D1%8E%D1%80%D0%B0_BYvEdZ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63" y="2713484"/>
            <a:ext cx="2588089" cy="25880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img-fotki.yandex.ru/get/9329/16969765.153/0_79ffa_f8d5a9ac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434800"/>
            <a:ext cx="4349715" cy="289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394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8000"/>
                </a:solidFill>
                <a:latin typeface="Monotype Corsiva" panose="03010101010201010101" pitchFamily="66" charset="0"/>
              </a:rPr>
              <a:t>150 лет Узловой</a:t>
            </a:r>
            <a:endParaRPr lang="ru-RU" b="1" dirty="0">
              <a:solidFill>
                <a:srgbClr val="008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https://rus-towns.ru/wp-content/gallery/simvolika/uzlovaya-ger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210155"/>
            <a:ext cx="2763334" cy="340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1332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Улицы </a:t>
            </a:r>
            <a:r>
              <a:rPr lang="ru-RU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родного города!</a:t>
            </a:r>
            <a:br>
              <a:rPr lang="ru-RU" b="1" dirty="0">
                <a:solidFill>
                  <a:srgbClr val="00B05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ru-RU" dirty="0"/>
              <a:t>В рамках празднования 150-й годовщины нашего города Узловая воспитанники на занятиях по конструированию строят улицы любимого города</a:t>
            </a:r>
            <a:r>
              <a:rPr lang="ru-RU" dirty="0" smtClean="0"/>
              <a:t>.</a:t>
            </a:r>
          </a:p>
          <a:p>
            <a:pPr marL="0" indent="457200" algn="r">
              <a:buNone/>
            </a:pPr>
            <a:r>
              <a:rPr lang="ru-RU" sz="1000" dirty="0" smtClean="0"/>
              <a:t>23.03.2023</a:t>
            </a:r>
            <a:endParaRPr lang="ru-RU" sz="1000" dirty="0"/>
          </a:p>
        </p:txBody>
      </p:sp>
      <p:pic>
        <p:nvPicPr>
          <p:cNvPr id="66562" name="Picture 2" descr="IMG_20230327_111723_1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54" y="1181365"/>
            <a:ext cx="1905000" cy="1428750"/>
          </a:xfrm>
          <a:prstGeom prst="rect">
            <a:avLst/>
          </a:prstGeom>
          <a:ln w="88900" cap="sq" cmpd="thickThin">
            <a:solidFill>
              <a:srgbClr val="008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4" descr="IMG_20230327_111723_6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958" y="1333500"/>
            <a:ext cx="1905000" cy="1428750"/>
          </a:xfrm>
          <a:prstGeom prst="rect">
            <a:avLst/>
          </a:prstGeom>
          <a:ln w="88900" cap="sq" cmpd="thickThin">
            <a:solidFill>
              <a:srgbClr val="008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un9-6.userapi.com/impf/3uyyC0HPyLq25II450Tc532aE3RzdkGxeUWLnw/ALxdZcObK5E.jpg?size=1920x768&amp;quality=95&amp;crop=115,0,1013,404&amp;sign=dd9165328a6f90e2d9b7add4c9997800&amp;type=cover_grou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064" y="3497242"/>
            <a:ext cx="4019736" cy="160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874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98285"/>
            <a:ext cx="8229600" cy="9525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Фотовыставка </a:t>
            </a:r>
            <a:r>
              <a:rPr lang="ru-RU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«Наш город – юбиляр».</a:t>
            </a:r>
            <a:br>
              <a:rPr lang="ru-RU" b="1" dirty="0">
                <a:solidFill>
                  <a:srgbClr val="00B05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93414"/>
            <a:ext cx="4038600" cy="3771636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ru-RU" dirty="0"/>
              <a:t>Наш детский сад активно готовится к юбилею любимого </a:t>
            </a:r>
            <a:r>
              <a:rPr lang="ru-RU" dirty="0" smtClean="0"/>
              <a:t>города. Так </a:t>
            </a:r>
            <a:r>
              <a:rPr lang="ru-RU" dirty="0"/>
              <a:t>в старшей группе в раздевалке появилась  фотовыставка "Наш город - </a:t>
            </a:r>
            <a:r>
              <a:rPr lang="ru-RU" dirty="0" smtClean="0"/>
              <a:t>юбиляр«</a:t>
            </a:r>
          </a:p>
          <a:p>
            <a:pPr marL="0" indent="457200" algn="r">
              <a:buNone/>
            </a:pPr>
            <a:r>
              <a:rPr lang="ru-RU" sz="1000" dirty="0" smtClean="0"/>
              <a:t>14.04.2023</a:t>
            </a:r>
            <a:endParaRPr lang="ru-RU" sz="1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8571" t="20753" r="22857" b="29861"/>
          <a:stretch/>
        </p:blipFill>
        <p:spPr>
          <a:xfrm>
            <a:off x="539552" y="1493414"/>
            <a:ext cx="2808312" cy="1734546"/>
          </a:xfrm>
          <a:prstGeom prst="rect">
            <a:avLst/>
          </a:prstGeom>
          <a:ln w="88900" cap="sq" cmpd="thickThin">
            <a:solidFill>
              <a:srgbClr val="008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4" name="Picture 2" descr="https://catherineasquithgallery.com/uploads/posts/2021-03/1614794134_141-p-fon-dlya-dnya-rozhdeniya-rebenka-2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433564"/>
            <a:ext cx="3125347" cy="2094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5841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Марафон </a:t>
            </a:r>
            <a:r>
              <a:rPr lang="ru-RU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здоровья.</a:t>
            </a:r>
            <a:br>
              <a:rPr lang="ru-RU" b="1" dirty="0">
                <a:solidFill>
                  <a:srgbClr val="00B05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457200" algn="just">
              <a:buNone/>
            </a:pPr>
            <a:r>
              <a:rPr lang="ru-RU" dirty="0"/>
              <a:t>Воспитанники нашего учреждения приняли участие в марафоне здоровья «150 шагов к здоровью в любимом городе</a:t>
            </a:r>
            <a:r>
              <a:rPr lang="ru-RU" dirty="0" smtClean="0"/>
              <a:t>».</a:t>
            </a:r>
          </a:p>
          <a:p>
            <a:pPr marL="0" indent="457200" algn="r">
              <a:buNone/>
            </a:pPr>
            <a:r>
              <a:rPr lang="ru-RU" sz="1000" dirty="0" smtClean="0"/>
              <a:t>19.04.2023</a:t>
            </a:r>
            <a:endParaRPr lang="ru-RU" sz="1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8655" t="22087" r="22629" b="28644"/>
          <a:stretch/>
        </p:blipFill>
        <p:spPr>
          <a:xfrm>
            <a:off x="4860032" y="1181365"/>
            <a:ext cx="3672408" cy="2088232"/>
          </a:xfrm>
          <a:prstGeom prst="rect">
            <a:avLst/>
          </a:prstGeom>
          <a:ln w="88900" cap="sq" cmpd="thickThin">
            <a:solidFill>
              <a:srgbClr val="008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098" name="Picture 2" descr="https://bibliotim.ru/_nw/19/46760168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839" y="3577580"/>
            <a:ext cx="2992397" cy="199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0507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Международный </a:t>
            </a:r>
            <a:r>
              <a:rPr lang="ru-RU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день памятников и исторических мест.</a:t>
            </a:r>
            <a:br>
              <a:rPr lang="ru-RU" b="1" dirty="0">
                <a:solidFill>
                  <a:srgbClr val="00B05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33364"/>
            <a:ext cx="4038600" cy="3771636"/>
          </a:xfrm>
        </p:spPr>
        <p:txBody>
          <a:bodyPr>
            <a:normAutofit fontScale="70000" lnSpcReduction="20000"/>
          </a:bodyPr>
          <a:lstStyle/>
          <a:p>
            <a:pPr marL="0" indent="457200" algn="just">
              <a:buNone/>
            </a:pPr>
            <a:r>
              <a:rPr lang="ru-RU" dirty="0"/>
              <a:t>Сегодня, 18 апреля отмечается Международный день памятников и исторических мест. Его девиз - «Сохраним нашу историческую родину». Праздник учредили в 1984 году, чтобы привлечь внимание общества к вопросам защиты и сохранения всемирного культурного наследия.</a:t>
            </a:r>
            <a:br>
              <a:rPr lang="ru-RU" dirty="0"/>
            </a:br>
            <a:r>
              <a:rPr lang="ru-RU" dirty="0"/>
              <a:t>Воспитанники старшей группы познакомились с памятниками нашего города</a:t>
            </a:r>
            <a:r>
              <a:rPr lang="ru-RU" dirty="0" smtClean="0"/>
              <a:t>.</a:t>
            </a:r>
          </a:p>
          <a:p>
            <a:pPr marL="0" indent="457200" algn="r">
              <a:buNone/>
            </a:pPr>
            <a:r>
              <a:rPr lang="ru-RU" sz="1400" dirty="0" smtClean="0"/>
              <a:t>24.04.2023</a:t>
            </a:r>
            <a:endParaRPr lang="ru-RU" sz="1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34083" t="22517" r="28913" b="28986"/>
          <a:stretch/>
        </p:blipFill>
        <p:spPr>
          <a:xfrm>
            <a:off x="457200" y="1849388"/>
            <a:ext cx="2736304" cy="2016224"/>
          </a:xfrm>
          <a:prstGeom prst="rect">
            <a:avLst/>
          </a:prstGeom>
          <a:ln w="88900" cap="sq" cmpd="thickThin">
            <a:solidFill>
              <a:srgbClr val="008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122" name="Picture 2" descr="https://www.pinclipart.com/picdir/big/363-3638101_vector-illustration-of-monument-to-aleksandr-pushkin-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335" y="3459918"/>
            <a:ext cx="2257872" cy="214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4569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Любимому городу посвящается…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4042" y="863600"/>
            <a:ext cx="4038600" cy="3771636"/>
          </a:xfrm>
        </p:spPr>
        <p:txBody>
          <a:bodyPr/>
          <a:lstStyle/>
          <a:p>
            <a:pPr marL="0" indent="457200" algn="just">
              <a:buNone/>
            </a:pPr>
            <a:r>
              <a:rPr lang="ru-RU" dirty="0"/>
              <a:t>Наши замечательные воспитанники приготовили стихотворение, которое посвящается любимому городу</a:t>
            </a:r>
            <a:r>
              <a:rPr lang="ru-RU" dirty="0" smtClean="0"/>
              <a:t>.</a:t>
            </a:r>
          </a:p>
          <a:p>
            <a:pPr marL="0" indent="457200">
              <a:buNone/>
            </a:pPr>
            <a:r>
              <a:rPr lang="ru-RU" sz="1000" dirty="0" smtClean="0"/>
              <a:t>18.05.2023</a:t>
            </a:r>
            <a:endParaRPr lang="ru-RU" sz="1000" dirty="0"/>
          </a:p>
        </p:txBody>
      </p:sp>
      <p:pic>
        <p:nvPicPr>
          <p:cNvPr id="67586" name="Picture 2" descr="IMG_20230522_113844_35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251448"/>
            <a:ext cx="19050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8522" t="22910" r="23636" b="29633"/>
          <a:stretch/>
        </p:blipFill>
        <p:spPr>
          <a:xfrm>
            <a:off x="4644008" y="863600"/>
            <a:ext cx="3744416" cy="2088232"/>
          </a:xfrm>
          <a:prstGeom prst="rect">
            <a:avLst/>
          </a:prstGeom>
          <a:ln w="88900" cap="sq" cmpd="thickThin">
            <a:solidFill>
              <a:srgbClr val="008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146" name="Picture 2" descr="https://acb.alchevsk.su/wp-content/uploads/%D0%B3%D0%BE%D1%80%D0%BE%D0%B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3F0F9"/>
              </a:clrFrom>
              <a:clrTo>
                <a:srgbClr val="F3F0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251448"/>
            <a:ext cx="3743400" cy="2144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100297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Воскресенье. Выходной.</a:t>
            </a:r>
            <a:br>
              <a:rPr lang="ru-RU" b="1" dirty="0">
                <a:solidFill>
                  <a:srgbClr val="00B05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725739"/>
            <a:ext cx="4038600" cy="3771636"/>
          </a:xfrm>
        </p:spPr>
        <p:txBody>
          <a:bodyPr/>
          <a:lstStyle/>
          <a:p>
            <a:pPr marL="0" indent="457200" algn="just">
              <a:buNone/>
            </a:pPr>
            <a:r>
              <a:rPr lang="ru-RU" dirty="0"/>
              <a:t>Воспитанник 2 младшей группы, под руководством педагога выучил стихотворение и посвятил его 150-летию Узловой</a:t>
            </a:r>
            <a:r>
              <a:rPr lang="ru-RU" dirty="0" smtClean="0"/>
              <a:t>.</a:t>
            </a:r>
          </a:p>
          <a:p>
            <a:pPr marL="0" indent="457200" algn="r">
              <a:buNone/>
            </a:pPr>
            <a:r>
              <a:rPr lang="ru-RU" sz="1000" dirty="0" smtClean="0"/>
              <a:t>23.05.2023</a:t>
            </a:r>
            <a:endParaRPr lang="ru-RU" sz="1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0328" t="21191" r="23903" b="28579"/>
          <a:stretch/>
        </p:blipFill>
        <p:spPr>
          <a:xfrm>
            <a:off x="827584" y="913284"/>
            <a:ext cx="3384376" cy="2088232"/>
          </a:xfrm>
          <a:prstGeom prst="rect">
            <a:avLst/>
          </a:prstGeom>
          <a:ln w="88900" cap="sq" cmpd="thickThin">
            <a:solidFill>
              <a:srgbClr val="008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170" name="Picture 2" descr="https://kartinkof.club/uploads/posts/2022-09/1664330790_2-kartinkof-club-p-kartinka-dlya-detei-na-prozrachnom-fone-vo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425452"/>
            <a:ext cx="6801272" cy="382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1315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Педагогическая жизнь</a:t>
            </a:r>
            <a:endParaRPr lang="ru-RU" b="1" dirty="0">
              <a:solidFill>
                <a:srgbClr val="0000FF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194" name="Picture 2" descr="https://clipartart.com/images/small-group-discussions-clipart-8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81365"/>
            <a:ext cx="5422379" cy="360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7928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Конференция </a:t>
            </a:r>
            <a:br>
              <a:rPr lang="ru-RU" sz="2400" b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</a:br>
            <a:r>
              <a:rPr lang="ru-RU" sz="2400" b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«</a:t>
            </a:r>
            <a:r>
              <a:rPr lang="ru-RU" sz="2400" b="1" dirty="0">
                <a:solidFill>
                  <a:srgbClr val="0000FF"/>
                </a:solidFill>
                <a:latin typeface="Monotype Corsiva" panose="03010101010201010101" pitchFamily="66" charset="0"/>
              </a:rPr>
              <a:t>Развитие современного детского сада в эпоху цифровой трансформации образования».</a:t>
            </a:r>
            <a:br>
              <a:rPr lang="ru-RU" sz="2400" b="1" dirty="0">
                <a:solidFill>
                  <a:srgbClr val="0000FF"/>
                </a:solidFill>
                <a:latin typeface="Monotype Corsiva" panose="03010101010201010101" pitchFamily="66" charset="0"/>
              </a:rPr>
            </a:br>
            <a:endParaRPr lang="ru-RU" sz="2400" b="1" dirty="0">
              <a:solidFill>
                <a:srgbClr val="0000FF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457200" algn="just">
              <a:buNone/>
            </a:pPr>
            <a:r>
              <a:rPr lang="ru-RU" dirty="0"/>
              <a:t>Согласно плана комитета образования 1 марта состоялась конференция в режиме ВКС "Развитие современного детского сада в эпоху цифровой трансформации образования", в которой приняли участие заведующий и заместитель заведующего по ВиМР нашего детского сада</a:t>
            </a:r>
            <a:r>
              <a:rPr lang="ru-RU" dirty="0" smtClean="0"/>
              <a:t>.</a:t>
            </a:r>
          </a:p>
          <a:p>
            <a:pPr marL="0" indent="457200" algn="r">
              <a:buNone/>
            </a:pPr>
            <a:endParaRPr lang="ru-RU" sz="1200" dirty="0"/>
          </a:p>
        </p:txBody>
      </p:sp>
      <p:pic>
        <p:nvPicPr>
          <p:cNvPr id="3074" name="Picture 2" descr="IMG_20230302_150046_4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471" y="1561356"/>
            <a:ext cx="1905000" cy="1428750"/>
          </a:xfrm>
          <a:prstGeom prst="rect">
            <a:avLst/>
          </a:prstGeom>
          <a:ln w="8890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G_20230302_150046_5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993404"/>
            <a:ext cx="1905000" cy="1428750"/>
          </a:xfrm>
          <a:prstGeom prst="rect">
            <a:avLst/>
          </a:prstGeom>
          <a:ln w="8890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varnaroo.eps74.ru/Storage/Image/PublicationItem/Image/src/5748/moy_kray_kopiya-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BEDEC"/>
              </a:clrFrom>
              <a:clrTo>
                <a:srgbClr val="EBED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815" y="3369997"/>
            <a:ext cx="3233261" cy="234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5101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Победа </a:t>
            </a:r>
            <a:r>
              <a:rPr lang="ru-RU" b="1" dirty="0">
                <a:solidFill>
                  <a:srgbClr val="0000FF"/>
                </a:solidFill>
                <a:latin typeface="Monotype Corsiva" panose="03010101010201010101" pitchFamily="66" charset="0"/>
              </a:rPr>
              <a:t>в конкурсе «Педагог-психолог России – 2023»</a:t>
            </a:r>
            <a:br>
              <a:rPr lang="ru-RU" b="1" dirty="0">
                <a:solidFill>
                  <a:srgbClr val="0000FF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0000FF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29554" y="1561356"/>
            <a:ext cx="3757246" cy="3771636"/>
          </a:xfrm>
        </p:spPr>
        <p:txBody>
          <a:bodyPr>
            <a:normAutofit fontScale="70000" lnSpcReduction="20000"/>
          </a:bodyPr>
          <a:lstStyle/>
          <a:p>
            <a:pPr marL="0" indent="457200" algn="just">
              <a:buNone/>
            </a:pPr>
            <a:r>
              <a:rPr lang="ru-RU" dirty="0"/>
              <a:t>14 марта в Институте повышения квалификации и профессиональной переподготовки работников образования Тульской области завершился региональный этап Всероссийского конкурса профессионального мастерства «Педагог-психолог России – 2023</a:t>
            </a:r>
            <a:r>
              <a:rPr lang="ru-RU" dirty="0" smtClean="0"/>
              <a:t>».</a:t>
            </a:r>
          </a:p>
          <a:p>
            <a:pPr marL="0" indent="457200" algn="just">
              <a:buNone/>
            </a:pPr>
            <a:r>
              <a:rPr lang="ru-RU" dirty="0" smtClean="0"/>
              <a:t>Педагог </a:t>
            </a:r>
            <a:r>
              <a:rPr lang="ru-RU" dirty="0"/>
              <a:t>- психолог нашего детского сада заняла почётное 3 </a:t>
            </a:r>
            <a:r>
              <a:rPr lang="ru-RU" dirty="0" smtClean="0"/>
              <a:t>место.</a:t>
            </a:r>
            <a:endParaRPr lang="ru-RU" dirty="0"/>
          </a:p>
          <a:p>
            <a:pPr marL="0" indent="457200" algn="just">
              <a:buNone/>
            </a:pPr>
            <a:r>
              <a:rPr lang="ru-RU" dirty="0" smtClean="0"/>
              <a:t>Поздравляем</a:t>
            </a:r>
            <a:r>
              <a:rPr lang="ru-RU" dirty="0"/>
              <a:t>!!!</a:t>
            </a:r>
          </a:p>
        </p:txBody>
      </p:sp>
      <p:pic>
        <p:nvPicPr>
          <p:cNvPr id="11266" name="Picture 2" descr="IMG_20230315_112647_7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96" y="1705372"/>
            <a:ext cx="1905000" cy="1352550"/>
          </a:xfrm>
          <a:prstGeom prst="rect">
            <a:avLst/>
          </a:prstGeom>
          <a:ln w="8890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G_20230315_112647_2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525" y="2018424"/>
            <a:ext cx="1905000" cy="1428750"/>
          </a:xfrm>
          <a:prstGeom prst="rect">
            <a:avLst/>
          </a:prstGeom>
          <a:ln w="8890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kartinkin.net/uploads/posts/2022-12/1671725233_kartinkin-net-p-pedagog-psikholog-kartinki-oboi-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5" y="3372018"/>
            <a:ext cx="2449393" cy="197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928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66"/>
                </a:solidFill>
                <a:latin typeface="Monotype Corsiva" panose="03010101010201010101" pitchFamily="66" charset="0"/>
              </a:rPr>
              <a:t>Международный женский день!</a:t>
            </a:r>
            <a:br>
              <a:rPr lang="ru-RU" b="1" dirty="0">
                <a:solidFill>
                  <a:srgbClr val="FF0066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FF0066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841276"/>
            <a:ext cx="4038600" cy="4263860"/>
          </a:xfrm>
        </p:spPr>
        <p:txBody>
          <a:bodyPr>
            <a:normAutofit fontScale="700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 нашем детском саду в старшей группе  7 марта прошел  утренник,  посвященный Международному женскому дню-8 марта.</a:t>
            </a:r>
          </a:p>
          <a:p>
            <a:pPr marL="0" indent="457200" algn="just">
              <a:buNone/>
            </a:pPr>
            <a:r>
              <a:rPr lang="ru-RU" dirty="0"/>
              <a:t>Дети пели песни для мам и бабушек, девочки станцевали танец с лентами, а мальчики танец «Джентльмены», водили хоровод «Весну звали», играли на музыкальных инструментах.</a:t>
            </a:r>
            <a:br>
              <a:rPr lang="ru-RU" dirty="0"/>
            </a:br>
            <a:r>
              <a:rPr lang="ru-RU" dirty="0"/>
              <a:t>В гости к ребятам приходила Кикимора, которая хотела испортить праздник и Весна, которая всё предотвратила</a:t>
            </a:r>
            <a:r>
              <a:rPr lang="ru-RU" dirty="0" smtClean="0"/>
              <a:t>.</a:t>
            </a:r>
          </a:p>
          <a:p>
            <a:pPr marL="0" indent="457200" algn="r">
              <a:buNone/>
            </a:pPr>
            <a:r>
              <a:rPr lang="ru-RU" sz="1000" dirty="0" smtClean="0"/>
              <a:t>07.03.2023</a:t>
            </a:r>
            <a:endParaRPr lang="ru-RU" sz="1300" dirty="0"/>
          </a:p>
          <a:p>
            <a:endParaRPr lang="ru-RU" dirty="0"/>
          </a:p>
        </p:txBody>
      </p:sp>
      <p:pic>
        <p:nvPicPr>
          <p:cNvPr id="6146" name="Picture 2" descr="IMG_20230309_092945_1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5292"/>
            <a:ext cx="1905000" cy="1076326"/>
          </a:xfrm>
          <a:prstGeom prst="rect">
            <a:avLst/>
          </a:prstGeom>
          <a:ln w="88900" cap="sq" cmpd="thickThin">
            <a:solidFill>
              <a:srgbClr val="FF006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G_20230309_092945_0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613" y="1417340"/>
            <a:ext cx="1905000" cy="1076326"/>
          </a:xfrm>
          <a:prstGeom prst="rect">
            <a:avLst/>
          </a:prstGeom>
          <a:ln w="88900" cap="sq" cmpd="thickThin">
            <a:solidFill>
              <a:srgbClr val="FF006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9-41.userapi.com/impg/RqFY7FRB1_xDBG66Kt-vZ2Vr5hNb3VmF8MCoAw/NEGTIFM9AaU.jpg?size=1280x1280&amp;quality=95&amp;sign=879e5fc439435db2b3eebdad9e74488d&amp;c_uniq_tag=ZO2_P3uAnQccR4FN-_5lxUCO6HEvvvWburfnq6B0T4o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915" y="2493666"/>
            <a:ext cx="2658452" cy="26584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ds183.centerstart.ru/sites/ds183.centerstart.ru/files/dir/photoalbum/192815C6-DD6C-4F12-AE43-06AC242F69C9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298" y="2925714"/>
            <a:ext cx="2176701" cy="217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2579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Региональный </a:t>
            </a:r>
            <a:r>
              <a:rPr lang="ru-RU" sz="2400" b="1" dirty="0">
                <a:solidFill>
                  <a:srgbClr val="0000FF"/>
                </a:solidFill>
                <a:latin typeface="Monotype Corsiva" panose="03010101010201010101" pitchFamily="66" charset="0"/>
              </a:rPr>
              <a:t>учебно-методический семинар </a:t>
            </a:r>
            <a:r>
              <a:rPr lang="ru-RU" sz="2400" b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/>
            </a:r>
            <a:br>
              <a:rPr lang="ru-RU" sz="2400" b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</a:br>
            <a:r>
              <a:rPr lang="ru-RU" sz="2400" b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«</a:t>
            </a:r>
            <a:r>
              <a:rPr lang="ru-RU" sz="2400" b="1" dirty="0">
                <a:solidFill>
                  <a:srgbClr val="0000FF"/>
                </a:solidFill>
                <a:latin typeface="Monotype Corsiva" panose="03010101010201010101" pitchFamily="66" charset="0"/>
              </a:rPr>
              <a:t>Современные педагогические технологии в познавательном развитии детей раннего и дошкольного возраста».</a:t>
            </a:r>
            <a:br>
              <a:rPr lang="ru-RU" sz="2400" b="1" dirty="0">
                <a:solidFill>
                  <a:srgbClr val="0000FF"/>
                </a:solidFill>
                <a:latin typeface="Monotype Corsiva" panose="03010101010201010101" pitchFamily="66" charset="0"/>
              </a:rPr>
            </a:br>
            <a:endParaRPr lang="ru-RU" sz="2400" b="1" dirty="0">
              <a:solidFill>
                <a:srgbClr val="0000FF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45577" y="1570006"/>
            <a:ext cx="4038600" cy="3771636"/>
          </a:xfrm>
        </p:spPr>
        <p:txBody>
          <a:bodyPr>
            <a:normAutofit fontScale="85000" lnSpcReduction="20000"/>
          </a:bodyPr>
          <a:lstStyle/>
          <a:p>
            <a:pPr marL="0" indent="457200" algn="just">
              <a:buNone/>
            </a:pPr>
            <a:r>
              <a:rPr lang="ru-RU" dirty="0"/>
              <a:t>15 марта сотрудники нашего учреждения приняли участие в региональном учебно-методическом семинаре «Современные педагогические технологии в познавательном развитии детей раннего и дошкольного возраста», который был организован ГОУ ДПО ТО «ИПК и ППРО ТО».</a:t>
            </a:r>
          </a:p>
        </p:txBody>
      </p:sp>
      <p:pic>
        <p:nvPicPr>
          <p:cNvPr id="12290" name="Picture 2" descr="20230315_1347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33364"/>
            <a:ext cx="1905000" cy="1076326"/>
          </a:xfrm>
          <a:prstGeom prst="rect">
            <a:avLst/>
          </a:prstGeom>
          <a:ln w="8890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G-20230315-WA00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327353"/>
            <a:ext cx="1257066" cy="1668672"/>
          </a:xfrm>
          <a:prstGeom prst="rect">
            <a:avLst/>
          </a:prstGeom>
          <a:ln w="8890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IMG-20230315-WA00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3" y="1273072"/>
            <a:ext cx="868150" cy="1887283"/>
          </a:xfrm>
          <a:prstGeom prst="rect">
            <a:avLst/>
          </a:prstGeom>
          <a:ln w="8890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sun9-19.userapi.com/c537232/u306087918/d13/-3/z_13b6c9a7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19734"/>
            <a:ext cx="2466637" cy="1653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3882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Консультация </a:t>
            </a:r>
            <a:br>
              <a:rPr lang="ru-RU" b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«</a:t>
            </a:r>
            <a:r>
              <a:rPr lang="ru-RU" b="1" dirty="0">
                <a:solidFill>
                  <a:srgbClr val="0000FF"/>
                </a:solidFill>
                <a:latin typeface="Monotype Corsiva" panose="03010101010201010101" pitchFamily="66" charset="0"/>
              </a:rPr>
              <a:t>Адаптация детей к дошкольному учреждению»</a:t>
            </a:r>
            <a:br>
              <a:rPr lang="ru-RU" b="1" dirty="0">
                <a:solidFill>
                  <a:srgbClr val="0000FF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0000FF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76546" y="1624178"/>
            <a:ext cx="4038600" cy="3771636"/>
          </a:xfrm>
        </p:spPr>
        <p:txBody>
          <a:bodyPr>
            <a:normAutofit fontScale="92500"/>
          </a:bodyPr>
          <a:lstStyle/>
          <a:p>
            <a:pPr marL="0" indent="457200" algn="just">
              <a:buNone/>
            </a:pPr>
            <a:r>
              <a:rPr lang="ru-RU" dirty="0"/>
              <a:t>В рамках работы КМЦ и согласно плану работы на год воспитатель ясельной группы проконсультировала родителей детей, не посещающих детский сад, по вопросу адаптации детей в детском саду.</a:t>
            </a:r>
          </a:p>
        </p:txBody>
      </p:sp>
      <p:pic>
        <p:nvPicPr>
          <p:cNvPr id="19458" name="Picture 2" descr="20230315_1544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4178"/>
            <a:ext cx="2233137" cy="1261724"/>
          </a:xfrm>
          <a:prstGeom prst="rect">
            <a:avLst/>
          </a:prstGeom>
          <a:ln w="8890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IMG-20230315-WA00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814" y="1993404"/>
            <a:ext cx="1905000" cy="1428750"/>
          </a:xfrm>
          <a:prstGeom prst="rect">
            <a:avLst/>
          </a:prstGeom>
          <a:ln w="8890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antoshka6.ucoz.ru/distan/music/konsultacii_dlja_vospitatelej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97941"/>
            <a:ext cx="3325954" cy="146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3204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"</a:t>
            </a:r>
            <a:r>
              <a:rPr lang="ru-RU" sz="2800" b="1" dirty="0">
                <a:solidFill>
                  <a:srgbClr val="0000FF"/>
                </a:solidFill>
                <a:latin typeface="Monotype Corsiva" panose="03010101010201010101" pitchFamily="66" charset="0"/>
              </a:rPr>
              <a:t>Моделирование в экологическом образовании детей дошкольного возраста"</a:t>
            </a:r>
            <a:br>
              <a:rPr lang="ru-RU" sz="2800" b="1" dirty="0">
                <a:solidFill>
                  <a:srgbClr val="0000FF"/>
                </a:solidFill>
                <a:latin typeface="Monotype Corsiva" panose="03010101010201010101" pitchFamily="66" charset="0"/>
              </a:rPr>
            </a:br>
            <a:endParaRPr lang="ru-RU" sz="2800" b="1" dirty="0">
              <a:solidFill>
                <a:srgbClr val="0000FF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 год педагога и наставника воспитатели делятся своим опытом. Так, педагог с многолетним стажем, воспитатель 2 младшей группы, провела для своих коллег консультацию "Моделирование в экологическом образовании детей дошкольного возраста"</a:t>
            </a:r>
          </a:p>
        </p:txBody>
      </p:sp>
      <p:pic>
        <p:nvPicPr>
          <p:cNvPr id="20482" name="Picture 2" descr="IMG_20230330_125710_8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9348"/>
            <a:ext cx="1905000" cy="1428750"/>
          </a:xfrm>
          <a:prstGeom prst="rect">
            <a:avLst/>
          </a:prstGeom>
          <a:ln w="8890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IMG_20230330_125711_6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790568"/>
            <a:ext cx="1905000" cy="1428750"/>
          </a:xfrm>
          <a:prstGeom prst="rect">
            <a:avLst/>
          </a:prstGeom>
          <a:ln w="8890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s://i.mycdn.me/i?r=AzEPZsRbOZEKgBhR0XGMT1RkLRJ7Wc0a3Io7KRqpfulvh6aKTM5SRkZCeTgDn6uOyic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464" y="3204555"/>
            <a:ext cx="2086612" cy="208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4910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Социально-педагогические </a:t>
            </a:r>
            <a:r>
              <a:rPr lang="ru-RU" sz="2000" b="1" dirty="0">
                <a:solidFill>
                  <a:srgbClr val="0000FF"/>
                </a:solidFill>
                <a:latin typeface="Monotype Corsiva" panose="03010101010201010101" pitchFamily="66" charset="0"/>
              </a:rPr>
              <a:t>условия профессионального развития и самореализации педагогических кадров системы дополнительного образования </a:t>
            </a:r>
            <a:r>
              <a:rPr lang="ru-RU" sz="2000" b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детей</a:t>
            </a:r>
            <a:r>
              <a:rPr lang="ru-RU" sz="2000" b="1" dirty="0">
                <a:solidFill>
                  <a:srgbClr val="0000FF"/>
                </a:solidFill>
                <a:latin typeface="Monotype Corsiva" panose="03010101010201010101" pitchFamily="66" charset="0"/>
              </a:rPr>
              <a:t/>
            </a:r>
            <a:br>
              <a:rPr lang="ru-RU" sz="2000" b="1" dirty="0">
                <a:solidFill>
                  <a:srgbClr val="0000FF"/>
                </a:solidFill>
                <a:latin typeface="Monotype Corsiva" panose="03010101010201010101" pitchFamily="66" charset="0"/>
              </a:rPr>
            </a:br>
            <a:endParaRPr lang="ru-RU" sz="2000" b="1" dirty="0">
              <a:solidFill>
                <a:srgbClr val="0000FF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457200" algn="just">
              <a:buNone/>
            </a:pPr>
            <a:r>
              <a:rPr lang="ru-RU" dirty="0"/>
              <a:t>4 апреля педагоги нашего дошкольного учреждения, которые являются руководителями дополнительного образования,  приняли участие в межрегиональном научно-практическом семинаре «Социально-педагогические условия профессионального развития и самореализации педагогических кадров системы дополнительного образования детей», организованном ГОУ ДПО ТО «ИПК и ППРО ТО»</a:t>
            </a:r>
          </a:p>
        </p:txBody>
      </p:sp>
      <p:pic>
        <p:nvPicPr>
          <p:cNvPr id="22530" name="Picture 2" descr="20230404_1244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69" y="1244976"/>
            <a:ext cx="1905000" cy="1076326"/>
          </a:xfrm>
          <a:prstGeom prst="rect">
            <a:avLst/>
          </a:prstGeom>
          <a:ln w="8890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20230404_1245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517273"/>
            <a:ext cx="1905000" cy="1076326"/>
          </a:xfrm>
          <a:prstGeom prst="rect">
            <a:avLst/>
          </a:prstGeom>
          <a:ln w="8890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20230404_1246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69" y="2593599"/>
            <a:ext cx="1905000" cy="1076326"/>
          </a:xfrm>
          <a:prstGeom prst="rect">
            <a:avLst/>
          </a:prstGeom>
          <a:ln w="8890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aartyk.ru/wp-content/uploads/2017/12/%D1%81%D0%B5%D0%BC%D0%B8%D0%BD%D0%B0%D1%80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15" y="3287135"/>
            <a:ext cx="2613865" cy="179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0287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Виртуальные </a:t>
            </a:r>
            <a:r>
              <a:rPr lang="ru-RU" b="1" dirty="0">
                <a:solidFill>
                  <a:srgbClr val="0000FF"/>
                </a:solidFill>
                <a:latin typeface="Monotype Corsiva" panose="03010101010201010101" pitchFamily="66" charset="0"/>
              </a:rPr>
              <a:t>экскурсии.</a:t>
            </a:r>
            <a:br>
              <a:rPr lang="ru-RU" b="1" dirty="0">
                <a:solidFill>
                  <a:srgbClr val="0000FF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0000FF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 год педагога и наставника педагоги нашего детского сада делятся наработанным </a:t>
            </a:r>
            <a:r>
              <a:rPr lang="ru-RU" dirty="0" smtClean="0"/>
              <a:t>опытом.</a:t>
            </a:r>
          </a:p>
          <a:p>
            <a:pPr marL="0" indent="457200" algn="just">
              <a:buNone/>
            </a:pPr>
            <a:r>
              <a:rPr lang="ru-RU" dirty="0" smtClean="0"/>
              <a:t>Так</a:t>
            </a:r>
            <a:r>
              <a:rPr lang="ru-RU" dirty="0"/>
              <a:t>, воспитатель Уваркина А. Ю. рассказала своим коллегам о использовании виртуальных экскурсий в работе с детьми.</a:t>
            </a:r>
          </a:p>
        </p:txBody>
      </p:sp>
      <p:pic>
        <p:nvPicPr>
          <p:cNvPr id="35842" name="Picture 2" descr="IMG_20230424_100213_2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50016"/>
            <a:ext cx="1905000" cy="1428750"/>
          </a:xfrm>
          <a:prstGeom prst="rect">
            <a:avLst/>
          </a:prstGeom>
          <a:ln w="8890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IMG_20230424_100213_3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422" y="1489348"/>
            <a:ext cx="1905000" cy="1428750"/>
          </a:xfrm>
          <a:prstGeom prst="rect">
            <a:avLst/>
          </a:prstGeom>
          <a:ln w="8890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spds-m-aksy1.rtyva.ru/wp-content/uploads/2022/02/Screenshot_20220208-115752_Browser-1024x7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044755"/>
            <a:ext cx="2847273" cy="2060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2566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err="1" smtClean="0">
                <a:solidFill>
                  <a:srgbClr val="0000FF"/>
                </a:solidFill>
                <a:latin typeface="Monotype Corsiva" panose="03010101010201010101" pitchFamily="66" charset="0"/>
              </a:rPr>
              <a:t>Цифровизация</a:t>
            </a:r>
            <a:r>
              <a:rPr lang="ru-RU" sz="2400" b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Monotype Corsiva" panose="03010101010201010101" pitchFamily="66" charset="0"/>
              </a:rPr>
              <a:t>воспитательно</a:t>
            </a:r>
            <a:r>
              <a:rPr lang="ru-RU" sz="2400" b="1" dirty="0">
                <a:solidFill>
                  <a:srgbClr val="0000FF"/>
                </a:solidFill>
                <a:latin typeface="Monotype Corsiva" panose="03010101010201010101" pitchFamily="66" charset="0"/>
              </a:rPr>
              <a:t>-образовательного процесса: взаимодействие с дошкольником.</a:t>
            </a:r>
            <a:br>
              <a:rPr lang="ru-RU" sz="2400" b="1" dirty="0">
                <a:solidFill>
                  <a:srgbClr val="0000FF"/>
                </a:solidFill>
                <a:latin typeface="Monotype Corsiva" panose="03010101010201010101" pitchFamily="66" charset="0"/>
              </a:rPr>
            </a:br>
            <a:endParaRPr lang="ru-RU" sz="2400" b="1" dirty="0">
              <a:solidFill>
                <a:srgbClr val="0000FF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Воспитатель подготовительной группы приняла участие в заключительном онлайн заседании РПС по теме : "</a:t>
            </a:r>
            <a:r>
              <a:rPr lang="ru-RU" dirty="0" err="1"/>
              <a:t>Цифровизация</a:t>
            </a:r>
            <a:r>
              <a:rPr lang="ru-RU" dirty="0"/>
              <a:t> </a:t>
            </a:r>
            <a:r>
              <a:rPr lang="ru-RU" dirty="0" err="1"/>
              <a:t>воспитательно</a:t>
            </a:r>
            <a:r>
              <a:rPr lang="ru-RU" dirty="0"/>
              <a:t> - образовательного процесса: взаимодействие с дошкольником», где поделилась опытом своей работы в этой</a:t>
            </a:r>
          </a:p>
        </p:txBody>
      </p:sp>
      <p:pic>
        <p:nvPicPr>
          <p:cNvPr id="41986" name="Picture 2" descr="IMG_20230502_150338_4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09" y="985292"/>
            <a:ext cx="1905000" cy="1428750"/>
          </a:xfrm>
          <a:prstGeom prst="rect">
            <a:avLst/>
          </a:prstGeom>
          <a:ln w="8890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IMG_20230502_150338_7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626" y="1333500"/>
            <a:ext cx="1905000" cy="1428750"/>
          </a:xfrm>
          <a:prstGeom prst="rect">
            <a:avLst/>
          </a:prstGeom>
          <a:ln w="8890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rstatic.oshkole.ru/editor_images/219999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03" y="2713232"/>
            <a:ext cx="3336757" cy="238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21887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Межрегиональная </a:t>
            </a:r>
            <a:r>
              <a:rPr lang="ru-RU" b="1" dirty="0" err="1">
                <a:solidFill>
                  <a:srgbClr val="0000FF"/>
                </a:solidFill>
                <a:latin typeface="Monotype Corsiva" panose="03010101010201010101" pitchFamily="66" charset="0"/>
              </a:rPr>
              <a:t>педмастерская</a:t>
            </a:r>
            <a:r>
              <a:rPr lang="ru-RU" dirty="0">
                <a:solidFill>
                  <a:srgbClr val="0000FF"/>
                </a:solidFill>
              </a:rPr>
              <a:t/>
            </a:r>
            <a:br>
              <a:rPr lang="ru-RU" dirty="0">
                <a:solidFill>
                  <a:srgbClr val="0000FF"/>
                </a:solidFill>
              </a:rPr>
            </a:b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marL="0" indent="457200" algn="just">
              <a:buNone/>
            </a:pPr>
            <a:r>
              <a:rPr lang="ru-RU" dirty="0"/>
              <a:t>25 мая 2023  года наши педагоги приняли участие  в  Межрегиональной педагогической мастерской «Содержание и технологии инклюзивного образования детей дошкольного и младшего школьного возраста в условиях реализации ФГОС».</a:t>
            </a:r>
          </a:p>
        </p:txBody>
      </p:sp>
      <p:pic>
        <p:nvPicPr>
          <p:cNvPr id="60418" name="Picture 2" descr="IMG_20230530_094756_3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154" y="1333500"/>
            <a:ext cx="1905000" cy="1428750"/>
          </a:xfrm>
          <a:prstGeom prst="rect">
            <a:avLst/>
          </a:prstGeom>
          <a:ln w="8890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0" name="Picture 4" descr="IMG_20230530_094756_6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509712"/>
            <a:ext cx="2216879" cy="1252538"/>
          </a:xfrm>
          <a:prstGeom prst="rect">
            <a:avLst/>
          </a:prstGeom>
          <a:ln w="8890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sad-solnyshko.krl.prosadiki.ru/media/2023/04/11/1276015661/1101048_1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933086"/>
            <a:ext cx="2807114" cy="210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9242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Тренинг </a:t>
            </a:r>
            <a:br>
              <a:rPr lang="ru-RU" b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«</a:t>
            </a:r>
            <a:r>
              <a:rPr lang="ru-RU" b="1" dirty="0">
                <a:solidFill>
                  <a:srgbClr val="0000FF"/>
                </a:solidFill>
                <a:latin typeface="Monotype Corsiva" panose="03010101010201010101" pitchFamily="66" charset="0"/>
              </a:rPr>
              <a:t>Профессиональное выгорание педагога».</a:t>
            </a:r>
            <a:br>
              <a:rPr lang="ru-RU" b="1" dirty="0">
                <a:solidFill>
                  <a:srgbClr val="0000FF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0000FF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42900" y="1705372"/>
            <a:ext cx="4038600" cy="3771636"/>
          </a:xfrm>
        </p:spPr>
        <p:txBody>
          <a:bodyPr>
            <a:normAutofit fontScale="550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 год педагога и наставника в нашем детском саду проводятся различные мероприятия. Так, педагог - психолог провела тренинг для воспитателей «Профессиональное выгорание педагога, приемы релаксации, снятие напряжения в течении дня» с целью знакомства с понятием «профессиональное выгорание</a:t>
            </a:r>
            <a:r>
              <a:rPr lang="ru-RU" dirty="0" smtClean="0"/>
              <a:t>",</a:t>
            </a:r>
          </a:p>
          <a:p>
            <a:pPr marL="0" indent="457200" algn="just">
              <a:buNone/>
            </a:pPr>
            <a:r>
              <a:rPr lang="ru-RU" dirty="0" smtClean="0"/>
              <a:t>Педагоги </a:t>
            </a:r>
            <a:r>
              <a:rPr lang="ru-RU" dirty="0"/>
              <a:t>проанализировали собственные источники негативных переживаний, снятие напряжения, выявление наличия или отсутствия данного синдрома у себя, освоение методов профилактики синдрома эмоционального выгорания, освоение методов и приемов помощи самому себе и  своим коллегам в ситуациях профессионального стресса.</a:t>
            </a:r>
          </a:p>
        </p:txBody>
      </p:sp>
      <p:pic>
        <p:nvPicPr>
          <p:cNvPr id="57346" name="Picture 2" descr="IMG_20230522_114050_9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158" y="1687452"/>
            <a:ext cx="1905000" cy="1428750"/>
          </a:xfrm>
          <a:prstGeom prst="rect">
            <a:avLst/>
          </a:prstGeom>
          <a:ln w="8890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4" descr="IMG_20230522_114051_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752" y="2185418"/>
            <a:ext cx="1905000" cy="1428750"/>
          </a:xfrm>
          <a:prstGeom prst="rect">
            <a:avLst/>
          </a:prstGeom>
          <a:ln w="8890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s://cspsid-pechatniki.ru/800/600/http/pooirk.ru/upload/iblock/8c1/8c19d0ca549c8fd43a5a748178d047e4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CFDFF"/>
              </a:clrFrom>
              <a:clrTo>
                <a:srgbClr val="FC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1" t="14418" r="8838" b="14913"/>
          <a:stretch/>
        </p:blipFill>
        <p:spPr bwMode="auto">
          <a:xfrm>
            <a:off x="4674668" y="3614168"/>
            <a:ext cx="2808312" cy="18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5878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5390" y="0"/>
            <a:ext cx="3106688" cy="952500"/>
          </a:xfrm>
        </p:spPr>
        <p:txBody>
          <a:bodyPr/>
          <a:lstStyle/>
          <a:p>
            <a:r>
              <a:rPr lang="ru-RU" b="1" dirty="0" err="1" smtClean="0">
                <a:solidFill>
                  <a:srgbClr val="7030A0"/>
                </a:solidFill>
                <a:latin typeface="Monotype Corsiva" panose="03010101010201010101" pitchFamily="66" charset="0"/>
              </a:rPr>
              <a:t>Развивайка</a:t>
            </a:r>
            <a:r>
              <a:rPr lang="ru-RU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!</a:t>
            </a:r>
            <a:endParaRPr lang="ru-RU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481236"/>
            <a:ext cx="4038600" cy="4623900"/>
          </a:xfrm>
        </p:spPr>
        <p:txBody>
          <a:bodyPr>
            <a:normAutofit fontScale="32500" lnSpcReduction="20000"/>
          </a:bodyPr>
          <a:lstStyle/>
          <a:p>
            <a:pPr marL="0" indent="0" algn="ctr" fontAlgn="base">
              <a:buNone/>
            </a:pPr>
            <a:r>
              <a:rPr lang="ru-RU" b="1" i="1" dirty="0">
                <a:solidFill>
                  <a:srgbClr val="FF0000"/>
                </a:solidFill>
              </a:rPr>
              <a:t>Советы родителям дошкольников </a:t>
            </a:r>
            <a:endParaRPr lang="ru-RU" b="1" i="1" dirty="0" smtClean="0">
              <a:solidFill>
                <a:srgbClr val="FF0000"/>
              </a:solidFill>
            </a:endParaRPr>
          </a:p>
          <a:p>
            <a:pPr marL="0" indent="0" algn="ctr" fontAlgn="base"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на </a:t>
            </a:r>
            <a:r>
              <a:rPr lang="ru-RU" b="1" i="1" dirty="0">
                <a:solidFill>
                  <a:srgbClr val="FF0000"/>
                </a:solidFill>
              </a:rPr>
              <a:t>летний период</a:t>
            </a:r>
            <a:endParaRPr lang="ru-RU" b="1" dirty="0">
              <a:solidFill>
                <a:srgbClr val="FF0000"/>
              </a:solidFill>
            </a:endParaRPr>
          </a:p>
          <a:p>
            <a:pPr marL="0" indent="0" algn="ctr" fontAlgn="base">
              <a:buNone/>
            </a:pPr>
            <a:r>
              <a:rPr lang="ru-RU" b="1" i="1" dirty="0">
                <a:solidFill>
                  <a:srgbClr val="FF0000"/>
                </a:solidFill>
              </a:rPr>
              <a:t>«Лето с пользой»</a:t>
            </a:r>
            <a:endParaRPr lang="ru-RU" b="1" dirty="0">
              <a:solidFill>
                <a:srgbClr val="FF0000"/>
              </a:solidFill>
            </a:endParaRPr>
          </a:p>
          <a:p>
            <a:pPr marL="0" indent="457200" algn="just" fontAlgn="base">
              <a:buNone/>
            </a:pPr>
            <a:r>
              <a:rPr lang="ru-RU" dirty="0"/>
              <a:t>Лето – благоприятный период не только для отдыха и укрепления здоровья детей, но и для их умственного развития. В это время года дети с помощью взрослых могут расширить свои представления об окружающем мире, развить внимание, память, наблюдательность, умение сравнивать, обобщать, классифицировать, обогатить словарный запас, а также проявить творческие способности. Во время совместного досуга советуем:</a:t>
            </a:r>
          </a:p>
          <a:p>
            <a:pPr marL="0" indent="457200" algn="just" fontAlgn="base">
              <a:buNone/>
            </a:pPr>
            <a:r>
              <a:rPr lang="ru-RU" dirty="0"/>
              <a:t>1.Знакомить детей с природными явлениями, происходящими летом в неживой и живой природе. Учить видеть природные взаимосвязи (Например, тучи на небе, значит, будет дождь. Цветы одуванчика закрыты в пасмурную погоду или вечером и т.п.)</a:t>
            </a:r>
          </a:p>
          <a:p>
            <a:pPr marL="0" indent="457200" algn="just" fontAlgn="base">
              <a:buNone/>
            </a:pPr>
            <a:r>
              <a:rPr lang="ru-RU" dirty="0"/>
              <a:t>Гуляя в парке и лесу, наблюдать за разными представителями животного мира, рассматривать деревья, кустарники, цветущие травы. И обязательно предлагать ребёнку рассказать о том, что он увидел.  Что растёт в лесу (в поле, на лугу), кто там живёт?  Воспитывать бережное отношение к природе.</a:t>
            </a:r>
          </a:p>
          <a:p>
            <a:pPr marL="0" indent="457200" algn="just" fontAlgn="base">
              <a:buNone/>
            </a:pPr>
            <a:r>
              <a:rPr lang="ru-RU" dirty="0"/>
              <a:t>Рассматривать растения, называть их части: ствол, ветка, лист, цветок, плод, корень, лепесток. Учить различать и называть несколько видов деревьев и кустарников. Сравнивать их, определяя сходство и отличие. Например, сравнить клён и берёзу, ель и сосну, сирень и рябину.</a:t>
            </a:r>
          </a:p>
          <a:p>
            <a:pPr marL="0" indent="457200" algn="just" fontAlgn="base">
              <a:buNone/>
            </a:pPr>
            <a:r>
              <a:rPr lang="ru-RU" dirty="0"/>
              <a:t>Проводить различные игры: «С какого дерева лист», «Найди такой же лист», «Узнай и назови» (дерево, куст, на картинке или в природе), «Что лишнее?».</a:t>
            </a:r>
          </a:p>
          <a:p>
            <a:pPr marL="0" indent="457200" algn="just" fontAlgn="base">
              <a:buNone/>
            </a:pPr>
            <a:r>
              <a:rPr lang="ru-RU" dirty="0"/>
              <a:t>5.Учить различать и называть несколько видов полевых и садовых цветов.</a:t>
            </a:r>
          </a:p>
          <a:p>
            <a:pPr marL="0" indent="457200" algn="just" fontAlgn="base">
              <a:buNone/>
            </a:pPr>
            <a:r>
              <a:rPr lang="ru-RU" dirty="0"/>
              <a:t>Учить стихи о цветах и деревьях: Е. Благинина «По малину», «Рябина», Е. Серова «Колокольчик», «Ландыш», «Кашка», «Одуванчик», И. </a:t>
            </a:r>
            <a:r>
              <a:rPr lang="ru-RU" dirty="0" err="1"/>
              <a:t>Токмакова</a:t>
            </a:r>
            <a:r>
              <a:rPr lang="ru-RU" dirty="0"/>
              <a:t> «Ели», «Берёзы», «Сосны», «Дуб», З. Александрова «Букет» и многие другие.</a:t>
            </a:r>
          </a:p>
          <a:p>
            <a:pPr marL="0" indent="457200" algn="just" fontAlgn="base">
              <a:buNone/>
            </a:pPr>
            <a:r>
              <a:rPr lang="ru-RU" dirty="0"/>
              <a:t>Читать рассказы о растениях и беседовать по их содержанию: А. </a:t>
            </a:r>
            <a:r>
              <a:rPr lang="ru-RU" dirty="0" err="1"/>
              <a:t>Онегов</a:t>
            </a:r>
            <a:r>
              <a:rPr lang="ru-RU" dirty="0"/>
              <a:t> «На лесной поляне», М. Пришвин «Золотой луг» и другие</a:t>
            </a:r>
            <a:r>
              <a:rPr lang="ru-RU" dirty="0" smtClean="0"/>
              <a:t>.</a:t>
            </a:r>
            <a:r>
              <a:rPr lang="ru-RU" dirty="0"/>
              <a:t> </a:t>
            </a:r>
            <a:endParaRPr lang="ru-RU" dirty="0" smtClean="0"/>
          </a:p>
          <a:p>
            <a:pPr marL="0" indent="457200" algn="just" fontAlgn="base">
              <a:buNone/>
            </a:pPr>
            <a:r>
              <a:rPr lang="ru-RU" dirty="0" smtClean="0"/>
              <a:t>7.Отдыхая </a:t>
            </a:r>
            <a:r>
              <a:rPr lang="ru-RU" dirty="0"/>
              <a:t>на реке, озере, море, развивайте детскую наблюдательность и умение сравнивать.  Чем похожи, чем отличаются эти водоёмы? Объясните, что такое течение, берега, волны, прибой. Наблюдайте с малышом за рыбками, чайками.</a:t>
            </a:r>
          </a:p>
          <a:p>
            <a:pPr marL="0" indent="0" fontAlgn="base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769268"/>
            <a:ext cx="4038600" cy="4335868"/>
          </a:xfrm>
        </p:spPr>
        <p:txBody>
          <a:bodyPr>
            <a:normAutofit fontScale="32500" lnSpcReduction="20000"/>
          </a:bodyPr>
          <a:lstStyle/>
          <a:p>
            <a:pPr marL="0" indent="457200" algn="just" fontAlgn="base">
              <a:buNone/>
            </a:pPr>
            <a:r>
              <a:rPr lang="ru-RU" dirty="0" smtClean="0"/>
              <a:t>Летом </a:t>
            </a:r>
            <a:r>
              <a:rPr lang="ru-RU" dirty="0"/>
              <a:t>создавайте детям условия для игр с природным материалом (шишками, камешками, листьями, веточками, песком, глиной и пр.)  Дети учатся использовать предметы — заместители (например, палочку вместо ложечки для куклы, камешки, вместо конфет для неё). Это развивает фантазию и творческие способности.</a:t>
            </a:r>
          </a:p>
          <a:p>
            <a:pPr marL="0" indent="457200" algn="just" fontAlgn="base">
              <a:buNone/>
            </a:pPr>
            <a:r>
              <a:rPr lang="ru-RU" dirty="0"/>
              <a:t>Учите ребёнка   различать и правильно называть величины предметов и объектов, а не только «большой – маленький». Например, ствол толстый и тонкий, дерево высокое и низкое, ветка длинная и короткая, река широкая, а ручей узкий и т.д.</a:t>
            </a:r>
          </a:p>
          <a:p>
            <a:pPr marL="0" indent="457200" algn="just" fontAlgn="base">
              <a:buNone/>
            </a:pPr>
            <a:r>
              <a:rPr lang="ru-RU" dirty="0"/>
              <a:t>Разнообразие летних красок, поможет учить с детьми названия цвета, в том числе и оттенков. Поиграйте с ними так: «Разные краски лета», «Цветные фоны», «Собери одинаковые по цвету».</a:t>
            </a:r>
          </a:p>
          <a:p>
            <a:pPr marL="0" indent="457200" algn="just" fontAlgn="base">
              <a:buNone/>
            </a:pPr>
            <a:r>
              <a:rPr lang="ru-RU" dirty="0"/>
              <a:t>Работая на огороде и во фруктовом саду, дайте детям на наглядном примере понять процесс выращивания растений из семян, расскажите о зависимости их роста от природных условий (света, влаги, тепла). Учите наблюдать за ростом и созреванием овощей, фруктов и ягод и привлекайте к посильной помощи.</a:t>
            </a:r>
          </a:p>
          <a:p>
            <a:pPr marL="0" indent="457200" algn="just" fontAlgn="base">
              <a:buNone/>
            </a:pPr>
            <a:r>
              <a:rPr lang="ru-RU" dirty="0"/>
              <a:t>Учите детей ежедневно рассказывать о погоде, о том, что они увидели, чем занимались. И если малыш допускает ошибки в построении предложений, исправьте его. Это способствует развитию грамматического строя и связной речи ребёнка.</a:t>
            </a:r>
          </a:p>
          <a:p>
            <a:pPr marL="0" indent="457200" algn="just" fontAlgn="base">
              <a:buNone/>
            </a:pPr>
            <a:r>
              <a:rPr lang="ru-RU" dirty="0"/>
              <a:t>Развивайте речевое дыхание ребёнка, предлагая подуть в соломинку или на одуванчики, надувая шарики или мыльные пузыри.</a:t>
            </a:r>
          </a:p>
          <a:p>
            <a:pPr marL="0" indent="457200" algn="just" fontAlgn="base">
              <a:buNone/>
            </a:pPr>
            <a:r>
              <a:rPr lang="ru-RU" b="1" i="1" dirty="0"/>
              <a:t>Всё это сформирует у детей целостное представление о лете как о времени года, расширит их кругозор, разовьёт интеллект и любознательность, приобщит к удивительному миру природы. И, что особенно важно, совместный досуг, общие дела и игры сближают детей и родителей, улучшают домашний микроклимат и способствуют укреплению семьи.</a:t>
            </a:r>
            <a:endParaRPr lang="ru-RU" dirty="0"/>
          </a:p>
          <a:p>
            <a:pPr marL="0" indent="0" algn="r">
              <a:buNone/>
            </a:pPr>
            <a:r>
              <a:rPr lang="ru-RU" dirty="0" smtClean="0"/>
              <a:t>Подготовил:</a:t>
            </a:r>
          </a:p>
          <a:p>
            <a:pPr marL="0" indent="0" algn="r">
              <a:buNone/>
            </a:pPr>
            <a:r>
              <a:rPr lang="ru-RU" dirty="0" smtClean="0"/>
              <a:t>Воспитатель</a:t>
            </a:r>
          </a:p>
          <a:p>
            <a:pPr marL="0" indent="0" algn="r">
              <a:buNone/>
            </a:pPr>
            <a:r>
              <a:rPr lang="ru-RU" dirty="0" smtClean="0"/>
              <a:t>Дёмина Е.В.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643154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ds26.omsk.obr55.ru/files/2023/02/Soveti_Spesialast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9308"/>
            <a:ext cx="7829550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451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  <a:t>На </a:t>
            </a:r>
            <a:r>
              <a:rPr lang="ru-RU" b="1" dirty="0">
                <a:solidFill>
                  <a:srgbClr val="FF0066"/>
                </a:solidFill>
                <a:latin typeface="Monotype Corsiva" panose="03010101010201010101" pitchFamily="66" charset="0"/>
              </a:rPr>
              <a:t>календаре уже весна!</a:t>
            </a:r>
            <a:br>
              <a:rPr lang="ru-RU" b="1" dirty="0">
                <a:solidFill>
                  <a:srgbClr val="FF0066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FF0066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7125" y="1039896"/>
            <a:ext cx="4038600" cy="3771636"/>
          </a:xfrm>
        </p:spPr>
        <p:txBody>
          <a:bodyPr>
            <a:normAutofit fontScale="62500" lnSpcReduction="20000"/>
          </a:bodyPr>
          <a:lstStyle/>
          <a:p>
            <a:pPr marL="0" indent="457200" algn="just">
              <a:buNone/>
            </a:pPr>
            <a:r>
              <a:rPr lang="ru-RU" dirty="0"/>
              <a:t>На улице ещё холодно, а на календаре уже весна! И это прекрасное время года открывает женский праздник – 8 Марта! Это – праздник, который дети любят и ждут, чтобы поздравить своих любимых мам, бабушек и сестрёнок.</a:t>
            </a:r>
            <a:br>
              <a:rPr lang="ru-RU" dirty="0"/>
            </a:br>
            <a:r>
              <a:rPr lang="ru-RU" dirty="0"/>
              <a:t>Сегодня в средней группе прошёл праздничный утренник, на который пришёл домовёнок Кузя. Ребята с удовольствием с ним поиграли. А для своих мамочек лети приготовили поздравительные номера, которые исполнили под бурные аплодисменты</a:t>
            </a:r>
            <a:r>
              <a:rPr lang="ru-RU" dirty="0" smtClean="0"/>
              <a:t>.</a:t>
            </a:r>
          </a:p>
          <a:p>
            <a:pPr marL="0" indent="457200" algn="r">
              <a:buNone/>
            </a:pPr>
            <a:r>
              <a:rPr lang="ru-RU" sz="1000" dirty="0" smtClean="0"/>
              <a:t>07.03.2023</a:t>
            </a:r>
            <a:endParaRPr lang="ru-RU" sz="1600" dirty="0"/>
          </a:p>
        </p:txBody>
      </p:sp>
      <p:pic>
        <p:nvPicPr>
          <p:cNvPr id="7170" name="Picture 2" descr="IMG_20230309_092708_9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25" y="1171933"/>
            <a:ext cx="1905000" cy="1076326"/>
          </a:xfrm>
          <a:prstGeom prst="rect">
            <a:avLst/>
          </a:prstGeom>
          <a:ln w="88900" cap="sq" cmpd="thickThin">
            <a:solidFill>
              <a:srgbClr val="FF006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G_20230309_092709_2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849388"/>
            <a:ext cx="1905000" cy="1076326"/>
          </a:xfrm>
          <a:prstGeom prst="rect">
            <a:avLst/>
          </a:prstGeom>
          <a:ln w="88900" cap="sq" cmpd="thickThin">
            <a:solidFill>
              <a:srgbClr val="FF006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un9-67.userapi.com/impg/SgOpnNKKT9BExtpWalrkVNMLfzo8_3zVyQh6OA/_IzH_TvsgWY.jpg?size=1280x720&amp;quality=96&amp;sign=0f10c9c31408d0cab8294ac99783fdb9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79940"/>
            <a:ext cx="3844821" cy="21627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tc-tiara.ru/images/2022/03/0_72d55_9ffe2521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538883"/>
            <a:ext cx="3319013" cy="221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02241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.mycdn.me/i?r=AzEPZsRbOZEKgBhR0XGMT1RkPTXew2lcZs_htr5skpxouKaKTM5SRkZCeTgDn6uOy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9228"/>
            <a:ext cx="835292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23020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roliki-magazin.ru/wp-content/uploads/4/d/a/4daf5c67ab673c4d06535cba15aabcb7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 bwMode="auto">
          <a:xfrm>
            <a:off x="395536" y="337220"/>
            <a:ext cx="8352928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45486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mamamozhetvse.ru/wp-content/uploads/2023/04/130_matematicheskie-raskraski_-3-tys-izobrazhenij-najdeno-v_.kartinka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9228"/>
            <a:ext cx="849630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00934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28865"/>
            <a:ext cx="6696744" cy="9525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Информационные источники</a:t>
            </a:r>
            <a:endParaRPr lang="ru-RU" sz="3600" dirty="0">
              <a:ln w="10160">
                <a:solidFill>
                  <a:schemeClr val="bg1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9328" y="1132716"/>
            <a:ext cx="15445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2"/>
              </a:rPr>
              <a:t>Фон</a:t>
            </a:r>
            <a:endParaRPr lang="ru-RU" dirty="0" smtClean="0"/>
          </a:p>
          <a:p>
            <a:r>
              <a:rPr lang="ru-RU" dirty="0" smtClean="0">
                <a:hlinkClick r:id="rId3"/>
              </a:rPr>
              <a:t>Уголок</a:t>
            </a:r>
          </a:p>
          <a:p>
            <a:r>
              <a:rPr lang="ru-RU" dirty="0" smtClean="0">
                <a:hlinkClick r:id="rId4"/>
              </a:rPr>
              <a:t>Вуаль </a:t>
            </a:r>
            <a:endParaRPr lang="ru-RU" dirty="0" smtClean="0"/>
          </a:p>
          <a:p>
            <a:r>
              <a:rPr lang="ru-RU" dirty="0" smtClean="0">
                <a:hlinkClick r:id="rId5"/>
              </a:rPr>
              <a:t>Шрифт титула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6114" y="3670074"/>
            <a:ext cx="6696744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Подготовила шаблон: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Фуфлыгина Наталья Николаевна, зав. библиотекой </a:t>
            </a:r>
          </a:p>
          <a:p>
            <a:pPr lvl="0" algn="ctr">
              <a:spcBef>
                <a:spcPct val="20000"/>
              </a:spcBef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ФГКОУ СКК МВД России</a:t>
            </a:r>
          </a:p>
          <a:p>
            <a:pPr lvl="0" algn="ctr">
              <a:spcBef>
                <a:spcPct val="20000"/>
              </a:spcBef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г. Самара,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2017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19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  <a:t>Праздник – 8 марта!</a:t>
            </a:r>
            <a:endParaRPr lang="ru-RU" b="1" dirty="0">
              <a:solidFill>
                <a:srgbClr val="FF0066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96491"/>
            <a:ext cx="4038600" cy="3771636"/>
          </a:xfrm>
        </p:spPr>
        <p:txBody>
          <a:bodyPr>
            <a:normAutofit fontScale="55000" lnSpcReduction="20000"/>
          </a:bodyPr>
          <a:lstStyle/>
          <a:p>
            <a:pPr marL="0" indent="457200" algn="just">
              <a:buNone/>
            </a:pPr>
            <a:r>
              <a:rPr lang="ru-RU" dirty="0"/>
              <a:t>Сегодня в подготовительной группе прошел праздник, посвященный Дню 8 марта. На празднике присутствовало много гостей: бабушки, мамы, сотрудники детского сада. С большим старанием дети выступали для своих мам и бабушек</a:t>
            </a:r>
            <a:r>
              <a:rPr lang="ru-RU" dirty="0" smtClean="0"/>
              <a:t>.</a:t>
            </a:r>
          </a:p>
          <a:p>
            <a:pPr marL="0" indent="457200" algn="just">
              <a:buNone/>
            </a:pPr>
            <a:r>
              <a:rPr lang="ru-RU" dirty="0" smtClean="0"/>
              <a:t>Своими </a:t>
            </a:r>
            <a:r>
              <a:rPr lang="ru-RU" dirty="0"/>
              <a:t>стихами, танцами, песнями и сценками  дети подарили мамам и бабушкам много добрых слов, нежности и внимания. Посмотрев выступления своих детей, многие мамы были растроганы до слёз. Атмосфера праздника передалась от участников к зрителям с огромной теплотой и торжественностью</a:t>
            </a:r>
            <a:r>
              <a:rPr lang="ru-RU" dirty="0" smtClean="0"/>
              <a:t>.</a:t>
            </a:r>
          </a:p>
          <a:p>
            <a:pPr marL="0" indent="457200" algn="r">
              <a:buNone/>
            </a:pPr>
            <a:r>
              <a:rPr lang="ru-RU" sz="1800" dirty="0" smtClean="0"/>
              <a:t>07.03.2023</a:t>
            </a:r>
            <a:endParaRPr lang="ru-RU" sz="1800" dirty="0"/>
          </a:p>
        </p:txBody>
      </p:sp>
      <p:pic>
        <p:nvPicPr>
          <p:cNvPr id="8194" name="Picture 2" descr="IMG_20230309_092840_2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704" y="1181365"/>
            <a:ext cx="1905000" cy="1076326"/>
          </a:xfrm>
          <a:prstGeom prst="rect">
            <a:avLst/>
          </a:prstGeom>
          <a:ln w="88900" cap="sq" cmpd="thickThin">
            <a:solidFill>
              <a:srgbClr val="FF006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G_20230309_092840_4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435" y="2065412"/>
            <a:ext cx="1905000" cy="1076326"/>
          </a:xfrm>
          <a:prstGeom prst="rect">
            <a:avLst/>
          </a:prstGeom>
          <a:ln w="88900" cap="sq" cmpd="thickThin">
            <a:solidFill>
              <a:srgbClr val="FF006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zn24.ru/storage/app/uploads/public/63a/5e0/91b/63a5e091b1dcb568184719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3"/>
          <a:stretch/>
        </p:blipFill>
        <p:spPr bwMode="auto">
          <a:xfrm>
            <a:off x="4719531" y="2695054"/>
            <a:ext cx="1733015" cy="244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galerey-room.ru/images/021415_138438445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24" y="3649588"/>
            <a:ext cx="3260612" cy="217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galerey-room.ru/images/064246_139416376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435" y="3321343"/>
            <a:ext cx="1823291" cy="182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0049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4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F0060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</TotalTime>
  <Words>5177</Words>
  <Application>Microsoft Office PowerPoint</Application>
  <PresentationFormat>Экран (16:10)</PresentationFormat>
  <Paragraphs>313</Paragraphs>
  <Slides>83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83</vt:i4>
      </vt:variant>
    </vt:vector>
  </HeadingPairs>
  <TitlesOfParts>
    <vt:vector size="87" baseType="lpstr">
      <vt:lpstr>Arial</vt:lpstr>
      <vt:lpstr>Calibri</vt:lpstr>
      <vt:lpstr>Monotype Corsiva</vt:lpstr>
      <vt:lpstr>Тема Office</vt:lpstr>
      <vt:lpstr>Презентация PowerPoint</vt:lpstr>
      <vt:lpstr>Содержание:</vt:lpstr>
      <vt:lpstr>Вам, родители!</vt:lpstr>
      <vt:lpstr>Презентация PowerPoint</vt:lpstr>
      <vt:lpstr>  Акция «Мама – лучший друг»!  </vt:lpstr>
      <vt:lpstr>  8 марта – трогательный праздник!  </vt:lpstr>
      <vt:lpstr>Международный женский день! </vt:lpstr>
      <vt:lpstr> На календаре уже весна! </vt:lpstr>
      <vt:lpstr>Праздник – 8 марта!</vt:lpstr>
      <vt:lpstr> Праздничный концерт ко Дню Победы! </vt:lpstr>
      <vt:lpstr>Увлекательный мир!</vt:lpstr>
      <vt:lpstr>Концерт-митинг</vt:lpstr>
      <vt:lpstr> День рождения Юрия Гагарина </vt:lpstr>
      <vt:lpstr> Выпуск боевого листка! </vt:lpstr>
      <vt:lpstr> Районный патриотический забег. </vt:lpstr>
      <vt:lpstr> День воссоединения Крыма с Россией. </vt:lpstr>
      <vt:lpstr> День моряка-подводника </vt:lpstr>
      <vt:lpstr> Герои нашего времени. </vt:lpstr>
      <vt:lpstr> День воды! </vt:lpstr>
      <vt:lpstr> Неделя театра в ясельной группе </vt:lpstr>
      <vt:lpstr> День шуток, веселья и смеха! </vt:lpstr>
      <vt:lpstr>   Районный смотр-конкурс  «Не оставим без дворца ни синицу, ни скворца!»  </vt:lpstr>
      <vt:lpstr> Веселая зарядка «Здоровый ритм» </vt:lpstr>
      <vt:lpstr> Акция «Окопная свеча». </vt:lpstr>
      <vt:lpstr> Знакомство с космосом  в подготовительной группе. </vt:lpstr>
      <vt:lpstr> Областной уровень смотра-конкурса «Не оставим без дворца ни синицу, ни скворца» </vt:lpstr>
      <vt:lpstr> Тематический День космонавтики </vt:lpstr>
      <vt:lpstr>  Выставка творческих работ  ко Дню космонавтики. </vt:lpstr>
      <vt:lpstr> Развлечение  «Мы – будущие космонавты». </vt:lpstr>
      <vt:lpstr> Светлый праздник Пасха! </vt:lpstr>
      <vt:lpstr>  Месячник здоровья.  </vt:lpstr>
      <vt:lpstr> Маленькие чудеса – 2023. </vt:lpstr>
      <vt:lpstr> Акция «Здоровым быть здорово». </vt:lpstr>
      <vt:lpstr> Акция «Верни Герою имя». </vt:lpstr>
      <vt:lpstr> День Земли  </vt:lpstr>
      <vt:lpstr> Выставка поделок  из вторичного сырья </vt:lpstr>
      <vt:lpstr>  Акция  «Сортируем мусор – бережем природу». </vt:lpstr>
      <vt:lpstr> Международный день защиты от шума. </vt:lpstr>
      <vt:lpstr> Завершение месячника здоровья. </vt:lpstr>
      <vt:lpstr> Начало тематической недели,  посвященной Дню астрономии </vt:lpstr>
      <vt:lpstr> Созвездия </vt:lpstr>
      <vt:lpstr> Маленькие астрономы </vt:lpstr>
      <vt:lpstr> День солнца во 2 младшей группе </vt:lpstr>
      <vt:lpstr> День солнца в старшей группе </vt:lpstr>
      <vt:lpstr>  Конкурс семейного творчества  «Рисуем вечный огонь». </vt:lpstr>
      <vt:lpstr>Проект «Стена Памяти» </vt:lpstr>
      <vt:lpstr>Акция «Бессмертный полк» </vt:lpstr>
      <vt:lpstr> Акция «Окна Победы» </vt:lpstr>
      <vt:lpstr> Акция «Георгиевская ленточка» </vt:lpstr>
      <vt:lpstr> Выставка рисунков «День Победы». </vt:lpstr>
      <vt:lpstr> Веселая ярмарка </vt:lpstr>
      <vt:lpstr>День Музея </vt:lpstr>
      <vt:lpstr> Районный слет туристят. </vt:lpstr>
      <vt:lpstr> День пропавших детей. </vt:lpstr>
      <vt:lpstr>Презентация PowerPoint</vt:lpstr>
      <vt:lpstr> Акция «Подари игрушку другу» </vt:lpstr>
      <vt:lpstr>  135 лет со дня рождения А.С. Макаренко </vt:lpstr>
      <vt:lpstr> Открытое НОД по ФЭМП </vt:lpstr>
      <vt:lpstr> Сказки К.Д. Ушинского </vt:lpstr>
      <vt:lpstr>150 лет Узловой</vt:lpstr>
      <vt:lpstr> Улицы родного города! </vt:lpstr>
      <vt:lpstr> Фотовыставка «Наш город – юбиляр». </vt:lpstr>
      <vt:lpstr> Марафон здоровья. </vt:lpstr>
      <vt:lpstr>  Международный день памятников и исторических мест. </vt:lpstr>
      <vt:lpstr>Любимому городу посвящается… </vt:lpstr>
      <vt:lpstr>Воскресенье. Выходной. </vt:lpstr>
      <vt:lpstr>Педагогическая жизнь</vt:lpstr>
      <vt:lpstr>  Конференция  «Развитие современного детского сада в эпоху цифровой трансформации образования». </vt:lpstr>
      <vt:lpstr>  Победа в конкурсе «Педагог-психолог России – 2023» </vt:lpstr>
      <vt:lpstr>  Региональный учебно-методический семинар  «Современные педагогические технологии в познавательном развитии детей раннего и дошкольного возраста». </vt:lpstr>
      <vt:lpstr>  Консультация  «Адаптация детей к дошкольному учреждению» </vt:lpstr>
      <vt:lpstr>  "Моделирование в экологическом образовании детей дошкольного возраста" </vt:lpstr>
      <vt:lpstr>  Социально-педагогические условия профессионального развития и самореализации педагогических кадров системы дополнительного образования детей </vt:lpstr>
      <vt:lpstr> Виртуальные экскурсии. </vt:lpstr>
      <vt:lpstr> Цифровизация воспитательно-образовательного процесса: взаимодействие с дошкольником. </vt:lpstr>
      <vt:lpstr> Межрегиональная педмастерская </vt:lpstr>
      <vt:lpstr>  Тренинг  «Профессиональное выгорание педагога». </vt:lpstr>
      <vt:lpstr>Развивайка!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Информационные источники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Зав. библиотекой</dc:creator>
  <cp:lastModifiedBy>79606</cp:lastModifiedBy>
  <cp:revision>158</cp:revision>
  <dcterms:created xsi:type="dcterms:W3CDTF">2017-03-27T12:20:02Z</dcterms:created>
  <dcterms:modified xsi:type="dcterms:W3CDTF">2023-06-09T12:52:46Z</dcterms:modified>
</cp:coreProperties>
</file>