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62" r:id="rId4"/>
    <p:sldId id="263" r:id="rId5"/>
    <p:sldId id="258" r:id="rId6"/>
    <p:sldId id="261" r:id="rId7"/>
    <p:sldId id="264" r:id="rId8"/>
    <p:sldId id="267" r:id="rId9"/>
    <p:sldId id="266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59" r:id="rId41"/>
    <p:sldId id="26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FF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FCEAE-6EEC-4D42-961B-34903EC240FA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4C71A-66BE-4F84-9DC2-964F5058D4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27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4C71A-66BE-4F84-9DC2-964F5058D4A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96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4C71A-66BE-4F84-9DC2-964F5058D4AD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796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4C71A-66BE-4F84-9DC2-964F5058D4A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906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4C71A-66BE-4F84-9DC2-964F5058D4A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418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4C71A-66BE-4F84-9DC2-964F5058D4AD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592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4C71A-66BE-4F84-9DC2-964F5058D4AD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866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4C71A-66BE-4F84-9DC2-964F5058D4AD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858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4C71A-66BE-4F84-9DC2-964F5058D4AD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2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4C71A-66BE-4F84-9DC2-964F5058D4A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123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4C71A-66BE-4F84-9DC2-964F5058D4A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441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4C71A-66BE-4F84-9DC2-964F5058D4A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634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4C71A-66BE-4F84-9DC2-964F5058D4A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270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4C71A-66BE-4F84-9DC2-964F5058D4A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324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4C71A-66BE-4F84-9DC2-964F5058D4A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526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4C71A-66BE-4F84-9DC2-964F5058D4A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766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4C71A-66BE-4F84-9DC2-964F5058D4A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595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gif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2.bp.blogspot.com/-K-GMgbttOHY/VU-6JFxsSAI/AAAAAAAAAcU/TzsTrnI13-g/s1600/12.jpg" TargetMode="External"/><Relationship Id="rId3" Type="http://schemas.openxmlformats.org/officeDocument/2006/relationships/hyperlink" Target="https://lh3.googleusercontent.com/JT8JBoLH0e0DjkNGYdPuKHFEMsDFiT19Sryo1pUFHcBFaZZSUGrgdfvVa2DHUGjzUcLNvA=s153" TargetMode="External"/><Relationship Id="rId7" Type="http://schemas.openxmlformats.org/officeDocument/2006/relationships/hyperlink" Target="http://img-fotki.yandex.ru/get/6515/16969765.ca/0_6bed0_cd6414_orig.png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4.pic4you.ru/y2015/02-28/24687/4924214-thumb.png" TargetMode="External"/><Relationship Id="rId5" Type="http://schemas.openxmlformats.org/officeDocument/2006/relationships/hyperlink" Target="https://lh3.googleusercontent.com/Sm2DluYxExs3P7BeiPU2lS03Kd1Ub6TvGMMWhkelZUpxxYQLYlUuerVGvY-vCXMokB7Tsw=s85" TargetMode="External"/><Relationship Id="rId10" Type="http://schemas.openxmlformats.org/officeDocument/2006/relationships/hyperlink" Target="http://donetskdnr.ucoz.com/" TargetMode="External"/><Relationship Id="rId4" Type="http://schemas.openxmlformats.org/officeDocument/2006/relationships/hyperlink" Target="https://lh3.googleusercontent.com/TitUJ_ZtUeKvKeiER4HXmB5bpo8qXzIpG8ka7iV4C1LSq6paXKNpCRAL6p7Q9hnYWHy02Q=s120" TargetMode="External"/><Relationship Id="rId9" Type="http://schemas.openxmlformats.org/officeDocument/2006/relationships/hyperlink" Target="http://2.bp.blogspot.com/-rGw_9OwPaTM/VU-6AIEb1JI/AAAAAAAAAbw/fuQPHz7D4H4/s1600/05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214290"/>
            <a:ext cx="421484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1400" b="1" spc="50" dirty="0" smtClean="0">
                <a:ln w="11430">
                  <a:solidFill>
                    <a:srgbClr val="0066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№ 2 второй квартал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1400" b="1" spc="50" dirty="0" smtClean="0">
                <a:ln w="11430">
                  <a:solidFill>
                    <a:srgbClr val="0066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2022-2023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1400" b="1" spc="50" dirty="0" smtClean="0">
                <a:ln w="11430">
                  <a:solidFill>
                    <a:srgbClr val="0066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муниципальное дошкольное образовательное учреждение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1400" b="1" spc="50" dirty="0" smtClean="0">
                <a:ln w="11430">
                  <a:solidFill>
                    <a:srgbClr val="0066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центр развития ребенка – детский сад № 14</a:t>
            </a:r>
            <a:endParaRPr lang="ru-RU" sz="1100" b="1" spc="50" dirty="0">
              <a:ln w="11430">
                <a:solidFill>
                  <a:srgbClr val="006600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Gabriola" pitchFamily="82" charset="0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3071802" y="3643314"/>
            <a:ext cx="3286148" cy="400110"/>
          </a:xfrm>
          <a:prstGeom prst="homePlate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</a:rPr>
              <a:t>Газета для родителей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3000364" y="4143380"/>
            <a:ext cx="3643338" cy="646331"/>
          </a:xfrm>
          <a:prstGeom prst="homePlate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Gabriola" pitchFamily="82" charset="0"/>
              </a:rPr>
              <a:t>« Березка»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3372" y="5000636"/>
            <a:ext cx="1428760" cy="357190"/>
          </a:xfrm>
          <a:prstGeom prst="homePlate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274638"/>
            <a:ext cx="4968552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Масленица</a:t>
            </a:r>
            <a:endParaRPr lang="ru-RU" sz="5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95536" y="1196752"/>
            <a:ext cx="4454352" cy="4248472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1200" dirty="0"/>
              <a:t>В нашем детском саду празднование Масленицы стало хорошей и доброй традицией.</a:t>
            </a:r>
            <a:br>
              <a:rPr lang="ru-RU" sz="1200" dirty="0"/>
            </a:br>
            <a:r>
              <a:rPr lang="ru-RU" sz="1200" dirty="0"/>
              <a:t>Масленица - самый веселый, шумный, любимый народный праздник. В масленичную неделю </a:t>
            </a:r>
            <a:r>
              <a:rPr lang="ru-RU" sz="1200" dirty="0" smtClean="0"/>
              <a:t>27 февраля люди </a:t>
            </a:r>
            <a:r>
              <a:rPr lang="ru-RU" sz="1200" dirty="0"/>
              <a:t>провожают зиму и встречают весну.</a:t>
            </a:r>
            <a:br>
              <a:rPr lang="ru-RU" sz="1200" dirty="0"/>
            </a:br>
            <a:r>
              <a:rPr lang="ru-RU" sz="1200" dirty="0"/>
              <a:t>Воспитанники второй младшей группы пели песни, читали стихотворения, плясали.</a:t>
            </a:r>
            <a:br>
              <a:rPr lang="ru-RU" sz="1200" dirty="0"/>
            </a:br>
            <a:r>
              <a:rPr lang="ru-RU" sz="1200" dirty="0"/>
              <a:t>Благодаря Масленичной недели ребята познакомились с традициями русского народа и зарядились отличным </a:t>
            </a:r>
            <a:r>
              <a:rPr lang="ru-RU" sz="1200" dirty="0" smtClean="0"/>
              <a:t>настроением.</a:t>
            </a:r>
          </a:p>
          <a:p>
            <a:pPr marL="0" indent="457200" algn="just">
              <a:buNone/>
            </a:pPr>
            <a:r>
              <a:rPr lang="ru-RU" sz="1200" dirty="0" smtClean="0"/>
              <a:t>В </a:t>
            </a:r>
            <a:r>
              <a:rPr lang="ru-RU" sz="1200" dirty="0"/>
              <a:t>нашем детском саду прошло развлечение «Гуляй масленица!». Это развлечение ежегодно проводится,  и стало уже традиционным и любимым для </a:t>
            </a:r>
            <a:r>
              <a:rPr lang="ru-RU" sz="1200" dirty="0" smtClean="0"/>
              <a:t>детей.</a:t>
            </a:r>
          </a:p>
          <a:p>
            <a:pPr marL="0" indent="457200" algn="just">
              <a:buNone/>
            </a:pPr>
            <a:r>
              <a:rPr lang="ru-RU" sz="1200" dirty="0" smtClean="0"/>
              <a:t>Веселую </a:t>
            </a:r>
            <a:r>
              <a:rPr lang="ru-RU" sz="1200" dirty="0"/>
              <a:t>атмосферу празднику придавала музыка, от которой ноги плясали сами.</a:t>
            </a:r>
            <a:br>
              <a:rPr lang="ru-RU" sz="1200" dirty="0"/>
            </a:br>
            <a:r>
              <a:rPr lang="ru-RU" sz="1200" dirty="0"/>
              <a:t>Веселый скоморох праздника шутками да прибаутками призывал всех веселиться от души и плясать.</a:t>
            </a:r>
            <a:br>
              <a:rPr lang="ru-RU" sz="1200" dirty="0"/>
            </a:br>
            <a:r>
              <a:rPr lang="ru-RU" sz="1200" dirty="0"/>
              <a:t>Забавным персонажем на празднике были Емеля и Снеговик.</a:t>
            </a:r>
            <a:br>
              <a:rPr lang="ru-RU" sz="1200" dirty="0"/>
            </a:br>
            <a:r>
              <a:rPr lang="ru-RU" sz="1200" dirty="0"/>
              <a:t>В заключение дети с удовольствием угостились вкусными, золотистыми блинами, которые стали символом весны и солнца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6158" name="Picture 14" descr="IMG_20230222_141115_4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44" y="1232847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IMG_20230228_102033_3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369" y="1970739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IMG_20230228_102033_6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857" y="306896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s://almode.ru/uploads/posts/2022-02/1644839774_50-almode-ru-p-maslenitsa-risunok-5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9F8F4"/>
              </a:clrFrom>
              <a:clrTo>
                <a:srgbClr val="F9F8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79" y="4118177"/>
            <a:ext cx="2898008" cy="265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https://gas-kvas.com/uploads/posts/2023-01/1673458711_gas-kvas-com-p-detskii-risunok-blini-2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167" y="5013176"/>
            <a:ext cx="2088137" cy="198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s://avatars.mds.yandex.net/i?id=adb986624cfbc6dc2ce1c72c1fcabd78d6a7b081-9236004-images-thumbs&amp;n=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250620" y="5298844"/>
            <a:ext cx="1667743" cy="104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117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У</a:t>
            </a:r>
            <a:r>
              <a:rPr lang="ru-RU" dirty="0" smtClean="0">
                <a:solidFill>
                  <a:srgbClr val="0070C0"/>
                </a:solidFill>
              </a:rPr>
              <a:t>влекательный мир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5519" y="1429851"/>
            <a:ext cx="3960440" cy="4231397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12300" b="1" i="1" dirty="0">
                <a:latin typeface="Monotype Corsiva" panose="03010101010201010101" pitchFamily="66" charset="0"/>
              </a:rPr>
              <a:t>Час истории</a:t>
            </a:r>
          </a:p>
          <a:p>
            <a:pPr marL="0" indent="0">
              <a:buNone/>
            </a:pPr>
            <a:r>
              <a:rPr lang="ru-RU" dirty="0"/>
              <a:t>     В МДОУ центре развития ребёнка – д/с№ 14 накануне Дня освобождения Узловой от </a:t>
            </a:r>
            <a:r>
              <a:rPr lang="ru-RU" dirty="0" err="1"/>
              <a:t>немецко</a:t>
            </a:r>
            <a:r>
              <a:rPr lang="ru-RU" dirty="0"/>
              <a:t> – фашистских захватчиков </a:t>
            </a:r>
            <a:r>
              <a:rPr lang="ru-RU" dirty="0" smtClean="0"/>
              <a:t>13 декабря в </a:t>
            </a:r>
            <a:r>
              <a:rPr lang="ru-RU" dirty="0"/>
              <a:t>старшей группе состоялся «Час истории». Педагог рассказала о тяжелых днях оккупации, об уроне, который нанесли фашисты нашему городу, о людях, боровшихся и погибших в это трудное время , освободителях , прогнавших с нашей </a:t>
            </a:r>
            <a:r>
              <a:rPr lang="ru-RU" dirty="0" err="1"/>
              <a:t>узловской</a:t>
            </a:r>
            <a:r>
              <a:rPr lang="ru-RU" dirty="0"/>
              <a:t> земли захватчиков и о памяти тех далеких дней, живущей в названиях улиц города.</a:t>
            </a:r>
          </a:p>
          <a:p>
            <a:pPr marL="0" indent="0">
              <a:buNone/>
            </a:pPr>
            <a:r>
              <a:rPr lang="ru-RU" dirty="0"/>
              <a:t>     Так же была организована фотовыставка «Герои </a:t>
            </a:r>
            <a:r>
              <a:rPr lang="ru-RU" dirty="0" err="1"/>
              <a:t>Узловчане</a:t>
            </a:r>
            <a:r>
              <a:rPr lang="ru-RU" dirty="0"/>
              <a:t>» и оформлен «Уголок памяти».</a:t>
            </a:r>
          </a:p>
          <a:p>
            <a:endParaRPr lang="ru-RU" dirty="0"/>
          </a:p>
        </p:txBody>
      </p:sp>
      <p:pic>
        <p:nvPicPr>
          <p:cNvPr id="9218" name="Picture 2" descr="дс 14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7638"/>
            <a:ext cx="1905000" cy="1390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дс 14 (6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24944"/>
            <a:ext cx="1905000" cy="1352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https://shcks.smol.muzkult.ru/media/2020/09/23/1242699128/-25-saj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4958D"/>
              </a:clrFrom>
              <a:clrTo>
                <a:srgbClr val="9495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9271"/>
            <a:ext cx="4177655" cy="268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0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74638"/>
            <a:ext cx="7416824" cy="114300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Прощание с Новогодней красавицей</a:t>
            </a:r>
            <a:endParaRPr lang="ru-RU" sz="5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83568" y="1556792"/>
            <a:ext cx="4166320" cy="4824536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2000" dirty="0"/>
              <a:t>Вот и прошли долгожданные веселые и волшебные праздники у новогодней елки, но ребятам из средней группы не хочется расставаться с ёлочкой, поэтому они решили </a:t>
            </a:r>
            <a:r>
              <a:rPr lang="ru-RU" sz="2000" dirty="0" smtClean="0"/>
              <a:t>9 января ещё </a:t>
            </a:r>
            <a:r>
              <a:rPr lang="ru-RU" sz="2000" dirty="0"/>
              <a:t>раз повеселиться у новогодней красавицы.</a:t>
            </a:r>
          </a:p>
        </p:txBody>
      </p:sp>
      <p:pic>
        <p:nvPicPr>
          <p:cNvPr id="10242" name="Picture 2" descr="IMG_20230111_143337_5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G_20230111_143337_7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876" y="2852936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https://img-fotki.yandex.ru/get/9326/181450557.fd/0_c5fcd_6d02c924_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133" y="413923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300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До свиданья, ёлочка!</a:t>
            </a:r>
            <a:endParaRPr lang="ru-RU" b="1" i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5519" y="1429851"/>
            <a:ext cx="3960440" cy="2769171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 smtClean="0"/>
              <a:t>9 января </a:t>
            </a:r>
            <a:r>
              <a:rPr lang="ru-RU" dirty="0"/>
              <a:t>ребята старшего дошкольного возраста прощались  с ёлкой до следующего Нового года: «До свидания, елочка, до будущей зимы, долго тебя, елочка будем помнить мы!». Новогодняя красавица, прощаясь с детворой, гасит свои огни...</a:t>
            </a:r>
          </a:p>
        </p:txBody>
      </p:sp>
      <p:pic>
        <p:nvPicPr>
          <p:cNvPr id="11266" name="Picture 2" descr="IMG_20230111_143548_8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466" y="1196752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G_20230111_143548_8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05" y="1772816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https://ds55.centerstart.ru/sites/ds55.centerstart.ru/files/dir/news/img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36" y="3717032"/>
            <a:ext cx="3819460" cy="286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06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74638"/>
            <a:ext cx="7416824" cy="114300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Прорыв блокады Ленинграда</a:t>
            </a:r>
            <a:endParaRPr lang="ru-RU" sz="5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39552" y="1556792"/>
            <a:ext cx="4310336" cy="4824536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1800" dirty="0" smtClean="0"/>
              <a:t>18 </a:t>
            </a:r>
            <a:r>
              <a:rPr lang="ru-RU" sz="1800" dirty="0"/>
              <a:t>января - одна из самым трагичных и радостных дат в истории.</a:t>
            </a:r>
            <a:br>
              <a:rPr lang="ru-RU" sz="1800" dirty="0"/>
            </a:br>
            <a:r>
              <a:rPr lang="ru-RU" sz="1800" dirty="0"/>
              <a:t>80 лет назад в это день прорвали блокадное кольцо вокруг Ленинграда. Для воспитанников подготовительной группы был организован кинопоказ видеоролика о детях блокадного Ленинграда.</a:t>
            </a:r>
          </a:p>
        </p:txBody>
      </p:sp>
      <p:pic>
        <p:nvPicPr>
          <p:cNvPr id="12290" name="Picture 2" descr="IMG_20230119_105630_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G_20230119_105629_5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876" y="2852936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s://catherineasquithgallery.com/uploads/posts/2021-02/1613672298_43-p-fon-dlya-prezentatsii-snyatie-blokadi-leni-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67311"/>
            <a:ext cx="4910980" cy="326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770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Акция «Я за мир на земле»</a:t>
            </a:r>
            <a:endParaRPr lang="ru-RU" b="1" i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5519" y="1429851"/>
            <a:ext cx="3960440" cy="2769171"/>
          </a:xfrm>
        </p:spPr>
        <p:txBody>
          <a:bodyPr>
            <a:normAutofit fontScale="4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нашем детском саду </a:t>
            </a:r>
            <a:r>
              <a:rPr lang="ru-RU" dirty="0" smtClean="0"/>
              <a:t>19 января стартовала </a:t>
            </a:r>
            <a:r>
              <a:rPr lang="ru-RU" dirty="0"/>
              <a:t>патриотическая акция "Я за мир на всей Земле".</a:t>
            </a:r>
          </a:p>
          <a:p>
            <a:pPr marL="0" indent="457200" algn="just">
              <a:buNone/>
            </a:pPr>
            <a:r>
              <a:rPr lang="ru-RU" dirty="0"/>
              <a:t>В рамках данной акции  в старшей  группе прошла тематическая беседа: ребята обсуждали значение таких слов, как  «героизм», «мужество», «отвага» «патриотизм».</a:t>
            </a:r>
            <a:br>
              <a:rPr lang="ru-RU" dirty="0"/>
            </a:br>
            <a:r>
              <a:rPr lang="ru-RU" dirty="0"/>
              <a:t>В завершении беседы воспитанники изготовили коллективную работу.</a:t>
            </a:r>
          </a:p>
          <a:p>
            <a:pPr marL="0" indent="457200" algn="just">
              <a:buNone/>
            </a:pPr>
            <a:r>
              <a:rPr lang="ru-RU" dirty="0"/>
              <a:t>В нашем детском саду к этой акции присоединились воспитанники второй младшей и средней групп. Воспитатели в доступной форме рассказали детям о великих победах наших солдат, о том как важен мир на Земле.</a:t>
            </a:r>
            <a:br>
              <a:rPr lang="ru-RU" dirty="0"/>
            </a:br>
            <a:r>
              <a:rPr lang="ru-RU" dirty="0"/>
              <a:t>А затем дошколята отразили свои эмоции в творческой работе.</a:t>
            </a:r>
          </a:p>
        </p:txBody>
      </p:sp>
      <p:pic>
        <p:nvPicPr>
          <p:cNvPr id="1026" name="Picture 2" descr="IMG_20230119_105740_5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33" y="1196752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_20230119_110222_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456" y="2115879"/>
            <a:ext cx="1076325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G_20230119_110343_5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14436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kartinkin.net/uploads/posts/2022-12/1670331447_kartinkin-net-p-okruzhayushchii-mir-kartinki-dlya-detei-kr-53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2"/>
          <a:stretch/>
        </p:blipFill>
        <p:spPr bwMode="auto">
          <a:xfrm>
            <a:off x="2013333" y="3528811"/>
            <a:ext cx="244402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9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74638"/>
            <a:ext cx="7416824" cy="114300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Самый умный в нашем детском саду</a:t>
            </a:r>
            <a:endParaRPr lang="ru-RU" sz="5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95536" y="1556792"/>
            <a:ext cx="4454352" cy="4824536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dirty="0"/>
              <a:t>24 января в нашем детском саду прошел отборочный этап районной познавательной викторины детей старшего дошкольного возраста «Самый умный-2023».</a:t>
            </a:r>
            <a:endParaRPr lang="ru-RU" sz="1800" dirty="0"/>
          </a:p>
        </p:txBody>
      </p:sp>
      <p:pic>
        <p:nvPicPr>
          <p:cNvPr id="2050" name="Picture 2" descr="IMG_20230127_103747_7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_20230127_103748_4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52936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6-23.userapi.com/s/v1/ig2/A71FNPGiHhRRAExq3nV94yaI4SbAFqeMHI-QpmEa3ego5oj5iSpw2caayS73BCSyEHISKqP_Xh40L_t6_GpLW1jc.jpg?size=690x704&amp;quality=95&amp;crop=149,15,690,704&amp;ava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09" y="4423356"/>
            <a:ext cx="1946223" cy="198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512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Акция «Блокадный хлеб»</a:t>
            </a:r>
            <a:endParaRPr lang="ru-RU" b="1" i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5519" y="1429851"/>
            <a:ext cx="3960440" cy="2769171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Воспитанники нашего дошкольного учреждения от мала до велика присоединились </a:t>
            </a:r>
            <a:r>
              <a:rPr lang="ru-RU" dirty="0" smtClean="0"/>
              <a:t>27 января к </a:t>
            </a:r>
            <a:r>
              <a:rPr lang="ru-RU" dirty="0"/>
              <a:t>акции «Блокадный хлеб». Ребята познакомились с понятиями: «Блокадный хлеб»; «Блокада Ленинграда»; «Дорога жизни». Воспитатели показали детям заветные 125 грамм хлеба и карточку, по которой его выдавали. Они узнали, как такой маленький кусочек хлеба помогал в страшные и голодные годы войны в период блокады Ленинграда.</a:t>
            </a:r>
          </a:p>
        </p:txBody>
      </p:sp>
      <p:pic>
        <p:nvPicPr>
          <p:cNvPr id="3074" name="Picture 2" descr="IMG_20230127_103649_0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20230127_104417_1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4436"/>
            <a:ext cx="1905000" cy="1466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G_20230127_104418_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247" y="2877221"/>
            <a:ext cx="1419225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bibl-minzitar.ru/wp-content/uploads/2023/01/f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05838"/>
            <a:ext cx="3416168" cy="297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65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74638"/>
            <a:ext cx="7416824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Патриотическая акция</a:t>
            </a:r>
            <a:endParaRPr lang="ru-RU" sz="5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95536" y="1556792"/>
            <a:ext cx="4454352" cy="4824536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1600" dirty="0"/>
              <a:t>В рамках единого дня патриотических акции «День памяти о россиянах, исполнявших служебный дог за пределами Отечества</a:t>
            </a:r>
            <a:r>
              <a:rPr lang="ru-RU" sz="1600" dirty="0" smtClean="0"/>
              <a:t>» 15 февраля </a:t>
            </a:r>
            <a:r>
              <a:rPr lang="ru-RU" sz="1600" dirty="0"/>
              <a:t>сотрудники МДОУ центра развития ребенка – д/с № 14 во главе с председателем первичной профсоюзной организации собрали лекарственные средства в помощь участникам СВО.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Воспитанники не остались в стороне и написали душевные письма героям с рисунками и пожеланиями.</a:t>
            </a:r>
            <a:endParaRPr lang="ru-RU" sz="1600" dirty="0"/>
          </a:p>
        </p:txBody>
      </p:sp>
      <p:pic>
        <p:nvPicPr>
          <p:cNvPr id="4098" name="Picture 2" descr="IMG_20230216_124140_6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49867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_20230216_124140_7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140968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kartinkof.club/uploads/posts/2022-06/1655937018_23-kartinkof-club-p-kartinki-s-nadpisyu-ya-patriot-2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3473896"/>
            <a:ext cx="4947623" cy="325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093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Зарница - 2023</a:t>
            </a:r>
            <a:endParaRPr lang="ru-RU" b="1" i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5519" y="1429851"/>
            <a:ext cx="3960440" cy="2769171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нашем ДОУ стало уже традицией </a:t>
            </a:r>
            <a:r>
              <a:rPr lang="ru-RU" dirty="0" smtClean="0"/>
              <a:t>20 февраля накануне </a:t>
            </a:r>
            <a:r>
              <a:rPr lang="ru-RU" dirty="0"/>
              <a:t>23 февраля проводить </a:t>
            </a:r>
            <a:r>
              <a:rPr lang="ru-RU" dirty="0" err="1"/>
              <a:t>военно</a:t>
            </a:r>
            <a:r>
              <a:rPr lang="ru-RU" dirty="0"/>
              <a:t> -спортивную игру «</a:t>
            </a:r>
            <a:r>
              <a:rPr lang="ru-RU" dirty="0" err="1"/>
              <a:t>Зарничка</a:t>
            </a:r>
            <a:r>
              <a:rPr lang="ru-RU" dirty="0"/>
              <a:t>», где ребята показывают свою силу, ловкость, быстроту, меткость.</a:t>
            </a:r>
          </a:p>
        </p:txBody>
      </p:sp>
      <p:pic>
        <p:nvPicPr>
          <p:cNvPr id="5122" name="Picture 2" descr="IMG_20230222_133839_6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29851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G_20230222_133839_5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6896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kammedcolledge.ru/images/11112020/dlya_zastavki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01008"/>
            <a:ext cx="3596825" cy="287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07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274638"/>
            <a:ext cx="4968552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Содержание:</a:t>
            </a:r>
            <a:endParaRPr lang="ru-RU" sz="6600" b="1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63688" y="1600201"/>
            <a:ext cx="2732112" cy="3773016"/>
          </a:xfrm>
        </p:spPr>
        <p:txBody>
          <a:bodyPr>
            <a:noAutofit/>
          </a:bodyPr>
          <a:lstStyle/>
          <a:p>
            <a:r>
              <a:rPr lang="ru-RU" altLang="ru-RU" sz="1800" dirty="0"/>
              <a:t>Вам, родители.</a:t>
            </a:r>
          </a:p>
          <a:p>
            <a:r>
              <a:rPr lang="ru-RU" altLang="ru-RU" sz="1800" dirty="0"/>
              <a:t>Наши праздники</a:t>
            </a:r>
          </a:p>
          <a:p>
            <a:r>
              <a:rPr lang="ru-RU" altLang="ru-RU" sz="1800" dirty="0"/>
              <a:t>Увлекательный мир</a:t>
            </a:r>
          </a:p>
          <a:p>
            <a:r>
              <a:rPr lang="ru-RU" altLang="ru-RU" sz="1800" dirty="0" smtClean="0"/>
              <a:t>Год </a:t>
            </a:r>
            <a:r>
              <a:rPr lang="ru-RU" altLang="ru-RU" sz="1800" dirty="0"/>
              <a:t>народного искусства и культурного </a:t>
            </a:r>
            <a:r>
              <a:rPr lang="ru-RU" altLang="ru-RU" sz="1800" dirty="0" smtClean="0"/>
              <a:t>наследия</a:t>
            </a:r>
          </a:p>
          <a:p>
            <a:r>
              <a:rPr lang="ru-RU" altLang="ru-RU" sz="1800" dirty="0" smtClean="0"/>
              <a:t>Год педагога и наставника</a:t>
            </a:r>
          </a:p>
          <a:p>
            <a:r>
              <a:rPr lang="ru-RU" altLang="ru-RU" sz="1800" dirty="0" smtClean="0"/>
              <a:t>150-лет Узловой</a:t>
            </a:r>
          </a:p>
          <a:p>
            <a:r>
              <a:rPr lang="ru-RU" altLang="ru-RU" sz="1800" dirty="0" smtClean="0"/>
              <a:t>Педагогическая жизнь</a:t>
            </a:r>
            <a:endParaRPr lang="ru-RU" altLang="ru-RU" sz="1800" dirty="0"/>
          </a:p>
          <a:p>
            <a:r>
              <a:rPr lang="ru-RU" altLang="ru-RU" sz="1800" dirty="0" err="1"/>
              <a:t>Развивайка</a:t>
            </a:r>
            <a:r>
              <a:rPr lang="ru-RU" altLang="ru-RU" sz="1800" dirty="0" smtClean="0"/>
              <a:t>!</a:t>
            </a:r>
          </a:p>
          <a:p>
            <a:r>
              <a:rPr lang="ru-RU" altLang="ru-RU" sz="1800" dirty="0" smtClean="0"/>
              <a:t>Советует специалист</a:t>
            </a:r>
            <a:endParaRPr lang="ru-RU" altLang="ru-RU" sz="1800" dirty="0"/>
          </a:p>
          <a:p>
            <a:r>
              <a:rPr lang="ru-RU" altLang="ru-RU" sz="1800" dirty="0"/>
              <a:t>Вкусно и полезно!</a:t>
            </a:r>
          </a:p>
          <a:p>
            <a:endParaRPr lang="ru-RU" sz="18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3092152" cy="4525962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i="1" dirty="0">
                <a:latin typeface="Arial" pitchFamily="34" charset="0"/>
                <a:cs typeface="Arial" pitchFamily="34" charset="0"/>
              </a:rPr>
              <a:t>Редакционная коллегия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 err="1" smtClean="0">
                <a:latin typeface="Arial" pitchFamily="34" charset="0"/>
                <a:cs typeface="Arial" pitchFamily="34" charset="0"/>
              </a:rPr>
              <a:t>Мызникова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Людмила Дмитриевна,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>
                <a:latin typeface="Arial" pitchFamily="34" charset="0"/>
                <a:cs typeface="Arial" pitchFamily="34" charset="0"/>
              </a:rPr>
              <a:t>Зайцева Жанна Анатольевна,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 err="1">
                <a:latin typeface="Arial" pitchFamily="34" charset="0"/>
                <a:cs typeface="Arial" pitchFamily="34" charset="0"/>
              </a:rPr>
              <a:t>Раева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Татьяна Васильевна,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>
                <a:latin typeface="Arial" pitchFamily="34" charset="0"/>
                <a:cs typeface="Arial" pitchFamily="34" charset="0"/>
              </a:rPr>
              <a:t>Савинова Марина Леонидовна,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>
                <a:latin typeface="Arial" pitchFamily="34" charset="0"/>
                <a:cs typeface="Arial" pitchFamily="34" charset="0"/>
              </a:rPr>
              <a:t>Дёмина Екатерина Викторовна,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 smtClean="0">
                <a:latin typeface="Arial" pitchFamily="34" charset="0"/>
                <a:cs typeface="Arial" pitchFamily="34" charset="0"/>
              </a:rPr>
              <a:t>Уваркина Анна Юрьевна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 err="1" smtClean="0">
                <a:latin typeface="Arial" pitchFamily="34" charset="0"/>
                <a:cs typeface="Arial" pitchFamily="34" charset="0"/>
              </a:rPr>
              <a:t>Перегудова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 Екатерина Юрьевна</a:t>
            </a:r>
            <a:endParaRPr lang="ru-RU" i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 err="1">
                <a:latin typeface="Arial" pitchFamily="34" charset="0"/>
                <a:cs typeface="Arial" pitchFamily="34" charset="0"/>
              </a:rPr>
              <a:t>Валова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Татьяна Александровна, музыкальный руководитель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 err="1">
                <a:latin typeface="Arial" pitchFamily="34" charset="0"/>
                <a:cs typeface="Arial" pitchFamily="34" charset="0"/>
              </a:rPr>
              <a:t>Бармашова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Елена Викторовна, педагог-психолог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>
                <a:latin typeface="Arial" pitchFamily="34" charset="0"/>
                <a:cs typeface="Arial" pitchFamily="34" charset="0"/>
              </a:rPr>
              <a:t>Борисова Евгения Анатольевна, инструктор по </a:t>
            </a:r>
            <a:r>
              <a:rPr lang="ru-RU" i="1" dirty="0" err="1">
                <a:latin typeface="Arial" pitchFamily="34" charset="0"/>
                <a:cs typeface="Arial" pitchFamily="34" charset="0"/>
              </a:rPr>
              <a:t>физ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-ре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i="1" dirty="0">
                <a:latin typeface="Arial" pitchFamily="34" charset="0"/>
                <a:cs typeface="Arial" pitchFamily="34" charset="0"/>
              </a:rPr>
              <a:t>Экспертный совет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>
                <a:latin typeface="Arial" pitchFamily="34" charset="0"/>
                <a:cs typeface="Arial" pitchFamily="34" charset="0"/>
              </a:rPr>
              <a:t>Сапронова Юлия Сергеевна, заведующий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i="1" dirty="0">
                <a:latin typeface="Arial" pitchFamily="34" charset="0"/>
                <a:cs typeface="Arial" pitchFamily="34" charset="0"/>
              </a:rPr>
              <a:t>Сиренко Екатерина Сергеевна, зам. заведующей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74638"/>
            <a:ext cx="7416824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Парад военной техники</a:t>
            </a:r>
            <a:endParaRPr lang="ru-RU" sz="5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23528" y="1556792"/>
            <a:ext cx="4526360" cy="4824536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1800" dirty="0"/>
              <a:t>В честь Дня Защитника Отечества </a:t>
            </a:r>
            <a:r>
              <a:rPr lang="ru-RU" sz="1800" dirty="0" smtClean="0"/>
              <a:t>27 февраля в </a:t>
            </a:r>
            <a:r>
              <a:rPr lang="ru-RU" sz="1800" dirty="0"/>
              <a:t>нашем детском саду состоялся "Парад военной техники".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На выставке были представлены как готовые модели различной военной техники, так и модели, изготовленные своими руками, а так же собранные из разных видов конструктора</a:t>
            </a:r>
            <a:endParaRPr lang="ru-RU" sz="1800" dirty="0"/>
          </a:p>
        </p:txBody>
      </p:sp>
      <p:pic>
        <p:nvPicPr>
          <p:cNvPr id="6146" name="Picture 2" descr="IMG_20230222_140703_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76990"/>
            <a:ext cx="1905000" cy="1514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G_20230222_140703_2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876" y="2708920"/>
            <a:ext cx="1905000" cy="1524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0lik.ru/uploads/posts/2009-12/1261391199_0lik.ru_f_clipart_voen_tehnic.gif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90" y="3789040"/>
            <a:ext cx="2722339" cy="247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725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ic.rutubelist.ru/video/c0/cc/c0cc002c316c710302e3562599d900ca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56" y="980728"/>
            <a:ext cx="8231444" cy="46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39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74638"/>
            <a:ext cx="7416824" cy="114300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Мастер-класс </a:t>
            </a:r>
            <a:br>
              <a:rPr lang="ru-RU" sz="5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5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«Утварь русской избы»</a:t>
            </a:r>
            <a:endParaRPr lang="ru-RU" sz="5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95536" y="1556792"/>
            <a:ext cx="4454352" cy="4824536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1200" dirty="0"/>
              <a:t>В завершении года Народного искусства и культурного наследия народов Российской Федерации </a:t>
            </a:r>
            <a:r>
              <a:rPr lang="ru-RU" sz="1200" dirty="0" smtClean="0"/>
              <a:t>19 декабря педагоги </a:t>
            </a:r>
            <a:r>
              <a:rPr lang="ru-RU" sz="1200" dirty="0"/>
              <a:t>нашего ДОУ отправились в «русскую избу», где был проведен мастер – класс «Утварь избы русской».</a:t>
            </a:r>
          </a:p>
          <a:p>
            <a:pPr marL="0" indent="457200" algn="just">
              <a:buNone/>
            </a:pPr>
            <a:r>
              <a:rPr lang="ru-RU" sz="1200" dirty="0" smtClean="0"/>
              <a:t>Педагоги </a:t>
            </a:r>
            <a:r>
              <a:rPr lang="ru-RU" sz="1200" dirty="0"/>
              <a:t>изготавливали посуду в технике папье – маше. Вся премудрость техники папье-маше заключается в оклеивании какой-нибудь формы кусочками мягкой бумаги в несколько слоев. Само по себе это несложно, но требует терпения и аккуратности. А в результате получились  такие замечательные произведения, что не жалко  потраченного времени.</a:t>
            </a:r>
          </a:p>
          <a:p>
            <a:pPr marL="0" indent="457200" algn="just">
              <a:buNone/>
            </a:pPr>
            <a:r>
              <a:rPr lang="ru-RU" sz="1200" dirty="0" smtClean="0"/>
              <a:t>Изготовленные </a:t>
            </a:r>
            <a:r>
              <a:rPr lang="ru-RU" sz="1200" dirty="0"/>
              <a:t>изделия широко применяются в работе воспитателей – как демонстрационный материал на занятиях, как украшение интерьера группы, для сюжетно – роевых игр и во многом другом.</a:t>
            </a:r>
          </a:p>
        </p:txBody>
      </p:sp>
      <p:pic>
        <p:nvPicPr>
          <p:cNvPr id="7170" name="Picture 2" descr="16711781307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23599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16711781307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876" y="254031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.pinimg.com/originals/bc/a3/fa/bca3fa48cec60e5172604af358e6fec2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173" y="4155555"/>
            <a:ext cx="3147875" cy="243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520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Путешествие </a:t>
            </a:r>
            <a:br>
              <a:rPr lang="ru-RU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в мир культурного наследия</a:t>
            </a:r>
            <a:endParaRPr lang="ru-RU" b="1" i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788024" y="1600201"/>
            <a:ext cx="3898776" cy="2692896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По итогам системной и плодотворной </a:t>
            </a:r>
            <a:r>
              <a:rPr lang="ru-RU" dirty="0" err="1"/>
              <a:t>воспитательно</a:t>
            </a:r>
            <a:r>
              <a:rPr lang="ru-RU" dirty="0"/>
              <a:t> -образовательной работы, в рамках закрытия Года народного искусства и культурного наследия народов Российской Федерации </a:t>
            </a:r>
            <a:r>
              <a:rPr lang="ru-RU" dirty="0" smtClean="0"/>
              <a:t>27 декабря воспитанники </a:t>
            </a:r>
            <a:r>
              <a:rPr lang="ru-RU" dirty="0"/>
              <a:t>средней группы отправились в "Путешествие в мир культурного населения".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ходе интерактивного путешествия ребята закрепили знания, полученные за год.</a:t>
            </a:r>
          </a:p>
          <a:p>
            <a:endParaRPr lang="ru-RU" dirty="0"/>
          </a:p>
        </p:txBody>
      </p:sp>
      <p:pic>
        <p:nvPicPr>
          <p:cNvPr id="9218" name="Picture 2" descr="aImrnUaFu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73" y="1517899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s3X3zDA4s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845" y="1972669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ttransp56.ru/wp-content/uploads/2022/08/nxLsAoxW8y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9" y="3861048"/>
            <a:ext cx="8830272" cy="239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93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74638"/>
            <a:ext cx="7416824" cy="114300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Закрытие Года народного искусства и культурного наследия</a:t>
            </a:r>
            <a:endParaRPr lang="ru-RU" sz="5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Народное искусство всегда понятно и всеми любимо. Знакомиться воспитанники с ним начинают с самого раннего детства.</a:t>
            </a:r>
          </a:p>
          <a:p>
            <a:r>
              <a:rPr lang="ru-RU" dirty="0"/>
              <a:t>   В завершение Года народного искусства и культурного наследия во второй младшей группе прошло интерактивное занятие "Дымковская барышня".</a:t>
            </a:r>
          </a:p>
          <a:p>
            <a:r>
              <a:rPr lang="ru-RU" dirty="0"/>
              <a:t>   Главный смысл широкого применения народного декоративного искусства в частности, дымковской игрушки – это воспитание предпосылок чувства глубокой любви к своей Родине, к своему народу, чувство патриотизма, самосознание, осознание своей национальной принадлежности.</a:t>
            </a:r>
          </a:p>
          <a:p>
            <a:endParaRPr lang="ru-RU" dirty="0"/>
          </a:p>
        </p:txBody>
      </p:sp>
      <p:pic>
        <p:nvPicPr>
          <p:cNvPr id="10242" name="Picture 2" descr="WhatsApp Image 2022-12-23 at 13.47.27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1905000" cy="10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hatsApp Image 2022-12-23 at 13.47.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876" y="2243930"/>
            <a:ext cx="19050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12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Год педагога и наставника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290" name="Picture 2" descr="https://avatars.mds.yandex.net/i?id=90381999b8f05658039f9ace57a1cb9709e584ee-9095341-images-thumbs&amp;n=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46138"/>
            <a:ext cx="536999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0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74638"/>
            <a:ext cx="7416824" cy="114300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Открытие Года педагога и наставника</a:t>
            </a:r>
            <a:endParaRPr lang="ru-RU" sz="54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1800" dirty="0"/>
              <a:t>Президентом России В.В. Путиным 2023 год объявлен Годом педагога и наставника. Это решение говорит о признании высокого статуса педагога и о важности той работы, которую они проводят.</a:t>
            </a:r>
          </a:p>
          <a:p>
            <a:pPr marL="0" indent="457200" algn="just">
              <a:buNone/>
            </a:pPr>
            <a:r>
              <a:rPr lang="ru-RU" sz="1800" dirty="0"/>
              <a:t>В нашем детском саду </a:t>
            </a:r>
            <a:r>
              <a:rPr lang="ru-RU" sz="1800" dirty="0" smtClean="0"/>
              <a:t>17 января данный </a:t>
            </a:r>
            <a:r>
              <a:rPr lang="ru-RU" sz="1800" dirty="0"/>
              <a:t>год был открыт посредством интерактивного занятия, на котором воспитанники познакомились с профессией своего наставника – воспитателя.</a:t>
            </a:r>
          </a:p>
          <a:p>
            <a:endParaRPr lang="ru-RU" dirty="0"/>
          </a:p>
        </p:txBody>
      </p:sp>
      <p:pic>
        <p:nvPicPr>
          <p:cNvPr id="11266" name="Picture 2" descr="IMG-20230117-WA0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1905000" cy="1809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G-20230117-WA0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988" y="3429000"/>
            <a:ext cx="2908012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h-shkunovskaya-r56.gosweb.gosuslugi.ru/netcat_files/50/552/202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64710"/>
            <a:ext cx="3169582" cy="224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24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Знакомство с великими педагогами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457200" algn="just">
              <a:buNone/>
            </a:pPr>
            <a:r>
              <a:rPr lang="ru-RU" dirty="0"/>
              <a:t>В рамках Года педагога и наставника </a:t>
            </a:r>
            <a:r>
              <a:rPr lang="ru-RU" dirty="0" smtClean="0"/>
              <a:t>6 февраля в </a:t>
            </a:r>
            <a:r>
              <a:rPr lang="ru-RU" dirty="0"/>
              <a:t>нашем детском саду воспитанники стали участниками виртуальной экскурсии и познакомились с К.Д. Ушинским – русским педагогом, писателем, основоположником дошкольной педагогики в России.</a:t>
            </a:r>
            <a:endParaRPr lang="ru-RU" dirty="0"/>
          </a:p>
        </p:txBody>
      </p:sp>
      <p:pic>
        <p:nvPicPr>
          <p:cNvPr id="13314" name="Picture 2" descr="IMG-20230208-WA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034" y="126876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G-20230208-WA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405" y="1772816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ic.pics.livejournal.com/obrazovanie_100/87694927/6698/6698_origina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223" y="3072579"/>
            <a:ext cx="3776936" cy="282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08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74638"/>
            <a:ext cx="7416824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C0066"/>
                </a:solidFill>
                <a:latin typeface="Monotype Corsiva" panose="03010101010201010101" pitchFamily="66" charset="0"/>
              </a:rPr>
              <a:t>150 лет Узловой</a:t>
            </a:r>
            <a:endParaRPr lang="ru-RU" sz="5400" b="1" dirty="0">
              <a:solidFill>
                <a:srgbClr val="CC00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5362" name="Picture 2" descr="https://adonius.club/uploads/posts/2022-01/1642382491_54-adonius-club-p-tsifri-na-prozrachnom-fone-5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4" r="61949" b="54711"/>
          <a:stretch/>
        </p:blipFill>
        <p:spPr bwMode="auto">
          <a:xfrm>
            <a:off x="755575" y="1417638"/>
            <a:ext cx="2388249" cy="316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adonius.club/uploads/posts/2022-01/1642382491_54-adonius-club-p-tsifri-na-prozrachnom-fone-5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33" b="52153"/>
          <a:stretch/>
        </p:blipFill>
        <p:spPr bwMode="auto">
          <a:xfrm>
            <a:off x="6847292" y="2975447"/>
            <a:ext cx="2219493" cy="31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adonius.club/uploads/posts/2022-01/1642382491_54-adonius-club-p-tsifri-na-prozrachnom-fone-5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45" r="80975"/>
          <a:stretch/>
        </p:blipFill>
        <p:spPr bwMode="auto">
          <a:xfrm>
            <a:off x="3707904" y="1916832"/>
            <a:ext cx="2537414" cy="346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586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C0066"/>
                </a:solidFill>
                <a:latin typeface="Monotype Corsiva" panose="03010101010201010101" pitchFamily="66" charset="0"/>
              </a:rPr>
              <a:t>Виртуальное путешествие по городу</a:t>
            </a:r>
            <a:endParaRPr lang="ru-RU" b="1" i="1" dirty="0">
              <a:solidFill>
                <a:srgbClr val="CC006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Любой уголок нашей страны неповторим, как неповторим и наш город - </a:t>
            </a:r>
            <a:r>
              <a:rPr lang="ru-RU" dirty="0" smtClean="0"/>
              <a:t>Узловая.</a:t>
            </a:r>
          </a:p>
          <a:p>
            <a:pPr marL="0" indent="457200" algn="just">
              <a:buNone/>
            </a:pPr>
            <a:r>
              <a:rPr lang="ru-RU" dirty="0" smtClean="0"/>
              <a:t>Воспитанники</a:t>
            </a:r>
            <a:r>
              <a:rPr lang="ru-RU" dirty="0"/>
              <a:t>  старшей группы  нашего детского сада </a:t>
            </a:r>
            <a:r>
              <a:rPr lang="ru-RU" dirty="0" smtClean="0"/>
              <a:t>22 февраля прогулялись </a:t>
            </a:r>
            <a:r>
              <a:rPr lang="ru-RU" dirty="0"/>
              <a:t>по городу  не выходя из детского сада.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Ребятам  очень понравилось  виртуальное путешествие по городу, в ходе которого  они узнавали  знакомые  места города.</a:t>
            </a:r>
            <a:endParaRPr lang="ru-RU" dirty="0"/>
          </a:p>
        </p:txBody>
      </p:sp>
      <p:pic>
        <p:nvPicPr>
          <p:cNvPr id="14338" name="Picture 2" descr="IMG_20230222_135329_8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28" y="126876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G_20230222_135329_9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078385"/>
            <a:ext cx="1905000" cy="1238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phonoteka.org/uploads/posts/2021-05/thumbs/1620200263_6-phonoteka_org-p-fon-puteshestvie-dlya-detei-9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8257"/>
            <a:ext cx="2803525" cy="280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2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Вам, родители!</a:t>
            </a:r>
            <a:endParaRPr lang="ru-RU" dirty="0"/>
          </a:p>
        </p:txBody>
      </p:sp>
      <p:pic>
        <p:nvPicPr>
          <p:cNvPr id="1026" name="Picture 2" descr="https://even-st.ru/wp-content/uploads/5/d/2/5d271f6854677150d622d50cd643952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6772">
            <a:off x="1201030" y="1772816"/>
            <a:ext cx="6741939" cy="337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45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74638"/>
            <a:ext cx="7416824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C0066"/>
                </a:solidFill>
                <a:latin typeface="Monotype Corsiva" panose="03010101010201010101" pitchFamily="66" charset="0"/>
              </a:rPr>
              <a:t>Знаменитые </a:t>
            </a:r>
            <a:r>
              <a:rPr lang="ru-RU" sz="5400" b="1" dirty="0" err="1" smtClean="0">
                <a:solidFill>
                  <a:srgbClr val="CC0066"/>
                </a:solidFill>
                <a:latin typeface="Monotype Corsiva" panose="03010101010201010101" pitchFamily="66" charset="0"/>
              </a:rPr>
              <a:t>узловчане</a:t>
            </a:r>
            <a:endParaRPr lang="ru-RU" sz="5400" b="1" dirty="0">
              <a:solidFill>
                <a:srgbClr val="CC006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268959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год 150 - </a:t>
            </a:r>
            <a:r>
              <a:rPr lang="ru-RU" dirty="0" err="1"/>
              <a:t>летия</a:t>
            </a:r>
            <a:r>
              <a:rPr lang="ru-RU" dirty="0"/>
              <a:t> нашего города Узловая в нашем детском саду проходят различные </a:t>
            </a:r>
            <a:r>
              <a:rPr lang="ru-RU" dirty="0" smtClean="0"/>
              <a:t>мероприятия.</a:t>
            </a:r>
          </a:p>
          <a:p>
            <a:pPr marL="0" indent="457200" algn="just">
              <a:buNone/>
            </a:pPr>
            <a:r>
              <a:rPr lang="ru-RU" dirty="0" smtClean="0"/>
              <a:t>28 февраля </a:t>
            </a:r>
            <a:r>
              <a:rPr lang="ru-RU" dirty="0"/>
              <a:t>воспитанники старшей группы приняли участие в тематическом занятии "Знаменитые </a:t>
            </a:r>
            <a:r>
              <a:rPr lang="ru-RU" dirty="0" err="1"/>
              <a:t>узловчане</a:t>
            </a:r>
            <a:r>
              <a:rPr lang="ru-RU" dirty="0"/>
              <a:t>".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Ребята познакомились со знаменитыми людьми нашего города, узнали о их вкладах в развитие Узловой.</a:t>
            </a:r>
            <a:endParaRPr lang="ru-RU" dirty="0"/>
          </a:p>
        </p:txBody>
      </p:sp>
      <p:pic>
        <p:nvPicPr>
          <p:cNvPr id="16386" name="Picture 2" descr="IMG_20230301_090938_5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89" y="1417638"/>
            <a:ext cx="3545912" cy="2659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G_20230301_090939_1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649" y="4365104"/>
            <a:ext cx="3057128" cy="2292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003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Педагогическая жизнь</a:t>
            </a:r>
            <a:endParaRPr lang="ru-RU" b="1" i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8434" name="Picture 2" descr="https://gas-kvas.com/uploads/posts/2023-01/1673469455_gas-kvas-com-p-detskii-risunok-vospitatel-5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308304" cy="548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89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74638"/>
            <a:ext cx="7416824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Педагогический ринг</a:t>
            </a:r>
            <a:endParaRPr lang="ru-RU" sz="5400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052936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2 февраля состоялся прошел педагогический ринг «Федеральная образовательная программа дошкольного образования: изучаем, </a:t>
            </a:r>
            <a:r>
              <a:rPr lang="ru-RU" dirty="0" err="1"/>
              <a:t>обсуждае</a:t>
            </a:r>
            <a:r>
              <a:rPr lang="ru-RU" dirty="0"/>
              <a:t>, размышляем». Заместитель заведующего познакомила воспитателей и специалистов с ФОП ДО, ее целями и задачами, структурой.</a:t>
            </a:r>
            <a:endParaRPr lang="ru-RU" dirty="0"/>
          </a:p>
        </p:txBody>
      </p:sp>
      <p:pic>
        <p:nvPicPr>
          <p:cNvPr id="17410" name="Picture 2" descr="IMG_20230208_104601_1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485" y="1417638"/>
            <a:ext cx="2105752" cy="1579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G_20230208_104601_1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770" y="2858786"/>
            <a:ext cx="2208245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fs.znanio.ru/d5af0e/02/80/626e3c13d2102db46630200a720eb1c96d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605" y="4512622"/>
            <a:ext cx="2882165" cy="216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828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Педагогическая мастерская</a:t>
            </a:r>
            <a:endParaRPr lang="ru-RU" b="1" i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16 февраля 2023 года педагоги нашего детского сада приняли участие в работе межрегиональной педагогической мастерской «Особенности применения в образовательном процессе интерактивных технологий и цифровых образовательных ресурсов в условиях реализации федеральных государственных образовательных стандартов».</a:t>
            </a:r>
            <a:endParaRPr lang="ru-RU" dirty="0"/>
          </a:p>
        </p:txBody>
      </p:sp>
      <p:pic>
        <p:nvPicPr>
          <p:cNvPr id="19458" name="Picture 2" descr="IMG_20230302_150325_3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81542"/>
            <a:ext cx="3169652" cy="2377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G_20230302_150325_6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21088"/>
            <a:ext cx="3751791" cy="1725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36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74638"/>
            <a:ext cx="7416824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FF00"/>
                </a:solidFill>
                <a:latin typeface="Monotype Corsiva" panose="03010101010201010101" pitchFamily="66" charset="0"/>
              </a:rPr>
              <a:t>Онлайн-занятие РПС</a:t>
            </a:r>
            <a:endParaRPr lang="ru-RU" sz="5400" b="1" dirty="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908920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6 февраля 2023 года состоялось онлайн-занятие районного педагогического сообщества </a:t>
            </a:r>
            <a:r>
              <a:rPr lang="ru-RU" dirty="0" err="1"/>
              <a:t>узловских</a:t>
            </a:r>
            <a:r>
              <a:rPr lang="ru-RU" dirty="0"/>
              <a:t> воспитателей на тему «Система образовательной деятельности по гражданско-патриотическому воспитанию детей дошкольного возраста</a:t>
            </a:r>
            <a:r>
              <a:rPr lang="ru-RU" dirty="0" smtClean="0"/>
              <a:t>».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данном мероприятии приняла участие воспитатель нашего детского сада.</a:t>
            </a:r>
            <a:endParaRPr lang="ru-RU" dirty="0"/>
          </a:p>
        </p:txBody>
      </p:sp>
      <p:pic>
        <p:nvPicPr>
          <p:cNvPr id="20482" name="Picture 2" descr="IMG_20230302_150419_9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407" y="1736813"/>
            <a:ext cx="3696411" cy="2772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G_20230302_150419_9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221088"/>
            <a:ext cx="3072341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442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8080"/>
                </a:solidFill>
                <a:latin typeface="Monotype Corsiva" panose="03010101010201010101" pitchFamily="66" charset="0"/>
              </a:rPr>
              <a:t>Развивай-ка!</a:t>
            </a:r>
            <a:endParaRPr lang="ru-RU" b="1" i="1" dirty="0">
              <a:solidFill>
                <a:srgbClr val="00808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1506" name="Picture 2" descr="https://fsd.multiurok.ru/html/2022/05/13/s_627e1a63ca049/phpUECuok_Sovety-roditelyam-Kak-provesti-vyhodnye-s-rebenkom_html_394fda9ef1ec39f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0"/>
          <a:stretch/>
        </p:blipFill>
        <p:spPr bwMode="auto">
          <a:xfrm>
            <a:off x="827584" y="1340768"/>
            <a:ext cx="3628185" cy="46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fsd.multiurok.ru/html/2022/05/13/s_627e1a63ca049/phpUECuok_Sovety-roditelyam-Kak-provesti-vyhodnye-s-rebenkom_html_cab6318a9bbdb13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3240360" cy="458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76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fsd.multiurok.ru/html/2022/05/13/s_627e1a63ca049/phpUECuok_Sovety-roditelyam-Kak-provesti-vyhodnye-s-rebenkom_html_2def2216fd8bf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4126889" cy="583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fsd.multiurok.ru/html/2022/05/13/s_627e1a63ca049/phpUECuok_Sovety-roditelyam-Kak-provesti-vyhodnye-s-rebenkom_html_5105e44f0f3eb6f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61" y="332656"/>
            <a:ext cx="4126889" cy="583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171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fsd.multiurok.ru/html/2022/05/13/s_627e1a63ca049/phpUECuok_Sovety-roditelyam-Kak-provesti-vyhodnye-s-rebenkom_html_5409329e152d7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6"/>
            <a:ext cx="4403173" cy="622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14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060848"/>
            <a:ext cx="361074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Советует специалист</a:t>
            </a:r>
            <a:endParaRPr lang="ru-RU" dirty="0"/>
          </a:p>
        </p:txBody>
      </p:sp>
      <p:pic>
        <p:nvPicPr>
          <p:cNvPr id="24580" name="Picture 4" descr="https://cloud.43827.ru/storage/site/beryozka3/2022/01/26/a9/md447fc6b27929394d15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46141" cy="657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322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Вкусно и полезно!</a:t>
            </a:r>
            <a:endParaRPr lang="ru-RU" dirty="0"/>
          </a:p>
        </p:txBody>
      </p:sp>
      <p:pic>
        <p:nvPicPr>
          <p:cNvPr id="25602" name="Picture 2" descr="https://fs.znanio.ru/d5af0e/22/95/0766544c14972f3775a382e820245b7f3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50" y="1196752"/>
            <a:ext cx="3911377" cy="523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i.pinimg.com/originals/55/d7/d4/55d7d46ced0484675c93d1a0d6bbeed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13" y="1196752"/>
            <a:ext cx="4052537" cy="523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85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274638"/>
            <a:ext cx="4968552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праздники!</a:t>
            </a:r>
            <a:endParaRPr lang="ru-RU" sz="5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59532" y="1196752"/>
            <a:ext cx="3456384" cy="27363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200" b="1" dirty="0"/>
              <a:t>«День конституции»</a:t>
            </a:r>
          </a:p>
          <a:p>
            <a:pPr marL="0" indent="457200" algn="just">
              <a:buNone/>
            </a:pPr>
            <a:r>
              <a:rPr lang="ru-RU" sz="1200" dirty="0"/>
              <a:t>12 декабря наша страна отмечает особенный праздник – День Конституции, и об этом знают наши дошколята.</a:t>
            </a:r>
            <a:br>
              <a:rPr lang="ru-RU" sz="1200" dirty="0"/>
            </a:br>
            <a:r>
              <a:rPr lang="ru-RU" sz="1200" dirty="0"/>
              <a:t>В рамках празднования Дня Конституции РФ педагог старшей группы в игровой форме рассказал детям об основном законе России, государственных символах, побеседовали на темы с просмотром презентаций: «Конституция и мы», «Флаг России», «Каждый ребенок имеет право», «Я – гражданин России»; прослушали гимн России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2050" name="Picture 2" descr="WhatsApp Image 2022-12-12 at 13.14.59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626" y="1402467"/>
            <a:ext cx="1905000" cy="10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sApp Image 2022-12-12 at 13.15.00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518" y="2598222"/>
            <a:ext cx="1905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s://srromashka.crimea-school.ru/sites/default/files/styles/1024x768/public/images/2018.12.12_01-fit-906x1000-1.jpg?itok=Sgg8y8Gj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29000"/>
            <a:ext cx="4182798" cy="313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063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s://luckclub.ru/images/luckclub/2020/03/za1jvw03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1907704" y="5661248"/>
            <a:ext cx="66643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Огромная благодарность авторам за фоны и отрисовки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85728"/>
            <a:ext cx="7429552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3200" b="1" u="sng" dirty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Интернет-ресурсы</a:t>
            </a:r>
            <a:r>
              <a:rPr lang="ru-RU" sz="3200" b="1" u="sng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  <a:defRPr/>
            </a:pPr>
            <a:endParaRPr lang="ru-RU" sz="3200" b="1" u="sng" dirty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1200" b="1" dirty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Фон презентации </a:t>
            </a:r>
            <a:r>
              <a:rPr lang="ru-RU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  <a:hlinkClick r:id="rId3"/>
              </a:rPr>
              <a:t>https://lh3.googleusercontent.com/JT8JBoLH0e0DjkNGYdPuKHFEMsDFiT19Sryo1pUFHcBFaZZSUGrgdfvVa2DHUGjzUcLNvA=s153</a:t>
            </a: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1200" b="1" dirty="0" smtClean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Рамка 1 слайд  - </a:t>
            </a: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  <a:hlinkClick r:id="rId4"/>
              </a:rPr>
              <a:t>https://lh3.googleusercontent.com/TitUJ_ZtUeKvKeiER4HXmB5bpo8qXzIpG8ka7iV4C1LSq6paXKNpCRAL6p7Q9hnYWHy02Q=s120</a:t>
            </a: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ru-RU" sz="1200" b="1" dirty="0" smtClean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Снеговик 1-2 слайд  -  </a:t>
            </a: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  <a:hlinkClick r:id="rId5"/>
              </a:rPr>
              <a:t>https://lh3.googleusercontent.com/Sm2DluYxExs3P7BeiPU2lS03Kd1Ub6TvGMMWhkelZUpxxYQLYlUuerVGvY-vCXMokB7Tsw=s85</a:t>
            </a: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1200" b="1" dirty="0" smtClean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Указатель  - </a:t>
            </a:r>
            <a:r>
              <a:rPr lang="en-US" sz="1200" b="1" dirty="0" smtClean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  <a:hlinkClick r:id="rId6"/>
              </a:rPr>
              <a:t>http://s4.pic4you.ru/y2015/02-28/24687/4924214-thumb.png</a:t>
            </a:r>
            <a:r>
              <a:rPr lang="ru-RU" sz="1200" b="1" dirty="0" smtClean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b="1" dirty="0" smtClean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Снежинки 1 слайд  - </a:t>
            </a: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  <a:hlinkClick r:id="rId7"/>
              </a:rPr>
              <a:t>http://img-fotki.yandex.ru/get/6515/16969765.ca/0_6bed0_cd6414_orig.png</a:t>
            </a: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ru-RU" sz="1200" b="1" dirty="0" smtClean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Картинка  3 ,5 слайд </a:t>
            </a:r>
            <a:r>
              <a:rPr lang="ru-RU" sz="1200" b="1" dirty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  <a:hlinkClick r:id="rId8"/>
              </a:rPr>
              <a:t>http://2.bp.blogspot.com/-K-GMgbttOHY/VU-6JFxsSAI/AAAAAAAAAcU/TzsTrnI13-g/s1600/12.jpg</a:t>
            </a: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1200" b="1" dirty="0" smtClean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Картинка 4 слайд  </a:t>
            </a:r>
            <a:r>
              <a:rPr lang="ru-RU" sz="1200" b="1" dirty="0">
                <a:ln w="1905"/>
                <a:solidFill>
                  <a:srgbClr val="49482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  <a:hlinkClick r:id="rId9"/>
              </a:rPr>
              <a:t>http://2.bp.blogspot.com/-</a:t>
            </a:r>
            <a:r>
              <a:rPr lang="en-US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  <a:hlinkClick r:id="rId9"/>
              </a:rPr>
              <a:t>rGw_9OwPaTM/VU-6AIEb1JI/AAAAAAAAAbw/fuQPHz7D4H4/s1600/05.jpg</a:t>
            </a:r>
            <a:endParaRPr lang="ru-RU" sz="1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b="1" dirty="0">
                <a:ln w="1905"/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источник шаблона: 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b="1" dirty="0">
              <a:ln w="1905"/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b="1" dirty="0">
                <a:ln w="1905"/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Автор : Дегтярёва Юлия Владимировна, </a:t>
            </a:r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b="1" dirty="0">
                <a:ln w="1905"/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воспитатель-методист</a:t>
            </a:r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b="1" dirty="0">
                <a:ln w="1905"/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МДОУ ясли – сад № 381 г. Донецка</a:t>
            </a:r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b="1" dirty="0">
                <a:ln w="1905"/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Министерства образования и науки </a:t>
            </a:r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b="1" dirty="0">
                <a:ln w="1905"/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Донецкой Народной Республики</a:t>
            </a:r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b="1" dirty="0">
                <a:ln w="1905"/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2015</a:t>
            </a:r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b="1" cap="all" dirty="0">
              <a:ln w="9000" cmpd="sng">
                <a:solidFill>
                  <a:srgbClr val="660066"/>
                </a:solidFill>
                <a:prstDash val="solid"/>
              </a:ln>
              <a:solidFill>
                <a:srgbClr val="660066"/>
              </a:solidFill>
              <a:effectLst>
                <a:reflection blurRad="12700" stA="28000" endPos="45000" dist="1000" dir="5400000" sy="-100000" algn="bl" rotWithShape="0"/>
              </a:effectLst>
              <a:latin typeface="Gabriola" pitchFamily="82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1100" dirty="0">
                <a:ln w="17780" cmpd="sng">
                  <a:solidFill>
                    <a:srgbClr val="420000"/>
                  </a:solidFill>
                  <a:prstDash val="solid"/>
                  <a:miter lim="800000"/>
                </a:ln>
                <a:solidFill>
                  <a:srgbClr val="0033CC"/>
                </a:solidFill>
                <a:latin typeface="Gabriola" pitchFamily="82" charset="0"/>
              </a:rPr>
              <a:t>Сайт</a:t>
            </a:r>
            <a:r>
              <a:rPr lang="ru-RU" sz="1100" b="1" dirty="0">
                <a:ln w="17780" cmpd="sng">
                  <a:solidFill>
                    <a:srgbClr val="DE0000"/>
                  </a:solidFill>
                  <a:prstDash val="solid"/>
                  <a:miter lim="800000"/>
                </a:ln>
                <a:solidFill>
                  <a:srgbClr val="800000"/>
                </a:solidFill>
                <a:latin typeface="Gabriola" pitchFamily="82" charset="0"/>
              </a:rPr>
              <a:t> </a:t>
            </a:r>
            <a:r>
              <a:rPr lang="en-US" sz="1100" b="1" dirty="0">
                <a:ln w="635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800000"/>
                </a:solidFill>
                <a:latin typeface="Gabriola" pitchFamily="82" charset="0"/>
                <a:hlinkClick r:id="rId10"/>
              </a:rPr>
              <a:t>http://donetskdnr.ucoz.com/</a:t>
            </a:r>
            <a:r>
              <a:rPr lang="ru-RU" sz="1100" b="1" dirty="0">
                <a:ln w="635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800000"/>
                </a:solidFill>
                <a:latin typeface="Gabriola" pitchFamily="82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endParaRPr lang="ru-RU" sz="1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Районный праздник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«Сильные, смелые, ловкие».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5519" y="1429851"/>
            <a:ext cx="3960440" cy="2769171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МДОУ центре развития ребенка – д/с № 14 </a:t>
            </a:r>
            <a:r>
              <a:rPr lang="ru-RU" dirty="0" smtClean="0"/>
              <a:t>19 декабря состоялся </a:t>
            </a:r>
            <a:r>
              <a:rPr lang="ru-RU" dirty="0"/>
              <a:t>районный праздник - награждение «Сильные, ловкие, смелые», на котором победители Спартакиады среди дошколят были награждены дипломами и медалями за III место.</a:t>
            </a:r>
          </a:p>
          <a:p>
            <a:pPr marL="0" indent="457200" algn="just">
              <a:buNone/>
            </a:pPr>
            <a:r>
              <a:rPr lang="ru-RU" dirty="0" smtClean="0"/>
              <a:t>Праздник </a:t>
            </a:r>
            <a:r>
              <a:rPr lang="ru-RU" dirty="0"/>
              <a:t>удался! В зале царили смех, шум и веселье. Все были счастливы! А счастливые от восторга глаза детей – лучшая награда!</a:t>
            </a:r>
          </a:p>
          <a:p>
            <a:endParaRPr lang="ru-RU" dirty="0"/>
          </a:p>
        </p:txBody>
      </p:sp>
      <p:pic>
        <p:nvPicPr>
          <p:cNvPr id="1028" name="Picture 4" descr="дс 14.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дс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24973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cdn.culture.ru/images/ca303c52-3e27-56de-8338-4f5e96c449cb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08398"/>
            <a:ext cx="5243736" cy="294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274638"/>
            <a:ext cx="4968552" cy="114300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Проказы Бабы Яги</a:t>
            </a:r>
            <a:endParaRPr lang="ru-RU" sz="5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59532" y="1196752"/>
            <a:ext cx="3456384" cy="2736304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1200" dirty="0" smtClean="0"/>
              <a:t>27 </a:t>
            </a:r>
            <a:r>
              <a:rPr lang="ru-RU" sz="1200" dirty="0"/>
              <a:t>декабря состоялся новогодний утренник в средней группе.</a:t>
            </a:r>
          </a:p>
          <a:p>
            <a:pPr marL="0" indent="457200" algn="just">
              <a:buNone/>
            </a:pPr>
            <a:r>
              <a:rPr lang="ru-RU" sz="1200" dirty="0" smtClean="0"/>
              <a:t>Дети </a:t>
            </a:r>
            <a:r>
              <a:rPr lang="ru-RU" sz="1200" dirty="0"/>
              <a:t>пришли на представление нарядные, веселые, в предвкушении праздника и волшебства.</a:t>
            </a:r>
          </a:p>
          <a:p>
            <a:pPr marL="0" indent="457200" algn="just">
              <a:buNone/>
            </a:pPr>
            <a:r>
              <a:rPr lang="ru-RU" sz="1200" dirty="0" smtClean="0"/>
              <a:t>С </a:t>
            </a:r>
            <a:r>
              <a:rPr lang="ru-RU" sz="1200" dirty="0"/>
              <a:t>самого начала утренника, с появлением Бабы Яги, дети смогли окунуться в праздничную атмосферу приключений. А с приходом Деда Мороза начался настоящий праздник с песнями и танцами, хороводами вокруг красавицы </a:t>
            </a:r>
            <a:r>
              <a:rPr lang="ru-RU" sz="1200" dirty="0" smtClean="0"/>
              <a:t>елки.</a:t>
            </a:r>
            <a:endParaRPr lang="ru-RU" sz="1200" dirty="0"/>
          </a:p>
          <a:p>
            <a:pPr marL="0" indent="457200" algn="just">
              <a:buNone/>
            </a:pPr>
            <a:r>
              <a:rPr lang="ru-RU" sz="1200" dirty="0" smtClean="0"/>
              <a:t>Во </a:t>
            </a:r>
            <a:r>
              <a:rPr lang="ru-RU" sz="1200" dirty="0"/>
              <a:t>время новогоднего праздника царила атмосфера волшебства и добра. Дети с удовольствием погрузились в мир сказки, неожиданного приключения, песен, игр, хороводов и сюрпризов.</a:t>
            </a:r>
          </a:p>
        </p:txBody>
      </p:sp>
      <p:pic>
        <p:nvPicPr>
          <p:cNvPr id="2054" name="Picture 6" descr="16721362611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554" y="1196752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6721362611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97" y="2276872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s://luggage-musik.ru/images/thumbnails/images/phonograms/kuplety-baby-yagi/yaga-fill-927x927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64904"/>
            <a:ext cx="3995936" cy="399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57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«Богатыри земли русской».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5519" y="1429851"/>
            <a:ext cx="3960440" cy="2769171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Воспитанники средней группы, в преддверии Дня защитника Отечества</a:t>
            </a:r>
            <a:r>
              <a:rPr lang="ru-RU" dirty="0" smtClean="0"/>
              <a:t>, 20 февраля </a:t>
            </a:r>
            <a:r>
              <a:rPr lang="ru-RU" dirty="0"/>
              <a:t>приняли участие в   тематическом занятии  «Богатыри земли русской».</a:t>
            </a:r>
            <a:br>
              <a:rPr lang="ru-RU" dirty="0"/>
            </a:br>
            <a:r>
              <a:rPr lang="ru-RU" dirty="0"/>
              <a:t>Из рассказов воспитателей ребята узнали о значимости  былинных персонажей.</a:t>
            </a:r>
            <a:br>
              <a:rPr lang="ru-RU" dirty="0"/>
            </a:br>
            <a:r>
              <a:rPr lang="ru-RU" dirty="0"/>
              <a:t>Дети рассматривали иллюстрации, читали сказки, былины о великих, русских, славных защитниках нашей необъятной Родины.</a:t>
            </a:r>
            <a:br>
              <a:rPr lang="ru-RU" dirty="0"/>
            </a:br>
            <a:r>
              <a:rPr lang="ru-RU" dirty="0"/>
              <a:t>Мальчики примерили  снаряжение богатырское и устроили небольшие сражения.</a:t>
            </a:r>
          </a:p>
        </p:txBody>
      </p:sp>
      <p:pic>
        <p:nvPicPr>
          <p:cNvPr id="5122" name="Picture 2" descr="IMG_20230222_135226_8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85686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G_20230222_135227_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23" y="2814436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https://cdn.culture.ru/images/1290f4ed-34e1-56db-a224-9e272526242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3663CA"/>
              </a:clrFrom>
              <a:clrTo>
                <a:srgbClr val="3663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58" y="3717032"/>
            <a:ext cx="4977649" cy="279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96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274638"/>
            <a:ext cx="4968552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Подарок для папы</a:t>
            </a:r>
            <a:endParaRPr lang="ru-RU" sz="5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4598368" cy="5184576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1400" dirty="0"/>
              <a:t>Развитием творчества наши педагоги занимаются с детьми уже с ясельной группы. Вот и малыши </a:t>
            </a:r>
            <a:r>
              <a:rPr lang="ru-RU" sz="1400" dirty="0" smtClean="0"/>
              <a:t>20 февраля себя </a:t>
            </a:r>
            <a:r>
              <a:rPr lang="ru-RU" sz="1400" dirty="0"/>
              <a:t>проявили. Подготовили подарки папам к 23 февраля своими руками</a:t>
            </a:r>
            <a:r>
              <a:rPr lang="ru-RU" sz="1400" dirty="0" smtClean="0"/>
              <a:t>.</a:t>
            </a:r>
          </a:p>
          <a:p>
            <a:pPr marL="0" indent="457200" algn="just">
              <a:buNone/>
            </a:pPr>
            <a:r>
              <a:rPr lang="ru-RU" sz="1400" dirty="0"/>
              <a:t>Эстафету с подарками подхватили и воспитанники 1 младшей группы. Вот как они поздравили своих пап с 23 февраля</a:t>
            </a:r>
            <a:r>
              <a:rPr lang="ru-RU" sz="1400" dirty="0" smtClean="0"/>
              <a:t>.</a:t>
            </a:r>
          </a:p>
          <a:p>
            <a:pPr marL="0" indent="457200" algn="just">
              <a:buNone/>
            </a:pPr>
            <a:r>
              <a:rPr lang="ru-RU" sz="1400" dirty="0"/>
              <a:t>Серьезно подошли к изготовлению подарков для пап к 23 февраля дети из средней группы. Они наградили своих родных </a:t>
            </a:r>
            <a:r>
              <a:rPr lang="ru-RU" sz="1400" dirty="0" smtClean="0"/>
              <a:t>медалями</a:t>
            </a:r>
            <a:r>
              <a:rPr lang="ru-RU" sz="1400" dirty="0"/>
              <a:t>!</a:t>
            </a:r>
            <a:endParaRPr lang="ru-RU" sz="1400" dirty="0" smtClean="0"/>
          </a:p>
          <a:p>
            <a:pPr marL="0" indent="457200" algn="just">
              <a:buNone/>
            </a:pPr>
            <a:r>
              <a:rPr lang="ru-RU" sz="1400" dirty="0"/>
              <a:t>Креативный подход проявили дети старшей группы, когда готовили подарки своим папам. И вот мы видим яркие  и веселые галстуки</a:t>
            </a:r>
            <a:r>
              <a:rPr lang="ru-RU" sz="1400" dirty="0" smtClean="0"/>
              <a:t>!\</a:t>
            </a:r>
          </a:p>
          <a:p>
            <a:pPr marL="0" indent="457200" algn="just">
              <a:buNone/>
            </a:pPr>
            <a:r>
              <a:rPr lang="ru-RU" sz="1400" dirty="0"/>
              <a:t>А вот такие поздравительные открытки подготовили дети из подготовительной группы. Весело и ярко</a:t>
            </a:r>
            <a:r>
              <a:rPr lang="ru-RU" sz="1400" dirty="0" smtClean="0"/>
              <a:t>!</a:t>
            </a:r>
          </a:p>
          <a:p>
            <a:pPr marL="0" indent="457200" algn="just">
              <a:buNone/>
            </a:pPr>
            <a:r>
              <a:rPr lang="ru-RU" sz="1400" dirty="0"/>
              <a:t>Креативными открытками поздравили своих пап с 23 февраля и дети из 2 младшей группы.</a:t>
            </a:r>
          </a:p>
        </p:txBody>
      </p:sp>
      <p:pic>
        <p:nvPicPr>
          <p:cNvPr id="6146" name="Picture 2" descr="IMG_20230222_135409_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880" y="1925142"/>
            <a:ext cx="1905000" cy="1400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G_20230222_135750_8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5356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G_20230222_135842_9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236" y="1158139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G_20230222_140019_19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57087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G_20230222_140117_0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58" y="2756015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G_20230222_140204_35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933" y="4360297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https://thumbs.dreamstime.com/b/%D0%BD%D0%B5%D0%BC%D0%BD%D0%BE%D0%B3%D0%BE%D0%B5-%D1%81%D1%8B%D0%BD-%D0%B4%D0%B0%D0%B5%D1%82-%D0%BF%D0%BE%D0%B4%D0%B0%D1%80%D0%BE%D0%BA-%D0%B2%D0%B5%D0%BA%D1%82%D0%BE%D1%80%D1%83-%D0%BF%D0%B0%D0%BF%D1%8B-%D0%B8%D0%B7%D0%BE%D0%BB%D0%B8%D1%80%D0%BE%D0%B2%D0%B0%D0%BD%D0%BD%D0%B0%D1%8F-%D0%B8%D0%BB%D0%BB%D1%8E%D1%81%D1%82%D1%80%D0%B0%D1%86%D0%B8%D1%8F-%D1%80%D1%83%D0%BA%D0%B8-132152175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157192"/>
            <a:ext cx="1443372" cy="144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45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«Праздничные утренники».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0339" y="1429851"/>
            <a:ext cx="3615620" cy="3943365"/>
          </a:xfrm>
        </p:spPr>
        <p:txBody>
          <a:bodyPr>
            <a:normAutofit fontScale="25000" lnSpcReduction="20000"/>
          </a:bodyPr>
          <a:lstStyle/>
          <a:p>
            <a:pPr marL="0" indent="457200" algn="just">
              <a:buNone/>
            </a:pPr>
            <a:r>
              <a:rPr lang="ru-RU" sz="5600" dirty="0"/>
              <a:t>В нашем саду </a:t>
            </a:r>
            <a:r>
              <a:rPr lang="ru-RU" sz="5600" dirty="0" smtClean="0"/>
              <a:t>21 февраля прошёл </a:t>
            </a:r>
            <a:r>
              <a:rPr lang="ru-RU" sz="5600" dirty="0"/>
              <a:t>спортивный праздник « Вместе с папой!».</a:t>
            </a:r>
            <a:br>
              <a:rPr lang="ru-RU" sz="5600" dirty="0"/>
            </a:br>
            <a:r>
              <a:rPr lang="ru-RU" sz="5600" dirty="0"/>
              <a:t>Дети вместе с папами участвовали в интеллектуальном конкурсе, пели песни, танцевали и с выражением читали стихотворения.</a:t>
            </a:r>
          </a:p>
          <a:p>
            <a:pPr marL="0" indent="457200" algn="just">
              <a:buNone/>
            </a:pPr>
            <a:r>
              <a:rPr lang="ru-RU" sz="5600" dirty="0"/>
              <a:t>С каким азартом взрослые "Собирали автомат Калашникова" - мясорубку, катали своих детей на руках, а главное какой у них хороший музыкальный слух, как они исполняли </a:t>
            </a:r>
            <a:r>
              <a:rPr lang="ru-RU" sz="5600" dirty="0" smtClean="0"/>
              <a:t>частушки.</a:t>
            </a:r>
          </a:p>
          <a:p>
            <a:pPr marL="0" indent="457200" algn="just">
              <a:buNone/>
            </a:pPr>
            <a:r>
              <a:rPr lang="ru-RU" sz="5600" dirty="0" smtClean="0"/>
              <a:t>Благодарим </a:t>
            </a:r>
            <a:r>
              <a:rPr lang="ru-RU" sz="5600" dirty="0"/>
              <a:t>всех участников </a:t>
            </a:r>
            <a:r>
              <a:rPr lang="ru-RU" sz="5600" dirty="0" smtClean="0"/>
              <a:t>замечательного праздника</a:t>
            </a:r>
            <a:r>
              <a:rPr lang="ru-RU" sz="5600" dirty="0"/>
              <a:t>!!!</a:t>
            </a:r>
            <a:br>
              <a:rPr lang="ru-RU" sz="5600" dirty="0"/>
            </a:br>
            <a:r>
              <a:rPr lang="ru-RU" sz="5600" dirty="0"/>
              <a:t>Доставить радость детям - главная задача педагогического коллектива и родителей, с которой всё справились на УРА</a:t>
            </a:r>
            <a:r>
              <a:rPr lang="ru-RU" sz="5600" dirty="0" smtClean="0"/>
              <a:t>!!!</a:t>
            </a:r>
          </a:p>
          <a:p>
            <a:pPr marL="0" indent="457200" algn="just">
              <a:buNone/>
            </a:pPr>
            <a:r>
              <a:rPr lang="ru-RU" sz="5600" dirty="0"/>
              <a:t>23 февраля - это праздник не только военных, но и всех мужественных и отважных </a:t>
            </a:r>
            <a:r>
              <a:rPr lang="ru-RU" sz="5600" dirty="0" smtClean="0"/>
              <a:t>людей. А </a:t>
            </a:r>
            <a:r>
              <a:rPr lang="ru-RU" sz="5600" dirty="0"/>
              <a:t>значит и наших мальчиков, которые достойны сердечных поздравлений в мужественный февральский </a:t>
            </a:r>
            <a:r>
              <a:rPr lang="ru-RU" sz="5600" dirty="0" smtClean="0"/>
              <a:t>день.</a:t>
            </a:r>
          </a:p>
          <a:p>
            <a:pPr marL="0" indent="457200" algn="just">
              <a:buNone/>
            </a:pPr>
            <a:r>
              <a:rPr lang="ru-RU" sz="5600" dirty="0" smtClean="0"/>
              <a:t>Ребята </a:t>
            </a:r>
            <a:r>
              <a:rPr lang="ru-RU" sz="5600" dirty="0"/>
              <a:t>на праздничном утреннике готовили Антошку к армии, учили его быть сильным, мужественным, отважным, смекалистым.</a:t>
            </a:r>
            <a:endParaRPr lang="ru-RU" sz="5600" dirty="0" smtClean="0"/>
          </a:p>
          <a:p>
            <a:endParaRPr lang="ru-RU" dirty="0"/>
          </a:p>
        </p:txBody>
      </p:sp>
      <p:pic>
        <p:nvPicPr>
          <p:cNvPr id="7170" name="Picture 2" descr="IMG_20230222_140555_3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G_20230222_140556_3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69" y="1584873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G_20230222_140332_4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16" y="2924944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G_20230222_140332_0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93" y="340360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http://simdou50.crimea-school.ru/sites/default/files/images/ffc5d6770ce91b96afdd1557a3e10a2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349" y="4721980"/>
            <a:ext cx="3286792" cy="209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05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2185</Words>
  <Application>Microsoft Office PowerPoint</Application>
  <PresentationFormat>Экран (4:3)</PresentationFormat>
  <Paragraphs>157</Paragraphs>
  <Slides>41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Gabriola</vt:lpstr>
      <vt:lpstr>Monotype Corsiva</vt:lpstr>
      <vt:lpstr>Times New Roman</vt:lpstr>
      <vt:lpstr>Тема Office</vt:lpstr>
      <vt:lpstr>Презентация PowerPoint</vt:lpstr>
      <vt:lpstr>Содержание:</vt:lpstr>
      <vt:lpstr>Вам, родители!</vt:lpstr>
      <vt:lpstr>Наши праздники!</vt:lpstr>
      <vt:lpstr>Районный праздник  «Сильные, смелые, ловкие».</vt:lpstr>
      <vt:lpstr>Проказы Бабы Яги</vt:lpstr>
      <vt:lpstr>«Богатыри земли русской».</vt:lpstr>
      <vt:lpstr>Подарок для папы</vt:lpstr>
      <vt:lpstr>«Праздничные утренники».</vt:lpstr>
      <vt:lpstr>Масленица</vt:lpstr>
      <vt:lpstr>Увлекательный мир</vt:lpstr>
      <vt:lpstr>Прощание с Новогодней красавицей</vt:lpstr>
      <vt:lpstr>До свиданья, ёлочка!</vt:lpstr>
      <vt:lpstr>Прорыв блокады Ленинграда</vt:lpstr>
      <vt:lpstr>Акция «Я за мир на земле»</vt:lpstr>
      <vt:lpstr>Самый умный в нашем детском саду</vt:lpstr>
      <vt:lpstr>Акция «Блокадный хлеб»</vt:lpstr>
      <vt:lpstr>Патриотическая акция</vt:lpstr>
      <vt:lpstr>Зарница - 2023</vt:lpstr>
      <vt:lpstr>Парад военной техники</vt:lpstr>
      <vt:lpstr>Презентация PowerPoint</vt:lpstr>
      <vt:lpstr>Мастер-класс  «Утварь русской избы»</vt:lpstr>
      <vt:lpstr>Путешествие  в мир культурного наследия</vt:lpstr>
      <vt:lpstr>Закрытие Года народного искусства и культурного наследия</vt:lpstr>
      <vt:lpstr>Год педагога и наставника</vt:lpstr>
      <vt:lpstr>Открытие Года педагога и наставника</vt:lpstr>
      <vt:lpstr>Знакомство с великими педагогами</vt:lpstr>
      <vt:lpstr>150 лет Узловой</vt:lpstr>
      <vt:lpstr>Виртуальное путешествие по городу</vt:lpstr>
      <vt:lpstr>Знаменитые узловчане</vt:lpstr>
      <vt:lpstr>Педагогическая жизнь</vt:lpstr>
      <vt:lpstr>Педагогический ринг</vt:lpstr>
      <vt:lpstr>Педагогическая мастерская</vt:lpstr>
      <vt:lpstr>Онлайн-занятие РПС</vt:lpstr>
      <vt:lpstr>Развивай-ка!</vt:lpstr>
      <vt:lpstr>Презентация PowerPoint</vt:lpstr>
      <vt:lpstr>Презентация PowerPoint</vt:lpstr>
      <vt:lpstr>Советует специалист</vt:lpstr>
      <vt:lpstr>Вкусно и полезно!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79606</cp:lastModifiedBy>
  <cp:revision>76</cp:revision>
  <dcterms:created xsi:type="dcterms:W3CDTF">2015-12-01T15:59:38Z</dcterms:created>
  <dcterms:modified xsi:type="dcterms:W3CDTF">2023-04-21T13:11:27Z</dcterms:modified>
</cp:coreProperties>
</file>