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4" r:id="rId3"/>
    <p:sldId id="273" r:id="rId4"/>
    <p:sldId id="270" r:id="rId5"/>
    <p:sldId id="271" r:id="rId6"/>
    <p:sldId id="274" r:id="rId7"/>
    <p:sldId id="302" r:id="rId8"/>
    <p:sldId id="275" r:id="rId9"/>
    <p:sldId id="279" r:id="rId10"/>
    <p:sldId id="291" r:id="rId11"/>
    <p:sldId id="277" r:id="rId12"/>
    <p:sldId id="280" r:id="rId13"/>
    <p:sldId id="281" r:id="rId14"/>
    <p:sldId id="297" r:id="rId15"/>
    <p:sldId id="296" r:id="rId16"/>
    <p:sldId id="298" r:id="rId17"/>
    <p:sldId id="282" r:id="rId18"/>
    <p:sldId id="299" r:id="rId19"/>
    <p:sldId id="272" r:id="rId20"/>
    <p:sldId id="30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3E00B6-D91E-4BBA-8E68-BD18299DA7EE}">
          <p14:sldIdLst>
            <p14:sldId id="256"/>
            <p14:sldId id="304"/>
            <p14:sldId id="273"/>
            <p14:sldId id="270"/>
            <p14:sldId id="271"/>
            <p14:sldId id="274"/>
            <p14:sldId id="302"/>
            <p14:sldId id="275"/>
            <p14:sldId id="279"/>
            <p14:sldId id="291"/>
            <p14:sldId id="277"/>
            <p14:sldId id="280"/>
            <p14:sldId id="281"/>
            <p14:sldId id="297"/>
            <p14:sldId id="296"/>
            <p14:sldId id="298"/>
            <p14:sldId id="282"/>
            <p14:sldId id="299"/>
            <p14:sldId id="272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BBC7-70AD-463A-9EAC-85FC4447637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535C-7923-4822-9D35-7DA12F6752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667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E568-EAB5-40DE-BB30-15C26EB11A47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C2BF-5327-4F38-938F-59391ABCE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842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E390-F8B0-4995-98A4-8E8466D5DBAE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ЗДОРОВЫЙ ОБРАЗ ЖИЗНИ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AEBD-71F0-4D8A-8E5C-DD52C977B1FE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ЗДОРОВЫЙ ОБРАЗ ЖИЗНИ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0D1-3B00-419D-88B4-307CEEE4D9CE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ЗДОРОВЫЙ ОБРАЗ ЖИЗНИ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AFFD-FD4A-4C34-AB57-4B601CEA896E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ЗДОРОВЫЙ ОБРАЗ ЖИЗНИ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A95-EE28-4745-AE5A-6A8473A243CE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ЗДОРОВЫЙ ОБРАЗ ЖИЗНИ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8BF-AB6D-4455-BA26-BBFF7EF34938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ЗДОРОВЫЙ ОБРАЗ ЖИЗНИ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A09-474A-4E11-B6F1-4C1DDC648FEB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ЗДОРОВЫЙ ОБРАЗ ЖИЗНИ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30B-55A8-48E7-9F21-5A9887DAD518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ЗДОРОВЫЙ ОБРАЗ ЖИЗНИ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970F-2923-4473-AA2F-51127C9F88CE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ЗДОРОВЫЙ ОБРАЗ ЖИЗНИ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0939-974B-418C-BF36-7E3D61E8572C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ЗДОРОВЫЙ ОБРАЗ ЖИЗНИ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454B-014A-4D46-8324-9CC43569B0A3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ЗДОРОВЫЙ ОБРАЗ ЖИЗНИ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53889E5-C35F-43D4-A373-57C57F7CF5F5}" type="datetime1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ЗДОРОВЫЙ ОБРАЗ ЖИЗНИ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688" y="4005064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ЗДОРОВАЯ СЕМЬЯ  – ЗДОРОВЫЙ РЕБЕНОК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Наркомания\картинки\post-215185-1312663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0332"/>
            <a:ext cx="6008688" cy="328771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>
            <a:spLocks noGrp="1" noChangeArrowheads="1"/>
          </p:cNvSpPr>
          <p:nvPr>
            <p:ph idx="1"/>
          </p:nvPr>
        </p:nvSpPr>
        <p:spPr>
          <a:xfrm>
            <a:off x="1403648" y="1538065"/>
            <a:ext cx="6858018" cy="3924151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Закон “Об образовании” (ст.18) возлагает всю ответственность за воспитание детей на семью, а все остальные социальные институты (в том числе дошкольные и школьные учреждения) призваны содействовать и дополнять семейную воспитательную деятельность.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8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00018"/>
            <a:ext cx="8462744" cy="616934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3400" b="1" dirty="0">
                <a:solidFill>
                  <a:srgbClr val="002060"/>
                </a:solidFill>
              </a:rPr>
              <a:t>           Важно, чтобы по мере освоения ЗОЖ у каждого ребенка формировались чувства нежности и любви к самому себе, настроение особой радости от понимания своей уникальности, неповторимости, безграничности своих творческих возможностей, чувство доверия к миру и людям.</a:t>
            </a:r>
          </a:p>
          <a:p>
            <a:pPr algn="ctr">
              <a:buNone/>
            </a:pPr>
            <a:r>
              <a:rPr lang="ru-RU" sz="3400" dirty="0"/>
              <a:t> </a:t>
            </a:r>
            <a:br>
              <a:rPr lang="ru-RU" sz="3400" dirty="0"/>
            </a:br>
            <a:r>
              <a:rPr lang="ru-RU" sz="3400" b="1" i="1" dirty="0">
                <a:solidFill>
                  <a:srgbClr val="7030A0"/>
                </a:solidFill>
              </a:rPr>
              <a:t>Помните: </a:t>
            </a:r>
          </a:p>
          <a:p>
            <a:pPr algn="just">
              <a:buBlip>
                <a:blip r:embed="rId2"/>
              </a:buBlip>
            </a:pPr>
            <a:r>
              <a:rPr lang="ru-RU" sz="3400" b="1" dirty="0">
                <a:solidFill>
                  <a:srgbClr val="002060"/>
                </a:solidFill>
              </a:rPr>
              <a:t>если ребенка часто подбадривают - он учится уверенности в себе, </a:t>
            </a:r>
          </a:p>
          <a:p>
            <a:pPr algn="just">
              <a:buBlip>
                <a:blip r:embed="rId2"/>
              </a:buBlip>
            </a:pPr>
            <a:r>
              <a:rPr lang="ru-RU" sz="3400" b="1" dirty="0">
                <a:solidFill>
                  <a:srgbClr val="002060"/>
                </a:solidFill>
              </a:rPr>
              <a:t>если ребенок живет с чувством безопасности - он учится верить, </a:t>
            </a:r>
          </a:p>
          <a:p>
            <a:pPr algn="just">
              <a:buBlip>
                <a:blip r:embed="rId2"/>
              </a:buBlip>
            </a:pPr>
            <a:r>
              <a:rPr lang="ru-RU" sz="3400" b="1" dirty="0">
                <a:solidFill>
                  <a:srgbClr val="002060"/>
                </a:solidFill>
              </a:rPr>
              <a:t>если ребенку удается достигать желаемого - он учится надежде, </a:t>
            </a:r>
          </a:p>
          <a:p>
            <a:pPr algn="just">
              <a:buBlip>
                <a:blip r:embed="rId2"/>
              </a:buBlip>
            </a:pPr>
            <a:r>
              <a:rPr lang="ru-RU" sz="3400" b="1" dirty="0">
                <a:solidFill>
                  <a:srgbClr val="002060"/>
                </a:solidFill>
              </a:rPr>
              <a:t>если ребенок живет в атмосфере дружбы и чувствует себя нужным - он учится находить в этом мире любовь.</a:t>
            </a:r>
          </a:p>
          <a:p>
            <a:pPr algn="just">
              <a:buNone/>
            </a:pP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endParaRPr lang="ru-RU" sz="3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336482" cy="590465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/>
              <a:t>         </a:t>
            </a:r>
            <a:r>
              <a:rPr lang="ru-RU" sz="2400" b="1" dirty="0">
                <a:solidFill>
                  <a:srgbClr val="7030A0"/>
                </a:solidFill>
              </a:rPr>
              <a:t>Здоровый образ жизни — это радость для больших и маленьких, но для его создания необходимо соблюдение нескольких условий: </a:t>
            </a:r>
            <a:endParaRPr lang="ru-RU" sz="2400" dirty="0">
              <a:solidFill>
                <a:srgbClr val="7030A0"/>
              </a:solidFill>
            </a:endParaRP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создание благоприятного морального климата, что проявляется в доброжелательности, готовности простить, понять, стремление прийти на помощь, сделать приятное друг другу, </a:t>
            </a: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тесная искренняя дружба детей, родителей, педагогов. Общение — великая сила, которая помогает понять ход мыслей ребенка и определить склонность к негативным поступкам, чтобы вовремя предотвратить их, </a:t>
            </a: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повышенное внимание к состоянию здоровья детей.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ртинка 249 из 11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991">
            <a:off x="1909210" y="4571038"/>
            <a:ext cx="2418861" cy="1814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2" name="Picture 2" descr="http://babblebox.ru/img/diet/12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3024">
            <a:off x="5826923" y="4651720"/>
            <a:ext cx="2369840" cy="1777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79928" cy="46085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Правильное питание </a:t>
            </a:r>
            <a:r>
              <a:rPr lang="ru-RU" sz="2400" dirty="0">
                <a:solidFill>
                  <a:srgbClr val="002060"/>
                </a:solidFill>
              </a:rPr>
              <a:t>– это то, о чем должны заботиться родители в первую очередь, желая увидеть своего ребенка здоровым. Некогда древнегреческий философ Сократ дал человечеству совет </a:t>
            </a:r>
            <a:r>
              <a:rPr lang="ru-RU" sz="2400" b="1" i="1" dirty="0">
                <a:solidFill>
                  <a:srgbClr val="002060"/>
                </a:solidFill>
              </a:rPr>
              <a:t>“Есть, чтобы жить, а не жить, чтобы есть”</a:t>
            </a:r>
            <a:r>
              <a:rPr lang="ru-RU" sz="2400" dirty="0">
                <a:solidFill>
                  <a:srgbClr val="002060"/>
                </a:solidFill>
              </a:rPr>
              <a:t>. Никто еще не оспорил Сократа, но следуют его советам немногие. Родителям нельзя забывать о том, что соблюдение режима питания – основа здорового образа жизни. Правильное питание организовать не просто. Нужно заботиться о том, чтобы в рационе ребенка правильно сочетались различные продукты и химические вещества.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139952" y="476672"/>
            <a:ext cx="4604518" cy="6025281"/>
          </a:xfrm>
        </p:spPr>
        <p:txBody>
          <a:bodyPr>
            <a:normAutofit fontScale="70000" lnSpcReduction="20000"/>
          </a:bodyPr>
          <a:lstStyle/>
          <a:p>
            <a:pPr algn="just">
              <a:buFontTx/>
              <a:buNone/>
              <a:defRPr/>
            </a:pPr>
            <a:r>
              <a:rPr lang="ru-RU" sz="3100" b="1" dirty="0">
                <a:solidFill>
                  <a:srgbClr val="00FFFF"/>
                </a:solidFill>
              </a:rPr>
              <a:t>        </a:t>
            </a:r>
            <a:r>
              <a:rPr lang="ru-RU" sz="3100" b="1" dirty="0">
                <a:solidFill>
                  <a:srgbClr val="FF0000"/>
                </a:solidFill>
              </a:rPr>
              <a:t>Завтрак</a:t>
            </a:r>
            <a:r>
              <a:rPr lang="ru-RU" sz="3100" b="1" dirty="0">
                <a:solidFill>
                  <a:srgbClr val="002060"/>
                </a:solidFill>
              </a:rPr>
              <a:t> должен быть достаточно питательным. Хорошее «топливо» для мозга – сахар. Однако, помимо сладкого, первый прием пищи должен быть насыщен и другими пищевыми веществами, в том числе, сложными углеводами, которые также необходимы для умственной деятельности. Поэтому неплохой выбор на завтрак – каша (в том числе овсяная), тосты, хлопья или мюсли, яйца, соки, йогурты, овощи и фрукты.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5843" name="Picture 1" descr="C:\Documents and Settings\Ольга Владимировна.D59F57820155412\Мои документы\Мои рисунки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857250"/>
            <a:ext cx="2978150" cy="22860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5844" name="Picture 2" descr="food_sch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486150" cy="20716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714357"/>
          </a:xfrm>
        </p:spPr>
        <p:txBody>
          <a:bodyPr/>
          <a:lstStyle/>
          <a:p>
            <a:pPr algn="ctr">
              <a:defRPr/>
            </a:pPr>
            <a:r>
              <a:rPr lang="ru-RU" sz="3600" b="1" u="sng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Полноценное питание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pic>
        <p:nvPicPr>
          <p:cNvPr id="4" name="Picture 8" descr="C:\Documents and Settings\Ольга Владимировна.D59F57820155412\Мои документы\Мои рисунки\1642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2005239"/>
            <a:ext cx="2376264" cy="3339387"/>
          </a:xfrm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95936" y="1412776"/>
            <a:ext cx="48479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Если  ребенок будет питаться рационально, разнообразно, ежедневно получая все необходимые его организму вещества, то вы скоро заметите, что чадо радует вас не только хорошим настроением и здоровым цветом лица, но и пятерками в дневнике.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65918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5536" y="3356992"/>
            <a:ext cx="829017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      Главное правило, о котором часто забывают родители, – питание должно быть </a:t>
            </a:r>
            <a:r>
              <a:rPr lang="ru-RU" sz="2800" b="1" dirty="0">
                <a:solidFill>
                  <a:srgbClr val="7030A0"/>
                </a:solidFill>
              </a:rPr>
              <a:t>разнообразным. </a:t>
            </a:r>
            <a:r>
              <a:rPr lang="ru-RU" sz="2800" b="1" dirty="0">
                <a:solidFill>
                  <a:srgbClr val="002060"/>
                </a:solidFill>
              </a:rPr>
              <a:t>Это важнейший фактор, который способствует нормальному интеллектуальному и физическому развитию ребенка.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516216" y="692696"/>
            <a:ext cx="2376264" cy="1944216"/>
            <a:chOff x="1475656" y="620688"/>
            <a:chExt cx="3096344" cy="2318482"/>
          </a:xfrm>
        </p:grpSpPr>
        <p:pic>
          <p:nvPicPr>
            <p:cNvPr id="17410" name="Picture 2" descr="http://img.perezhilton.com/wp-content/uploads/2008/06/atheburger__oP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620688"/>
              <a:ext cx="3096344" cy="23184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251520" y="620688"/>
            <a:ext cx="2232248" cy="2088232"/>
            <a:chOff x="251520" y="620688"/>
            <a:chExt cx="2232248" cy="2088232"/>
          </a:xfrm>
        </p:grpSpPr>
        <p:pic>
          <p:nvPicPr>
            <p:cNvPr id="13" name="Рисунок 1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620688"/>
              <a:ext cx="2232248" cy="20882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692696"/>
              <a:ext cx="2232248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251520" y="620688"/>
              <a:ext cx="2160240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892480" cy="379248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Нужно учитывать и продолжительность приемов пищи и продолжительность интервалов между этими приемами. Разумный режим питания обеспечивает слаженную, без перебоев и перегрузок, работу желудочно-кишечного тракта, хорошее усвоение пищи и нормальное течение обмена веществ, а в результате прекрасное самочувствие. Растущему организму подходит четырехразовое полноценное питание. Перекусы булочками без чая, приносят скорее вред, чем пользу желудку. В ваших силах обеспечить ребят знаниями о правильном режиме питания.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ЗДОРОВЫЙ ОБРАЗ ЖИЗНИ</a:t>
            </a:r>
          </a:p>
        </p:txBody>
      </p:sp>
      <p:pic>
        <p:nvPicPr>
          <p:cNvPr id="13318" name="Picture 6" descr="Картинка 381 из 11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93096"/>
            <a:ext cx="2990106" cy="223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Картинка 409 из 11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27003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www.chirkofff.com/wp-content/uploads/2011/10/n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09120"/>
            <a:ext cx="271772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915816" y="4581128"/>
            <a:ext cx="3096344" cy="1728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059832" y="4293096"/>
            <a:ext cx="2664296" cy="22322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Содержимое 3" descr="http://www.za-partoi.ru/core/utils/blob.php?blobid=1009&amp;w=300&amp;h=177&amp;i=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836712"/>
            <a:ext cx="3786187" cy="2286000"/>
          </a:xfrm>
          <a:ln w="38100">
            <a:solidFill>
              <a:srgbClr val="00FFFF"/>
            </a:solidFill>
          </a:ln>
        </p:spPr>
      </p:pic>
      <p:pic>
        <p:nvPicPr>
          <p:cNvPr id="37891" name="Рисунок 10" descr="http://www.za-partoi.ru/core/utils/blob.php?blobid=1011&amp;w=300&amp;h=168&amp;i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3857625" cy="21431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37892" name="TextBox 11"/>
          <p:cNvSpPr txBox="1">
            <a:spLocks noChangeArrowheads="1"/>
          </p:cNvSpPr>
          <p:nvPr/>
        </p:nvSpPr>
        <p:spPr bwMode="auto">
          <a:xfrm>
            <a:off x="4283968" y="322412"/>
            <a:ext cx="47833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Поместили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гвозди на несколько часов в колу, а в чайнике вскипятили  лимонад.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39667" y="2852936"/>
            <a:ext cx="40719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Ржавчина с гвоздей сошла легко, а налет после первого же кипячения остался лишь на нагревательном элементе чайника.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-603448"/>
            <a:ext cx="4608512" cy="614366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По исследованиям ученых здоровье человека на </a:t>
            </a:r>
            <a:r>
              <a:rPr lang="ru-RU" sz="2800" b="1" dirty="0">
                <a:solidFill>
                  <a:srgbClr val="002060"/>
                </a:solidFill>
              </a:rPr>
              <a:t>50%</a:t>
            </a:r>
            <a:r>
              <a:rPr lang="ru-RU" sz="2800" dirty="0">
                <a:solidFill>
                  <a:srgbClr val="002060"/>
                </a:solidFill>
              </a:rPr>
              <a:t> - его </a:t>
            </a:r>
            <a:r>
              <a:rPr lang="ru-RU" sz="2800" b="1" i="1" dirty="0">
                <a:solidFill>
                  <a:srgbClr val="002060"/>
                </a:solidFill>
              </a:rPr>
              <a:t>образ жизни</a:t>
            </a:r>
            <a:r>
              <a:rPr lang="ru-RU" sz="2800" dirty="0">
                <a:solidFill>
                  <a:srgbClr val="002060"/>
                </a:solidFill>
              </a:rPr>
              <a:t>, на 20% - </a:t>
            </a:r>
            <a:r>
              <a:rPr lang="ru-RU" sz="2800" b="1" dirty="0">
                <a:solidFill>
                  <a:srgbClr val="002060"/>
                </a:solidFill>
              </a:rPr>
              <a:t>наследственность</a:t>
            </a:r>
            <a:r>
              <a:rPr lang="ru-RU" sz="2800" dirty="0">
                <a:solidFill>
                  <a:srgbClr val="002060"/>
                </a:solidFill>
              </a:rPr>
              <a:t>, еще 20 % - </a:t>
            </a:r>
            <a:r>
              <a:rPr lang="ru-RU" sz="2800" b="1" dirty="0">
                <a:solidFill>
                  <a:srgbClr val="002060"/>
                </a:solidFill>
              </a:rPr>
              <a:t>окружающая среда</a:t>
            </a:r>
            <a:r>
              <a:rPr lang="ru-RU" sz="2800" dirty="0">
                <a:solidFill>
                  <a:srgbClr val="002060"/>
                </a:solidFill>
              </a:rPr>
              <a:t> и только 10% - </a:t>
            </a:r>
            <a:r>
              <a:rPr lang="ru-RU" sz="2800" b="1" dirty="0">
                <a:solidFill>
                  <a:srgbClr val="002060"/>
                </a:solidFill>
              </a:rPr>
              <a:t>здравоохранение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 descr="E:\Наркомания\картинки\sdl5M7NB5j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728" y="3140968"/>
            <a:ext cx="5591272" cy="3730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25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ЗДОРОВЫЙ ОБРАЗ ЖИЗНИ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din.npi-tu.ru/upload/image/_2011/12/01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19"/>
            <a:ext cx="8712968" cy="4817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10160" cy="5951584"/>
          </a:xfrm>
        </p:spPr>
        <p:txBody>
          <a:bodyPr>
            <a:normAutofit/>
          </a:bodyPr>
          <a:lstStyle/>
          <a:p>
            <a:pPr algn="just"/>
            <a:r>
              <a:rPr lang="ru-RU" sz="2800" b="1">
                <a:solidFill>
                  <a:schemeClr val="accent6">
                    <a:lumMod val="50000"/>
                  </a:schemeClr>
                </a:solidFill>
              </a:rPr>
              <a:t>Здоровые дети -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это великое счастье.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На протяжении веков люди искали панацею от болезней и видели ее секреты то в специфике питания, то в закаливании, то в отдельных видах физических упражнений. А панацея эта, оказывается, рядом. Она кроется в здоровом образе жизни. С первой минуты рождения ребенка эта истина должна находиться в основе его воспитания - именно в семье закладывается фундамент пирамиды здоровья, к вершине которой человек поднимается всю жизнь.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82168" cy="57367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>
                <a:solidFill>
                  <a:srgbClr val="002060"/>
                </a:solidFill>
              </a:rPr>
              <a:t>          В то же время многие специалисты считают, что здоровье человека определяется в значительной мере «доминантой» здоровья, закладываемой с детства. Сначала в результате механического повторения правильно организованных гигиенических процедур вырабатывается динамический стереотип «здорового» поведения. Постепенно на его основе приобретаются соответствующие знания, и формируется осознанное отношение к собственному здоровью, «настрой» на здоровье. В этом и заключается специфическая «работа» мозга в управлении здоровьем.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ЗДОРОВЫЙ ОБРАЗ ЖИЗНИ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42918"/>
            <a:ext cx="8046636" cy="542928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Быть здоровым - естественное стремление человека. Здоровье означает не просто отсутствие болезней, но и физическое, психическое и социальное благополучие.</a:t>
            </a:r>
          </a:p>
          <a:p>
            <a:pPr algn="ctr">
              <a:buNone/>
            </a:pPr>
            <a:endParaRPr lang="ru-RU" sz="2400" b="1" u="sng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ВИДЫ ЗДОРОВЬЯ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Физическое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Психическое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Нравственное здоровье</a:t>
            </a:r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572428" cy="3792484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Физическое здоровье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- это естественное состояние организма, обусловленное нормальным функционированием всех его органов и систем. Если хорошо работают все органы и системы, то и весь организм человека (система саморегулирующаяся) правильно функционирует и развивается.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362176" cy="36004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006600"/>
                </a:solidFill>
              </a:rPr>
              <a:t>Психическое здоровье </a:t>
            </a:r>
            <a:r>
              <a:rPr lang="ru-RU" sz="2800" dirty="0">
                <a:solidFill>
                  <a:srgbClr val="002060"/>
                </a:solidFill>
              </a:rPr>
              <a:t>зависит от состояния головного мозга, оно характеризуется уровнем и качеством мышления, развитием внимания и памяти, степенью эмоциональной устойчивости, развитием волевых качеств.</a:t>
            </a:r>
          </a:p>
        </p:txBody>
      </p:sp>
      <p:pic>
        <p:nvPicPr>
          <p:cNvPr id="3074" name="Picture 2" descr="C:\Users\Kostya\Pictures\разное\child-comp-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4316105" cy="32849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68863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00B050"/>
                </a:solidFill>
              </a:rPr>
              <a:t>Нравственное здоровье </a:t>
            </a:r>
            <a:r>
              <a:rPr lang="ru-RU" sz="2800" dirty="0">
                <a:solidFill>
                  <a:srgbClr val="002060"/>
                </a:solidFill>
              </a:rPr>
              <a:t>определяется теми моральными принципами, которые являются основой социальной жизни человека, т.е. жизни в определенном человеческом обществе. Отличительными признаками нравственного здоровья человека являются, прежде всего, сознательное отношение к труду, овладение сокровищами культуры, активное неприятие нравов и привычек, противоречащих нормальному образу жизни. Поэтому социальное здоровье считается высшей мерой человеческого здоровья.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543824" cy="600079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Каждый родитель хочет видеть своих детей здоровыми и счастливыми, но не задумывается о том, как сделать, чтобы их дети жили в ладу с собой, с окружающим их миром, с людьми. </a:t>
            </a:r>
          </a:p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       Секрет этой гармонии прост — здоровый образ жизни: </a:t>
            </a:r>
            <a:endParaRPr lang="ru-RU" sz="2400" dirty="0">
              <a:solidFill>
                <a:srgbClr val="002060"/>
              </a:solidFill>
            </a:endParaRP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поддержание физического здоровья, </a:t>
            </a: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отсутствие вредных привычек, </a:t>
            </a: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правильное питание, 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радостное ощущение своего существования в этом мире.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267</TotalTime>
  <Words>999</Words>
  <Application>Microsoft Office PowerPoint</Application>
  <PresentationFormat>Экран (4:3)</PresentationFormat>
  <Paragraphs>44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Verdana</vt:lpstr>
      <vt:lpstr>Wingdings</vt:lpstr>
      <vt:lpstr>Wingdings 2</vt:lpstr>
      <vt:lpstr>Spring</vt:lpstr>
      <vt:lpstr>ЗДОРОВАЯ СЕМЬЯ  – ЗДОРОВЫЙ РЕБЕНОК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Полноценное питание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 удачника! (маленькие хитрости) Советы психолога</dc:title>
  <dc:creator>Ольга Владимировна</dc:creator>
  <cp:lastModifiedBy>ivan</cp:lastModifiedBy>
  <cp:revision>69</cp:revision>
  <dcterms:created xsi:type="dcterms:W3CDTF">2010-11-26T08:21:12Z</dcterms:created>
  <dcterms:modified xsi:type="dcterms:W3CDTF">2023-03-06T10:18:37Z</dcterms:modified>
</cp:coreProperties>
</file>