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95" r:id="rId26"/>
    <p:sldId id="296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58" r:id="rId35"/>
    <p:sldId id="290" r:id="rId36"/>
    <p:sldId id="292" r:id="rId37"/>
    <p:sldId id="293" r:id="rId38"/>
    <p:sldId id="294" r:id="rId39"/>
    <p:sldId id="291" r:id="rId40"/>
    <p:sldId id="259" r:id="rId41"/>
    <p:sldId id="260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FBFD3C-8B2A-4CF2-93A6-083447325F95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BB1AD9-B5DA-4028-AF19-7956133EA365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BB1AD9-B5DA-4028-AF19-7956133EA365}" type="slidenum">
              <a:rPr lang="ru-RU" smtClean="0"/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BB1AD9-B5DA-4028-AF19-7956133EA365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8042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BB1AD9-B5DA-4028-AF19-7956133EA365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5082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B4501-AC53-43BA-9608-E66DD4ABD0EB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C49E1-369F-449B-A2FF-36E1A8D3AE4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B4501-AC53-43BA-9608-E66DD4ABD0EB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C49E1-369F-449B-A2FF-36E1A8D3AE4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B4501-AC53-43BA-9608-E66DD4ABD0EB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C49E1-369F-449B-A2FF-36E1A8D3AE4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B4501-AC53-43BA-9608-E66DD4ABD0EB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C49E1-369F-449B-A2FF-36E1A8D3AE4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B4501-AC53-43BA-9608-E66DD4ABD0EB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C49E1-369F-449B-A2FF-36E1A8D3AE4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B4501-AC53-43BA-9608-E66DD4ABD0EB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C49E1-369F-449B-A2FF-36E1A8D3AE4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B4501-AC53-43BA-9608-E66DD4ABD0EB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C49E1-369F-449B-A2FF-36E1A8D3AE4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B4501-AC53-43BA-9608-E66DD4ABD0EB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C49E1-369F-449B-A2FF-36E1A8D3AE4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B4501-AC53-43BA-9608-E66DD4ABD0EB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C49E1-369F-449B-A2FF-36E1A8D3AE4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B4501-AC53-43BA-9608-E66DD4ABD0EB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C49E1-369F-449B-A2FF-36E1A8D3AE4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B4501-AC53-43BA-9608-E66DD4ABD0EB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C49E1-369F-449B-A2FF-36E1A8D3AE4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>
                <a:alpha val="0"/>
              </a:srgbClr>
            </a:gs>
            <a:gs pos="50000">
              <a:srgbClr val="9CB86E">
                <a:alpha val="76000"/>
              </a:srgbClr>
            </a:gs>
            <a:gs pos="100000">
              <a:srgbClr val="156B13">
                <a:alpha val="86000"/>
              </a:srgb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9B4501-AC53-43BA-9608-E66DD4ABD0EB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5C49E1-369F-449B-A2FF-36E1A8D3AE45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gif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pedsovet.su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rafamania.net/vector/vectro_icons/250902-vektornyy-klipart-bright-green-nature-icons.html" TargetMode="External"/><Relationship Id="rId3" Type="http://schemas.openxmlformats.org/officeDocument/2006/relationships/image" Target="../media/image5.png"/><Relationship Id="rId7" Type="http://schemas.openxmlformats.org/officeDocument/2006/relationships/hyperlink" Target="http://img-fotki.yandex.ru/get/6622/121088187.344/0_839ab_d35115cf_XL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img-fotki.yandex.ru/get/6110/114282386.36/0_8f335_4aeff2ef_XL" TargetMode="External"/><Relationship Id="rId11" Type="http://schemas.openxmlformats.org/officeDocument/2006/relationships/hyperlink" Target="http://ru.depositphotos.com/7231357/stock-illustration-Ornament-with-leaves.html" TargetMode="External"/><Relationship Id="rId5" Type="http://schemas.openxmlformats.org/officeDocument/2006/relationships/hyperlink" Target="http://stat19.privet.ru/lr/0d0a0232432ce1eda520ce4bb2097ed3" TargetMode="External"/><Relationship Id="rId10" Type="http://schemas.openxmlformats.org/officeDocument/2006/relationships/hyperlink" Target="http://dation.3dn.ru/news/listvennye_i_khvojnye_derevja/2013-07-27-133" TargetMode="External"/><Relationship Id="rId4" Type="http://schemas.openxmlformats.org/officeDocument/2006/relationships/image" Target="../media/image4.png"/><Relationship Id="rId9" Type="http://schemas.openxmlformats.org/officeDocument/2006/relationships/hyperlink" Target="http://www.zemoka.ru/izhs/novyye_berezki.html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tat19.privet.ru/lr/0d0a0232432ce1eda520ce4bb2097ed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88640"/>
            <a:ext cx="6191250" cy="39433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3648" y="1412776"/>
            <a:ext cx="6120680" cy="1470025"/>
          </a:xfrm>
        </p:spPr>
        <p:txBody>
          <a:bodyPr/>
          <a:lstStyle/>
          <a:p>
            <a:r>
              <a:rPr lang="ru-RU" dirty="0" smtClean="0"/>
              <a:t>Газета для родителей «Березка»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44602" y="4356987"/>
            <a:ext cx="4254796" cy="2351112"/>
          </a:xfrm>
        </p:spPr>
        <p:txBody>
          <a:bodyPr>
            <a:normAutofit fontScale="40000" lnSpcReduction="20000"/>
          </a:bodyPr>
          <a:lstStyle/>
          <a:p>
            <a:r>
              <a:rPr lang="ru-RU" altLang="ru-RU" sz="5400" b="1" dirty="0">
                <a:solidFill>
                  <a:schemeClr val="tx1"/>
                </a:solidFill>
              </a:rPr>
              <a:t>№ </a:t>
            </a:r>
            <a:r>
              <a:rPr lang="ru-RU" altLang="ru-RU" sz="5400" b="1" dirty="0" smtClean="0">
                <a:solidFill>
                  <a:schemeClr val="tx1"/>
                </a:solidFill>
              </a:rPr>
              <a:t>3 третий </a:t>
            </a:r>
            <a:r>
              <a:rPr lang="ru-RU" altLang="ru-RU" sz="5400" b="1" dirty="0">
                <a:solidFill>
                  <a:schemeClr val="tx1"/>
                </a:solidFill>
              </a:rPr>
              <a:t>квартал 2021-2022 г.</a:t>
            </a:r>
          </a:p>
          <a:p>
            <a:r>
              <a:rPr lang="ru-RU" altLang="ru-RU" sz="5400" b="1" dirty="0">
                <a:solidFill>
                  <a:schemeClr val="tx1"/>
                </a:solidFill>
              </a:rPr>
              <a:t>Муниципальное дошкольное образовательное учреждение </a:t>
            </a:r>
          </a:p>
          <a:p>
            <a:r>
              <a:rPr lang="ru-RU" altLang="ru-RU" sz="5400" b="1" dirty="0">
                <a:solidFill>
                  <a:schemeClr val="tx1"/>
                </a:solidFill>
              </a:rPr>
              <a:t>центр развития ребенка – </a:t>
            </a:r>
          </a:p>
          <a:p>
            <a:r>
              <a:rPr lang="ru-RU" altLang="ru-RU" sz="5400" b="1" dirty="0">
                <a:solidFill>
                  <a:schemeClr val="tx1"/>
                </a:solidFill>
              </a:rPr>
              <a:t>детский сад № 14</a:t>
            </a:r>
          </a:p>
          <a:p>
            <a:endParaRPr lang="ru-RU" dirty="0"/>
          </a:p>
        </p:txBody>
      </p:sp>
      <p:sp>
        <p:nvSpPr>
          <p:cNvPr id="7" name="Рамка 6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33"/>
            </a:avLst>
          </a:prstGeom>
          <a:ln w="57150"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6" name="Picture 10" descr="http://img-fotki.yandex.ru/get/6609/18869520.1c1/0_73a61_900f4ace_X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18822" y="2996952"/>
            <a:ext cx="3157034" cy="3861048"/>
          </a:xfrm>
          <a:prstGeom prst="rect">
            <a:avLst/>
          </a:prstGeom>
          <a:noFill/>
        </p:spPr>
      </p:pic>
      <p:pic>
        <p:nvPicPr>
          <p:cNvPr id="5" name="Picture 10" descr="http://img-fotki.yandex.ru/get/6609/18869520.1c1/0_73a61_900f4ace_X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9418" y="3068960"/>
            <a:ext cx="3457078" cy="37890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563072" cy="1143000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006600"/>
                </a:solidFill>
                <a:latin typeface="Monotype Corsiva" panose="03010101010201010101" pitchFamily="66" charset="0"/>
              </a:rPr>
              <a:t>День метеорологии</a:t>
            </a:r>
            <a:endParaRPr lang="ru-RU" sz="6000" b="1" dirty="0">
              <a:solidFill>
                <a:srgbClr val="0066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4474840" cy="4525963"/>
          </a:xfrm>
        </p:spPr>
        <p:txBody>
          <a:bodyPr>
            <a:normAutofit fontScale="55000" lnSpcReduction="20000"/>
          </a:bodyPr>
          <a:lstStyle/>
          <a:p>
            <a:pPr marL="0" indent="457200" algn="just">
              <a:buNone/>
            </a:pPr>
            <a:r>
              <a:rPr lang="ru-RU" dirty="0"/>
              <a:t>23 марта – День метеорологии. Метеорология стала неотъемлемой частью современной жизни человека. Без метеорологических данных не будет составлен прогноз погоды.</a:t>
            </a:r>
          </a:p>
          <a:p>
            <a:pPr marL="0" indent="457200" algn="just">
              <a:buNone/>
            </a:pPr>
            <a:r>
              <a:rPr lang="ru-RU" dirty="0"/>
              <a:t>Что такое метеорология и как предсказывают погоду – на эти и другие вопросы получили ответы дошкольники средней группы. Воспитатель провела беседу «Кто такие метеорологи?». Дети познакомились с приборами на метеостанции. С помощью дидактической игры «Тепло-холодно» закрепили знания о погоде. Ребята с огромным удовольствием наблюдали за природой на прогулке и фиксировали свои наблюдения в «Календаре погоды».</a:t>
            </a:r>
          </a:p>
          <a:p>
            <a:endParaRPr lang="ru-RU" dirty="0"/>
          </a:p>
        </p:txBody>
      </p:sp>
      <p:pic>
        <p:nvPicPr>
          <p:cNvPr id="3074" name="Picture 2" descr="IMG-20220330-WA0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286" y="525363"/>
            <a:ext cx="1619420" cy="21496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G-20220330-WA0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348880"/>
            <a:ext cx="1703172" cy="22608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72tv.ru/uploads/posts/2019-02/1550398092_kartinka-s-vsemirnyy-den-meteorologii-02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20"/>
          <a:stretch/>
        </p:blipFill>
        <p:spPr bwMode="auto">
          <a:xfrm>
            <a:off x="6298235" y="4365104"/>
            <a:ext cx="2845765" cy="249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65100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19056" cy="1143000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006600"/>
                </a:solidFill>
                <a:latin typeface="Monotype Corsiva" panose="03010101010201010101" pitchFamily="66" charset="0"/>
              </a:rPr>
              <a:t>Мини-огород на окне</a:t>
            </a:r>
            <a:endParaRPr lang="ru-RU" sz="6000" b="1" dirty="0">
              <a:solidFill>
                <a:srgbClr val="0066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3968" y="1268760"/>
            <a:ext cx="4402832" cy="5589240"/>
          </a:xfrm>
        </p:spPr>
        <p:txBody>
          <a:bodyPr>
            <a:normAutofit fontScale="25000" lnSpcReduction="20000"/>
          </a:bodyPr>
          <a:lstStyle/>
          <a:p>
            <a:pPr marL="0" indent="457200" algn="just">
              <a:buNone/>
            </a:pPr>
            <a:r>
              <a:rPr lang="ru-RU" sz="4000" dirty="0"/>
              <a:t>25 марта в МДОУ были подведены итоги конкурса «Мини-огород на окне». Смотр проводился с 21.03. - 25.03. Прежде всего, хочется поблагодарить всех педагогов, помощников и сотрудников ДОУ, принявших участие в данном мероприятии. Все предложенные работы были очень интересные, коллеги с душой подошли к поставленной задаче.</a:t>
            </a:r>
          </a:p>
          <a:p>
            <a:pPr marL="0" indent="457200" algn="just">
              <a:buNone/>
            </a:pPr>
            <a:r>
              <a:rPr lang="ru-RU" sz="4000" dirty="0"/>
              <a:t>Во всех группах детского сада была организована совместная деятельность. Каждая группа подготовила оригинально оформленные огороды.</a:t>
            </a:r>
          </a:p>
          <a:p>
            <a:pPr marL="0" indent="457200" algn="just">
              <a:buNone/>
            </a:pPr>
            <a:r>
              <a:rPr lang="ru-RU" sz="4000" dirty="0"/>
              <a:t>Для решения педагогических задач — образовательных, экологических, экспериментальных и игровых — подошел обыкновенный подоконник.</a:t>
            </a:r>
          </a:p>
          <a:p>
            <a:pPr marL="0" indent="457200" algn="just">
              <a:buNone/>
            </a:pPr>
            <a:r>
              <a:rPr lang="ru-RU" sz="4000" dirty="0"/>
              <a:t>Дети сами отбирали семена, рыхлили почву на импровизированных грядках. Сеяли семена. Сажали луковицы.</a:t>
            </a:r>
          </a:p>
          <a:p>
            <a:pPr marL="0" indent="457200" algn="just">
              <a:buNone/>
            </a:pPr>
            <a:r>
              <a:rPr lang="ru-RU" sz="4000" dirty="0"/>
              <a:t>В каждой группе – свой дизайн огорода на подоконнике. Здесь есть все, что должно быть в настоящем огороде.</a:t>
            </a:r>
          </a:p>
          <a:p>
            <a:pPr marL="0" indent="457200" algn="just">
              <a:buNone/>
            </a:pPr>
            <a:r>
              <a:rPr lang="ru-RU" sz="4000" dirty="0"/>
              <a:t>Педагоги сумели превратить маленький огородик на окне в сказочную страну, заселенную знакомыми сказочными героями.</a:t>
            </a:r>
          </a:p>
          <a:p>
            <a:pPr marL="0" indent="457200" algn="just">
              <a:buNone/>
            </a:pPr>
            <a:r>
              <a:rPr lang="ru-RU" sz="4000" dirty="0"/>
              <a:t>Поразили оригинальностью тематика и название огородов.</a:t>
            </a:r>
          </a:p>
          <a:p>
            <a:pPr marL="0" indent="457200" algn="just">
              <a:buNone/>
            </a:pPr>
            <a:r>
              <a:rPr lang="ru-RU" sz="4000" dirty="0"/>
              <a:t>Активными участниками и нашими помощниками в организации мини-огородов в группах являются родители, которые помогали с землей, горшками, приносили семена различных растений, участвовали в эстетическом оформлении </a:t>
            </a:r>
            <a:r>
              <a:rPr lang="ru-RU" sz="4000" i="1" dirty="0"/>
              <a:t>«огородов»</a:t>
            </a:r>
            <a:r>
              <a:rPr lang="ru-RU" sz="4000" dirty="0"/>
              <a:t>.</a:t>
            </a:r>
          </a:p>
          <a:p>
            <a:pPr marL="0" indent="457200" algn="just">
              <a:buNone/>
            </a:pPr>
            <a:r>
              <a:rPr lang="ru-RU" sz="4000" dirty="0"/>
              <a:t>В ходе конкурса были получены следующие результаты:</a:t>
            </a:r>
          </a:p>
          <a:p>
            <a:pPr marL="0" indent="457200" algn="just">
              <a:buNone/>
            </a:pPr>
            <a:r>
              <a:rPr lang="ru-RU" sz="4000" dirty="0"/>
              <a:t>у детей сформировалось экологическое представление об овощных культурах.</a:t>
            </a:r>
          </a:p>
          <a:p>
            <a:pPr marL="0" indent="457200" algn="just">
              <a:buNone/>
            </a:pPr>
            <a:r>
              <a:rPr lang="ru-RU" sz="4000" dirty="0"/>
              <a:t>Выращивая и ухаживая за растениями, ребята наблюдали за тем, какие из них растут быстрее, сравнивали форму и цвет листьев, определяли условия, необходимые для роста и развития растений.</a:t>
            </a:r>
          </a:p>
          <a:p>
            <a:pPr marL="0" indent="457200" algn="just">
              <a:buNone/>
            </a:pPr>
            <a:r>
              <a:rPr lang="ru-RU" sz="4000" dirty="0"/>
              <a:t>В ходе работы дети научились устанавливать последовательность стадий развития растений, связывая изменяющиеся их внешние признаки с определенным периодом развития.</a:t>
            </a:r>
          </a:p>
          <a:p>
            <a:pPr marL="0" indent="457200" algn="just">
              <a:buNone/>
            </a:pPr>
            <a:r>
              <a:rPr lang="ru-RU" sz="4000" dirty="0"/>
              <a:t>У детей сформировались знания о том, в каких условиях можно вырастить растение из семени.</a:t>
            </a:r>
          </a:p>
          <a:p>
            <a:pPr marL="0" indent="457200" algn="just">
              <a:buNone/>
            </a:pPr>
            <a:r>
              <a:rPr lang="ru-RU" sz="4000" dirty="0"/>
              <a:t>В результате практической и опытнической деятельности дети получили необходимые условия для роста растений.</a:t>
            </a:r>
          </a:p>
          <a:p>
            <a:pPr marL="0" indent="457200" algn="just">
              <a:buNone/>
            </a:pPr>
            <a:r>
              <a:rPr lang="ru-RU" sz="4000" dirty="0"/>
              <a:t>Дети увидели многообразие посевного материала.</a:t>
            </a:r>
          </a:p>
          <a:p>
            <a:pPr marL="0" indent="457200" algn="just">
              <a:buNone/>
            </a:pPr>
            <a:r>
              <a:rPr lang="ru-RU" sz="4000" dirty="0"/>
              <a:t>Дети более бережнее стали относиться к растительному миру.</a:t>
            </a:r>
          </a:p>
          <a:p>
            <a:endParaRPr lang="ru-RU" dirty="0"/>
          </a:p>
        </p:txBody>
      </p:sp>
      <p:pic>
        <p:nvPicPr>
          <p:cNvPr id="4098" name="Picture 2" descr="IMG-20220310-WA00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2346920" cy="17601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G-20220310-WA005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636912"/>
            <a:ext cx="1724397" cy="22890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phonoteka.org/uploads/posts/2021-05/1620817735_19-phonoteka_org-p-gryadki-fon-23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9962" y="4509120"/>
            <a:ext cx="4491430" cy="2526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0849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410944" cy="1143000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006600"/>
                </a:solidFill>
                <a:latin typeface="Monotype Corsiva" panose="03010101010201010101" pitchFamily="66" charset="0"/>
              </a:rPr>
              <a:t>День первоцветов</a:t>
            </a:r>
            <a:endParaRPr lang="ru-RU" sz="6000" b="1" dirty="0">
              <a:solidFill>
                <a:srgbClr val="0066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268760"/>
            <a:ext cx="4680520" cy="5472608"/>
          </a:xfrm>
        </p:spPr>
        <p:txBody>
          <a:bodyPr>
            <a:normAutofit fontScale="32500" lnSpcReduction="20000"/>
          </a:bodyPr>
          <a:lstStyle/>
          <a:p>
            <a:pPr marL="0" indent="457200" algn="just">
              <a:buNone/>
            </a:pPr>
            <a:r>
              <a:rPr lang="ru-RU" sz="3400" dirty="0"/>
              <a:t>После холодной, белой, скупой на краски зимы пришла долгожданная весна. Природа пробуждается от зимней спячки и одевается в нежный весенний наряд. Одни люди получают от этой красоты эстетическо-эмоциональное удовольствие, наблюдая за цветами в их естественной среде, произрастающими в их природной экосистеме, другие видят в этом средство наживы. От этого ареал произрастания первоцветов в природе уменьшается с каждым годом.</a:t>
            </a:r>
          </a:p>
          <a:p>
            <a:pPr marL="0" indent="457200" algn="just">
              <a:buNone/>
            </a:pPr>
            <a:r>
              <a:rPr lang="ru-RU" sz="3400" dirty="0"/>
              <a:t>С целью сохранения исчезающих видов некоторые из первоцветов занесены в Красную книгу. Решать эту проблему надо путем приобщения людей к миру природы с раннего возраста. Научить детей воспринимать прекрасное и воспитывать бережное отношение к природе стало нашей основной задачей.</a:t>
            </a:r>
          </a:p>
          <a:p>
            <a:pPr marL="0" indent="457200" algn="just">
              <a:buNone/>
            </a:pPr>
            <a:r>
              <a:rPr lang="ru-RU" sz="3400" dirty="0"/>
              <a:t>Только совместные усилия родителей и воспитателей детского сада дадут наибольший положительный результат в приобщении детей к бережному и эстетическому отношению к флоре родного края. Таким образом, можно сделать вывод, что идея сохранения первоцветов получит дальнейшее развитие не только в детском саду, но и дома.</a:t>
            </a:r>
          </a:p>
          <a:p>
            <a:pPr marL="0" indent="457200" algn="just">
              <a:buNone/>
            </a:pPr>
            <a:r>
              <a:rPr lang="ru-RU" sz="3400" dirty="0"/>
              <a:t>Основные наблюдения за первоцветами проходили на территории детского сада и близлежащих придомовых участках. Также дети наблюдали за цветами по дороге в детский сад. Наблюдения велись регулярно, с конца февраля. Дети видели, какие изменения происходят с первоцветами, какой сложный путь переживают растения, прежде чем порадовать нас своим цветением: вот появился бутон, затем цветок.</a:t>
            </a:r>
          </a:p>
          <a:p>
            <a:pPr marL="0" indent="457200" algn="just">
              <a:buNone/>
            </a:pPr>
            <a:r>
              <a:rPr lang="ru-RU" sz="3400" dirty="0"/>
              <a:t>После наблюдений за первоцветами и трудовых поручений ребята с удовольствием отражали свои впечатления в творчестве: рисунках, поделках, рассказах. Эмоциональность, увлеченность детей убеждает в том, что работа по экологическому воспитанию очень важна и дает хорошие результаты. Эта работа помогает воспитывать у детей любовь к природе.</a:t>
            </a:r>
            <a:br>
              <a:rPr lang="ru-RU" sz="3400" dirty="0"/>
            </a:br>
            <a:r>
              <a:rPr lang="ru-RU" sz="3400" dirty="0"/>
              <a:t>Хочется верить, что наши уроки не прошли для детей даром, что мы сумели</a:t>
            </a:r>
            <a:br>
              <a:rPr lang="ru-RU" sz="3400" dirty="0"/>
            </a:br>
            <a:r>
              <a:rPr lang="ru-RU" sz="3400" dirty="0"/>
              <a:t>заронить в их юные души сострадание, желание прийти на помощь, что наши дети вырастут заботливыми и рачительными хозяевами своей страны.</a:t>
            </a:r>
            <a:br>
              <a:rPr lang="ru-RU" sz="3400" dirty="0"/>
            </a:br>
            <a:r>
              <a:rPr lang="ru-RU" sz="3400" dirty="0"/>
              <a:t>Главным достижением операции «Первоцветы» является не только то, что дети познакомились с первыми весенними цветами, с местами их произрастания, а то, что они стали сами бережно относится ко всему живому и учить этому других.</a:t>
            </a:r>
          </a:p>
          <a:p>
            <a:endParaRPr lang="ru-RU" dirty="0"/>
          </a:p>
        </p:txBody>
      </p:sp>
      <p:pic>
        <p:nvPicPr>
          <p:cNvPr id="5122" name="Picture 2" descr="IMG-20220331-WA00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194" y="226147"/>
            <a:ext cx="1508373" cy="20022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G-20220331-WA00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132" y="1434235"/>
            <a:ext cx="2186061" cy="20221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adm.solkam.ru/upload/medialibrary/afd/1-mesto-Timofey-Panchekha_6-let-MADOU-Detskiy-sad-_28_-korpus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144" y="3618892"/>
            <a:ext cx="4109788" cy="312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44245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" y="-2588"/>
            <a:ext cx="8229600" cy="1143000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006600"/>
                </a:solidFill>
                <a:latin typeface="Monotype Corsiva" panose="03010101010201010101" pitchFamily="66" charset="0"/>
              </a:rPr>
              <a:t>Неделя психологической поддержки</a:t>
            </a:r>
            <a:endParaRPr lang="ru-RU" b="1" dirty="0">
              <a:solidFill>
                <a:srgbClr val="0066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07904" y="980728"/>
            <a:ext cx="4978896" cy="5616624"/>
          </a:xfrm>
        </p:spPr>
        <p:txBody>
          <a:bodyPr>
            <a:normAutofit fontScale="40000" lnSpcReduction="20000"/>
          </a:bodyPr>
          <a:lstStyle/>
          <a:p>
            <a:pPr marL="0" indent="457200" algn="just">
              <a:buNone/>
            </a:pPr>
            <a:r>
              <a:rPr lang="ru-RU" dirty="0"/>
              <a:t>Каждый человек периодически сталкивается со стрессом. Это может быть неприятный разговор, проблема на работе, конфликт с близким человеком., а если речь идет о военных действиях и пандемии, то вполне нормально, что люди испытывают стресс и тревогу. Главное - научится </a:t>
            </a:r>
            <a:r>
              <a:rPr lang="ru-RU" dirty="0" err="1"/>
              <a:t>справлятся</a:t>
            </a:r>
            <a:r>
              <a:rPr lang="ru-RU" dirty="0"/>
              <a:t>  с ними и постараться избежать глубоких психологических травм .</a:t>
            </a:r>
          </a:p>
          <a:p>
            <a:pPr marL="0" indent="457200" algn="just">
              <a:buNone/>
            </a:pPr>
            <a:r>
              <a:rPr lang="ru-RU" dirty="0"/>
              <a:t>С 28 марта по 1 апреля в нашем дошкольном учреждении прошла Неделя психологической поддержки, в соответствии с письмом Министерства образования Тульской области в дополнение к письму от 25.03.2022 № 16-10/4006 «О проведении региональной Недели психологической поддержки. Педагог-психолог в формате онлайн провела мероприятия для родителей дошкольников, где разъяснила, как  негативно влияет стрессовое состояние родителей на детей.</a:t>
            </a:r>
          </a:p>
          <a:p>
            <a:pPr marL="0" indent="457200" algn="just">
              <a:buNone/>
            </a:pPr>
            <a:r>
              <a:rPr lang="ru-RU" dirty="0" smtClean="0"/>
              <a:t>Познакомила</a:t>
            </a:r>
            <a:r>
              <a:rPr lang="ru-RU" dirty="0"/>
              <a:t>  с  доступными техниками помощи себе в стрессовой ситуации:</a:t>
            </a:r>
          </a:p>
          <a:p>
            <a:pPr marL="0" indent="457200" algn="just">
              <a:buNone/>
            </a:pPr>
            <a:r>
              <a:rPr lang="ru-RU" dirty="0"/>
              <a:t>- Как это банально ни прозвучит, но в стрессовой ситуации первым делом нужно начать глубоко дышать. Например, можно сделать глубокий вдох, задержать дыхание, досчитать до десяти и медленно выдохнуть Другой способ - дышите в пакет. Эта старая добрая практика также хорошо помогает в моменты паники.</a:t>
            </a:r>
          </a:p>
          <a:p>
            <a:pPr marL="0" indent="457200" algn="just">
              <a:buNone/>
            </a:pPr>
            <a:r>
              <a:rPr lang="ru-RU" dirty="0"/>
              <a:t>- Быстро справиться с нервами помогают несложные физические упражнения. Поприседайте, сделайте несколько наклонов, </a:t>
            </a:r>
            <a:r>
              <a:rPr lang="ru-RU" dirty="0" err="1"/>
              <a:t>посжимайте</a:t>
            </a:r>
            <a:r>
              <a:rPr lang="ru-RU" dirty="0"/>
              <a:t> в руке эспандер или резиновый мячик.</a:t>
            </a:r>
          </a:p>
          <a:p>
            <a:pPr marL="0" indent="457200" algn="just">
              <a:buNone/>
            </a:pPr>
            <a:r>
              <a:rPr lang="ru-RU" dirty="0" smtClean="0"/>
              <a:t>Важный </a:t>
            </a:r>
            <a:r>
              <a:rPr lang="ru-RU" dirty="0"/>
              <a:t>фактор становления у детей психологического здоровья наличие у   ребенка  спокойных родителей, благодатный  климат в  семье,  гармоничные взаимоотношения и психологическая атмосфера</a:t>
            </a:r>
            <a:r>
              <a:rPr lang="ru-RU" dirty="0" smtClean="0"/>
              <a:t>.</a:t>
            </a:r>
            <a:r>
              <a:rPr lang="ru-RU" dirty="0"/>
              <a:t> </a:t>
            </a:r>
          </a:p>
          <a:p>
            <a:pPr indent="457200" algn="just"/>
            <a:endParaRPr lang="ru-RU" dirty="0"/>
          </a:p>
        </p:txBody>
      </p:sp>
      <p:pic>
        <p:nvPicPr>
          <p:cNvPr id="6146" name="Picture 2" descr="IMG-20220331-WA0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" y="980728"/>
            <a:ext cx="1656184" cy="20702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G-20220331-WA00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340768"/>
            <a:ext cx="1368152" cy="24431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programms.edu.urfu.ru/media/uploads/10159/projects/%D0%9A%D0%B0%D1%80%D1%82%D0%B8%D0%BD%D0%BA%D0%B0_%D0%BA%D0%BE%D0%BD%D1%81%D1%83%D0%BB%D1%8C%D1%82%D0%B8%D1%80%D0%BE%D0%B2%D0%B0%D0%BD%D0%B8%D0%B5_6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7" y="4094566"/>
            <a:ext cx="3811119" cy="276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1928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6600"/>
                </a:solidFill>
                <a:latin typeface="Monotype Corsiva" panose="03010101010201010101" pitchFamily="66" charset="0"/>
              </a:rPr>
              <a:t>140 лет со дня рождения К.И. Чуковского</a:t>
            </a:r>
            <a:endParaRPr lang="ru-RU" b="1" dirty="0">
              <a:solidFill>
                <a:srgbClr val="0066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08720"/>
            <a:ext cx="4608512" cy="5688632"/>
          </a:xfrm>
        </p:spPr>
        <p:txBody>
          <a:bodyPr>
            <a:normAutofit fontScale="92500" lnSpcReduction="20000"/>
          </a:bodyPr>
          <a:lstStyle/>
          <a:p>
            <a:pPr marL="0" indent="457200" algn="just">
              <a:buNone/>
            </a:pPr>
            <a:r>
              <a:rPr lang="ru-RU" dirty="0"/>
              <a:t>В старшей и подготовительной группах были проведены тематические дни по сказкам и стихам К.И. Чуковского. На выставках детских книг дети с интересом рассматривали и вспоминали знакомые произведения. А свои впечатления от них они передали с помощью выразительных образов героев и иллюстрирования.</a:t>
            </a:r>
          </a:p>
        </p:txBody>
      </p:sp>
      <p:pic>
        <p:nvPicPr>
          <p:cNvPr id="7170" name="Picture 2" descr="IMG-20220318-WA00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357" y="1153152"/>
            <a:ext cx="2419175" cy="18143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G-20220331-WA00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532" y="2348880"/>
            <a:ext cx="1464643" cy="19442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reft-17.ru/wp-content/uploads/2017/03/image1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869160"/>
            <a:ext cx="4242745" cy="1484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45427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" y="1257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6600"/>
                </a:solidFill>
                <a:latin typeface="Monotype Corsiva" panose="03010101010201010101" pitchFamily="66" charset="0"/>
              </a:rPr>
              <a:t>Обучение детей ПДД и безопасности на дороге в ДОУ</a:t>
            </a:r>
            <a:endParaRPr lang="ru-RU" b="1" dirty="0">
              <a:solidFill>
                <a:srgbClr val="0066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1960" y="1268760"/>
            <a:ext cx="4474840" cy="5472608"/>
          </a:xfrm>
        </p:spPr>
        <p:txBody>
          <a:bodyPr>
            <a:normAutofit fontScale="32500" lnSpcReduction="20000"/>
          </a:bodyPr>
          <a:lstStyle/>
          <a:p>
            <a:pPr marL="0" indent="457200" algn="just">
              <a:buNone/>
            </a:pPr>
            <a:r>
              <a:rPr lang="ru-RU" sz="3400" dirty="0"/>
              <a:t>Статистика гласит, что причиной ДТП очень часто являются сами дети. Ребенок - это не взрослый маленького роста, его организм пребывает в состоянии роста и развития, и не все функции психики, которые так нужны для адаптации в мире, сформированы до конца. Дети динамичны, возбудимы и в то же время рассеяны, они не способны предвидеть опасность, оценить реальное расстояние до движущегося автомобиля, его скорость, а также свои возможности.</a:t>
            </a:r>
          </a:p>
          <a:p>
            <a:pPr marL="0" indent="457200" algn="just">
              <a:buNone/>
            </a:pPr>
            <a:r>
              <a:rPr lang="ru-RU" sz="3400" dirty="0"/>
              <a:t>Обучение младших и старших дошкольников детских садов правилам дорожного</a:t>
            </a:r>
            <a:r>
              <a:rPr lang="ru-RU" sz="3400" b="1" dirty="0"/>
              <a:t> </a:t>
            </a:r>
            <a:r>
              <a:rPr lang="ru-RU" sz="3400" dirty="0"/>
              <a:t>движения</a:t>
            </a:r>
            <a:r>
              <a:rPr lang="ru-RU" sz="3400" b="1" dirty="0"/>
              <a:t> </a:t>
            </a:r>
            <a:r>
              <a:rPr lang="ru-RU" sz="3400" i="1" dirty="0"/>
              <a:t>(ПДД)</a:t>
            </a:r>
            <a:r>
              <a:rPr lang="ru-RU" sz="3400" dirty="0"/>
              <a:t> и профилактика детского травматизма на дорогах - обязательная часть </a:t>
            </a:r>
            <a:r>
              <a:rPr lang="ru-RU" sz="3400" dirty="0" err="1"/>
              <a:t>воспитательно</a:t>
            </a:r>
            <a:r>
              <a:rPr lang="ru-RU" sz="3400" dirty="0"/>
              <a:t>-образовательного процесса в ДОУ.</a:t>
            </a:r>
          </a:p>
          <a:p>
            <a:pPr marL="0" indent="457200" algn="just">
              <a:buNone/>
            </a:pPr>
            <a:r>
              <a:rPr lang="ru-RU" sz="3400" dirty="0"/>
              <a:t>В своей работе мы внедряем разные приемы и методы. Самым эффективным способом доведения элементарных правил поведения на дороге для детей является игра, где они являются участниками. В процессе игры дети усваивают основные правила и требования, понимают, кто такой пешеход, водитель и регулировщик.</a:t>
            </a:r>
          </a:p>
          <a:p>
            <a:pPr marL="0" indent="457200" algn="just">
              <a:buNone/>
            </a:pPr>
            <a:r>
              <a:rPr lang="ru-RU" sz="3400" dirty="0"/>
              <a:t>Воспитатель средней группы организовала уголок ПДД и изготовила </a:t>
            </a:r>
            <a:r>
              <a:rPr lang="ru-RU" sz="3400" dirty="0" err="1"/>
              <a:t>Лэпбук</a:t>
            </a:r>
            <a:r>
              <a:rPr lang="ru-RU" sz="3400" dirty="0"/>
              <a:t> по безопасности на дороге.</a:t>
            </a:r>
          </a:p>
          <a:p>
            <a:pPr marL="0" indent="457200" algn="just">
              <a:buNone/>
            </a:pPr>
            <a:r>
              <a:rPr lang="ru-RU" sz="3400" dirty="0"/>
              <a:t>В уголках по ПДД дети играют, а заодно получают знания о том, что на улицах есть дома, большие и маленькие, тротуары, улица. Во время игры с машинами они замечают, что машины бывают легковые и грузовые, усваивают правила поведения в транспорте, при переходе дороги, на тротуаре, знакомятся с сигналами светофора.</a:t>
            </a:r>
          </a:p>
          <a:p>
            <a:pPr marL="0" indent="457200" algn="just">
              <a:buNone/>
            </a:pPr>
            <a:r>
              <a:rPr lang="ru-RU" sz="3400" dirty="0"/>
              <a:t>Также в уголке ПДД дети видят перекресток, знакомятся с разметкой "зебра", "разделительная линия", узнают понятия одностороннего и двустороннего движения.</a:t>
            </a:r>
          </a:p>
          <a:p>
            <a:pPr marL="0" indent="457200" algn="just">
              <a:buNone/>
            </a:pPr>
            <a:r>
              <a:rPr lang="ru-RU" sz="3400" dirty="0"/>
              <a:t>Дети в процессе игры учатся правильно переходить проезжую часть дороги, узнают, что на дорогах имеются знаки, которые предупреждают водителей и пешеходов о том, что их ожидает впереди.</a:t>
            </a:r>
          </a:p>
          <a:p>
            <a:pPr marL="0" indent="457200" algn="just">
              <a:buNone/>
            </a:pPr>
            <a:r>
              <a:rPr lang="ru-RU" sz="3400" dirty="0"/>
              <a:t>Привить навыки безопасного поведения на дороге путем одних только рассуждений об осторожности невозможно. Правилам дорожного движения и безопасному поведению на дороге нужно учить ребенка с того самого момента, как он начал ходить самостоятельно.</a:t>
            </a:r>
          </a:p>
          <a:p>
            <a:pPr marL="0" indent="457200" algn="just">
              <a:buNone/>
            </a:pPr>
            <a:r>
              <a:rPr lang="ru-RU" sz="3400" dirty="0"/>
              <a:t> </a:t>
            </a:r>
          </a:p>
          <a:p>
            <a:endParaRPr lang="ru-RU" dirty="0"/>
          </a:p>
        </p:txBody>
      </p:sp>
      <p:pic>
        <p:nvPicPr>
          <p:cNvPr id="8194" name="Picture 2" descr="IMG-20220202-WA0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2208245" cy="16561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MG-20220202-WA00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016" y="2288138"/>
            <a:ext cx="2097213" cy="15729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fsd.multiurok.ru/html/2021/01/04/s_5ff333266478b/1606083_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8" y="4365104"/>
            <a:ext cx="4162752" cy="20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35372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4402832" cy="1143000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006600"/>
                </a:solidFill>
                <a:latin typeface="Monotype Corsiva" panose="03010101010201010101" pitchFamily="66" charset="0"/>
              </a:rPr>
              <a:t>День смеха</a:t>
            </a:r>
            <a:endParaRPr lang="ru-RU" sz="6000" b="1" dirty="0">
              <a:solidFill>
                <a:srgbClr val="0066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980728"/>
            <a:ext cx="5040560" cy="5616624"/>
          </a:xfrm>
        </p:spPr>
        <p:txBody>
          <a:bodyPr>
            <a:normAutofit fontScale="70000" lnSpcReduction="20000"/>
          </a:bodyPr>
          <a:lstStyle/>
          <a:p>
            <a:pPr marL="0" indent="457200" algn="just">
              <a:buNone/>
            </a:pPr>
            <a:r>
              <a:rPr lang="ru-RU" dirty="0"/>
              <a:t>Первое апреля – яркий и забавный праздник юмора и смеха, который отмечают во всем мире взрослые и дети. В этот день принято веселиться, устраивать розыгрыши, подшучивать над друзьями и знакомыми. С нетерпением этого дня ждали дети нашего учреждения, чтобы стать участниками праздника, от души посмеяться, пошутить и повеселиться.</a:t>
            </a:r>
          </a:p>
          <a:p>
            <a:pPr marL="0" indent="457200" algn="just">
              <a:buNone/>
            </a:pPr>
            <a:r>
              <a:rPr lang="ru-RU" dirty="0"/>
              <a:t>Стало доброй традицией ежегодно отмечать этот веселый праздник в нашем детском саду. Поэтому 1 апреля дети пришли в садик смешно одетыми, с необычными прическами и с радостными улыбками. В группах их «встретил» клоун. Все в этот день веселились и смеялись!</a:t>
            </a:r>
          </a:p>
          <a:p>
            <a:endParaRPr lang="ru-RU" dirty="0"/>
          </a:p>
        </p:txBody>
      </p:sp>
      <p:pic>
        <p:nvPicPr>
          <p:cNvPr id="9218" name="Picture 2" descr="IMG-20220331-WA0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94288"/>
            <a:ext cx="2193032" cy="16447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MG-20220401-WA00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942" y="1939062"/>
            <a:ext cx="1620180" cy="16201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IMG-20220401-WA005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627" y="4159900"/>
            <a:ext cx="2186629" cy="20882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s://mdou365.ru/upload/medialibrary/80f/a8874cfb6ab42db8fe694c3e12a30740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804" y="1874477"/>
            <a:ext cx="2555503" cy="183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7474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006600"/>
                </a:solidFill>
                <a:latin typeface="Monotype Corsiva" panose="03010101010201010101" pitchFamily="66" charset="0"/>
              </a:rPr>
              <a:t>Маленькие дети в интернете</a:t>
            </a:r>
            <a:endParaRPr lang="ru-RU" sz="5400" b="1" dirty="0">
              <a:solidFill>
                <a:srgbClr val="0066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1960" y="1268760"/>
            <a:ext cx="4474840" cy="5400600"/>
          </a:xfrm>
        </p:spPr>
        <p:txBody>
          <a:bodyPr>
            <a:normAutofit/>
          </a:bodyPr>
          <a:lstStyle/>
          <a:p>
            <a:pPr marL="0" indent="457200" algn="just">
              <a:buNone/>
            </a:pPr>
            <a:r>
              <a:rPr lang="ru-RU" sz="1100" dirty="0"/>
              <a:t>Интернет – это интересный и увлекательный мир, который позволяет нам узнавать много интересного. Но, как и в любом другом мире, в интернете есть свои правила, которых надо строго придерживаться для того, чтобы избежать неприятных и опасных ситуаций.</a:t>
            </a:r>
          </a:p>
          <a:p>
            <a:pPr marL="0" indent="457200" algn="just">
              <a:buNone/>
            </a:pPr>
            <a:r>
              <a:rPr lang="ru-RU" sz="1100" dirty="0" smtClean="0"/>
              <a:t>Педагог-психолог </a:t>
            </a:r>
            <a:r>
              <a:rPr lang="ru-RU" sz="1100" dirty="0"/>
              <a:t> провела  мероприятие  «Маленькие дети в интернете» с детьми с целью повышения об основных опасностях при пользовании сетью интернет.</a:t>
            </a:r>
          </a:p>
          <a:p>
            <a:pPr marL="0" indent="457200" algn="just">
              <a:buNone/>
            </a:pPr>
            <a:r>
              <a:rPr lang="ru-RU" sz="1100" dirty="0"/>
              <a:t>Дети закрепили знания о том, что такое компьютер и его составные части: монитор, процессор, мышь и клавиатура. Также разгадывали загадки о сети Интернет.</a:t>
            </a:r>
          </a:p>
          <a:p>
            <a:pPr marL="0" indent="457200" algn="just">
              <a:buNone/>
            </a:pPr>
            <a:r>
              <a:rPr lang="ru-RU" sz="1100" dirty="0"/>
              <a:t>Дошкольники, совместно с героем сказки «Буратино», посмотрели мультипликационный фильм «</a:t>
            </a:r>
            <a:r>
              <a:rPr lang="ru-RU" sz="1100" dirty="0" err="1"/>
              <a:t>Фиксики</a:t>
            </a:r>
            <a:r>
              <a:rPr lang="ru-RU" sz="1100" dirty="0"/>
              <a:t> и Интернет», в котором герои мультфильма рассказали, что такое интернет, какую информацию можно в нём найти, познакомились с правилами безопасности в интернете.</a:t>
            </a:r>
          </a:p>
          <a:p>
            <a:pPr marL="0" indent="457200" algn="just">
              <a:buNone/>
            </a:pPr>
            <a:r>
              <a:rPr lang="ru-RU" sz="1100" dirty="0"/>
              <a:t>Дети охотно беседовали  с Буратино  и с интересом рассказывали, как они пользуются интернетом дома. Помимо поиска информации в Интернете можно слушать музыку, смотреть мультфильмы, фильмы и сказки, и т.д.</a:t>
            </a:r>
          </a:p>
          <a:p>
            <a:pPr marL="0" indent="457200" algn="just">
              <a:buNone/>
            </a:pPr>
            <a:r>
              <a:rPr lang="ru-RU" sz="1100" dirty="0"/>
              <a:t>Также совместно с педагогом использовали возможность интерактивного планшета.</a:t>
            </a:r>
          </a:p>
          <a:p>
            <a:pPr marL="0" indent="457200" algn="just">
              <a:buNone/>
            </a:pPr>
            <a:r>
              <a:rPr lang="ru-RU" sz="1100" dirty="0"/>
              <a:t>Дети узнали, что в интернете много вирусов и «злых» игр, что нельзя называть свое имя, адрес, выставлять свои фотографии, общаться с незнакомыми людьми.</a:t>
            </a:r>
          </a:p>
          <a:p>
            <a:pPr marL="0" indent="457200" algn="just">
              <a:buNone/>
            </a:pPr>
            <a:r>
              <a:rPr lang="ru-RU" sz="1100" dirty="0"/>
              <a:t>Ребятами было принято такое решение, что всегда, когда что-то непонятно, страшно или неприятно, они будут обращаться за помощью к взрослым.</a:t>
            </a:r>
          </a:p>
          <a:p>
            <a:pPr marL="0" indent="457200" algn="just">
              <a:buNone/>
            </a:pPr>
            <a:r>
              <a:rPr lang="ru-RU" sz="1100" dirty="0"/>
              <a:t>Детям проведённое мероприятие запомнилось и очень понравилось.</a:t>
            </a:r>
          </a:p>
          <a:p>
            <a:pPr indent="457200" algn="just"/>
            <a:endParaRPr lang="ru-RU" sz="1100" dirty="0"/>
          </a:p>
        </p:txBody>
      </p:sp>
      <p:pic>
        <p:nvPicPr>
          <p:cNvPr id="10242" name="Picture 2" descr="IMG-20220408-WA0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73" y="1417638"/>
            <a:ext cx="2231516" cy="16513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IMG-20220408-WA00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284" y="2754634"/>
            <a:ext cx="2293444" cy="17544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ds166.detsad.tver.ru/wp-content/uploads/sites/80/2021/11/7773edbca4c9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13" y="4553796"/>
            <a:ext cx="2402576" cy="220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6941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184" y="-18256"/>
            <a:ext cx="5050904" cy="114300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006600"/>
                </a:solidFill>
                <a:latin typeface="Monotype Corsiva" panose="03010101010201010101" pitchFamily="66" charset="0"/>
              </a:rPr>
              <a:t>Безопасный поезд</a:t>
            </a:r>
            <a:endParaRPr lang="ru-RU" sz="5400" b="1" dirty="0">
              <a:solidFill>
                <a:srgbClr val="0066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24744"/>
            <a:ext cx="5328592" cy="5616624"/>
          </a:xfrm>
        </p:spPr>
        <p:txBody>
          <a:bodyPr>
            <a:normAutofit fontScale="32500" lnSpcReduction="20000"/>
          </a:bodyPr>
          <a:lstStyle/>
          <a:p>
            <a:pPr marL="0" indent="457200" algn="just">
              <a:buNone/>
            </a:pPr>
            <a:r>
              <a:rPr lang="ru-RU" sz="3400" dirty="0"/>
              <a:t>В целях повышения безопасности детей при угрозе жизнедеятельности в период с 21.03.2022 по 30.03.2022 года были проведены профилактические мероприятия «Безопасный поезд».</a:t>
            </a:r>
          </a:p>
          <a:p>
            <a:pPr marL="0" indent="457200" algn="just">
              <a:buNone/>
            </a:pPr>
            <a:r>
              <a:rPr lang="ru-RU" sz="3400" b="1" dirty="0"/>
              <a:t>Работа проводилась по следующим направлениям:</a:t>
            </a:r>
            <a:endParaRPr lang="ru-RU" sz="3400" dirty="0"/>
          </a:p>
          <a:p>
            <a:pPr marL="0" indent="457200" algn="just">
              <a:buNone/>
            </a:pPr>
            <a:r>
              <a:rPr lang="ru-RU" sz="3400" b="1" dirty="0"/>
              <a:t>«Познавательное развитие»:</a:t>
            </a:r>
            <a:endParaRPr lang="ru-RU" sz="3400" dirty="0"/>
          </a:p>
          <a:p>
            <a:pPr marL="0" indent="457200" algn="just">
              <a:buNone/>
            </a:pPr>
            <a:r>
              <a:rPr lang="ru-RU" sz="3400" dirty="0"/>
              <a:t>Проведены НОД: «История железнодорожного транспорта».</a:t>
            </a:r>
          </a:p>
          <a:p>
            <a:pPr marL="0" indent="457200" algn="just">
              <a:buNone/>
            </a:pPr>
            <a:r>
              <a:rPr lang="ru-RU" sz="3400" dirty="0"/>
              <a:t>Беседы на тему: «Правила поведения и безопасности на железной дороге».</a:t>
            </a:r>
          </a:p>
          <a:p>
            <a:pPr marL="0" indent="457200" algn="just">
              <a:buNone/>
            </a:pPr>
            <a:r>
              <a:rPr lang="ru-RU" sz="3400" dirty="0"/>
              <a:t>Викторина: «Как мы знаем правила безопасного поведения на железной дороге». </a:t>
            </a:r>
          </a:p>
          <a:p>
            <a:pPr marL="0" indent="457200" algn="just">
              <a:buNone/>
            </a:pPr>
            <a:r>
              <a:rPr lang="ru-RU" sz="3400" dirty="0"/>
              <a:t> Были проведены беседы по ознакомлению с профессиями железнодорожников, рассматривание картин с изображением города, железной дороги, просмотр видеофильмов и презентаций: «Правила поведения на железной дороге», «Уроки тетушки Совы», «Дорожные знаки- наши помощники» «Правила безопасного поведения на железной дороге», «Железная дорога- зона повышенной опасности».</a:t>
            </a:r>
          </a:p>
          <a:p>
            <a:pPr marL="0" indent="457200" algn="just">
              <a:buNone/>
            </a:pPr>
            <a:r>
              <a:rPr lang="ru-RU" sz="3400" b="1" dirty="0"/>
              <a:t>«Художественно-эстетическое развитие»:</a:t>
            </a:r>
            <a:endParaRPr lang="ru-RU" sz="3400" dirty="0"/>
          </a:p>
          <a:p>
            <a:pPr marL="0" indent="457200" algn="just">
              <a:buNone/>
            </a:pPr>
            <a:r>
              <a:rPr lang="ru-RU" sz="3400" dirty="0"/>
              <a:t>Рисование: «Железнодорожный вокзал», лепка: «Вагончики», коллективная работа «Поезд».</a:t>
            </a:r>
          </a:p>
          <a:p>
            <a:pPr marL="0" indent="457200" algn="just">
              <a:buNone/>
            </a:pPr>
            <a:r>
              <a:rPr lang="ru-RU" sz="3400" b="1" dirty="0"/>
              <a:t>«Речевое развитие»:</a:t>
            </a:r>
            <a:endParaRPr lang="ru-RU" sz="3400" dirty="0"/>
          </a:p>
          <a:p>
            <a:pPr marL="0" indent="457200" algn="just">
              <a:buNone/>
            </a:pPr>
            <a:r>
              <a:rPr lang="ru-RU" sz="3400" dirty="0"/>
              <a:t>Познакомили детей с художественной и познавательной литературой о железной дороге, выучили с детьми песни и стихи о железной дороге.</a:t>
            </a:r>
          </a:p>
          <a:p>
            <a:pPr marL="0" indent="457200" algn="just">
              <a:buNone/>
            </a:pPr>
            <a:r>
              <a:rPr lang="ru-RU" sz="3400" b="1" dirty="0"/>
              <a:t>«Социально-коммуникативное развитие»:</a:t>
            </a:r>
            <a:endParaRPr lang="ru-RU" sz="3400" dirty="0"/>
          </a:p>
          <a:p>
            <a:pPr marL="0" indent="457200" algn="just">
              <a:buNone/>
            </a:pPr>
            <a:r>
              <a:rPr lang="ru-RU" sz="3400" dirty="0"/>
              <a:t>Рассказали о правилах поведения в вагоне, о правилах безопасности пассажиров. Провели игры-путешествия с детьми по железной дороге, сюжетно – ролевые игры «Мы – железнодорожники», «На вокзале», «Путешествие на поезде в Москву», изготовили дидактические игры «Лабиринты», «Ассоциации» (по железнодорожным профессиям), железнодорожные кроссворды и др.</a:t>
            </a:r>
          </a:p>
          <a:p>
            <a:pPr marL="0" indent="457200" algn="just">
              <a:buNone/>
            </a:pPr>
            <a:r>
              <a:rPr lang="ru-RU" sz="3400" dirty="0"/>
              <a:t>Организовали выставку детских рисунков на тематику предупреждения дорожно-транспортных происшествий на железной дороге.</a:t>
            </a:r>
          </a:p>
          <a:p>
            <a:pPr marL="0" indent="457200" algn="just">
              <a:buNone/>
            </a:pPr>
            <a:r>
              <a:rPr lang="ru-RU" sz="3400" b="1" dirty="0"/>
              <a:t>Работа с родителями</a:t>
            </a:r>
            <a:r>
              <a:rPr lang="ru-RU" sz="3400" dirty="0"/>
              <a:t>:</a:t>
            </a:r>
          </a:p>
          <a:p>
            <a:pPr marL="0" indent="457200" algn="just">
              <a:buNone/>
            </a:pPr>
            <a:r>
              <a:rPr lang="ru-RU" sz="3400" b="1" dirty="0"/>
              <a:t>Консультации:</a:t>
            </a:r>
            <a:r>
              <a:rPr lang="ru-RU" sz="3400" dirty="0"/>
              <a:t> по предупреждению дорожно-транспортных происшествий на железной дороге и на железнодорожных станциях. Правила поведения на железной дороге.</a:t>
            </a:r>
          </a:p>
          <a:p>
            <a:pPr marL="0" indent="457200" algn="just">
              <a:buNone/>
            </a:pPr>
            <a:r>
              <a:rPr lang="ru-RU" sz="3400" b="1" dirty="0"/>
              <a:t>Памятки:</a:t>
            </a:r>
            <a:r>
              <a:rPr lang="ru-RU" sz="3400" dirty="0"/>
              <a:t> По безопасному поведению на железной дороге.</a:t>
            </a:r>
          </a:p>
          <a:p>
            <a:endParaRPr lang="ru-RU" dirty="0"/>
          </a:p>
        </p:txBody>
      </p:sp>
      <p:pic>
        <p:nvPicPr>
          <p:cNvPr id="11266" name="Picture 2" descr="IMG-20220406-WA0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245" y="413126"/>
            <a:ext cx="2232248" cy="20090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IMG-20220404-WA0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594321"/>
            <a:ext cx="2342220" cy="17098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s://i.pinimg.com/736x/81/7d/5a/817d5abe08ab1801dd959abb0a587e34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756" y="4368938"/>
            <a:ext cx="2558244" cy="2394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20094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55252" y="-3708"/>
            <a:ext cx="5266928" cy="1143000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006600"/>
                </a:solidFill>
                <a:latin typeface="Monotype Corsiva" panose="03010101010201010101" pitchFamily="66" charset="0"/>
              </a:rPr>
              <a:t>День здоровья</a:t>
            </a:r>
            <a:endParaRPr lang="ru-RU" sz="6000" b="1" dirty="0">
              <a:solidFill>
                <a:srgbClr val="0066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27984" y="1268760"/>
            <a:ext cx="4258816" cy="5328592"/>
          </a:xfrm>
        </p:spPr>
        <p:txBody>
          <a:bodyPr>
            <a:normAutofit fontScale="40000" lnSpcReduction="20000"/>
          </a:bodyPr>
          <a:lstStyle/>
          <a:p>
            <a:pPr marL="0" indent="457200" algn="just">
              <a:buNone/>
            </a:pPr>
            <a:r>
              <a:rPr lang="ru-RU" sz="3500" dirty="0"/>
              <a:t>В связи с замечательной датой 7 апреля, когда наша страна празднует «День здоровья», в нашем детском саду был организован спортивный праздник под названием «Азбука здоровья».</a:t>
            </a:r>
          </a:p>
          <a:p>
            <a:pPr marL="0" indent="457200" algn="just">
              <a:buNone/>
            </a:pPr>
            <a:r>
              <a:rPr lang="ru-RU" sz="3500" dirty="0" smtClean="0"/>
              <a:t>Данное </a:t>
            </a:r>
            <a:r>
              <a:rPr lang="ru-RU" sz="3500" dirty="0"/>
              <a:t>мероприятие было проведено в целях формирования ЗОЖ, воспитания интереса к участию спортивно – массовых мероприятий, в целях укрепления уверенности детей в своих силах и знаниях, воспитания любви к спорту. Организаторами спортивного праздника были инструктор по физической культуре и воспитатели.</a:t>
            </a:r>
          </a:p>
          <a:p>
            <a:pPr marL="0" indent="457200" algn="just">
              <a:buNone/>
            </a:pPr>
            <a:r>
              <a:rPr lang="ru-RU" sz="3500" dirty="0" smtClean="0"/>
              <a:t>Мероприятие </a:t>
            </a:r>
            <a:r>
              <a:rPr lang="ru-RU" sz="3500" dirty="0"/>
              <a:t>начиналось с зажигательной разминки. В гости к детям приходил доктор </a:t>
            </a:r>
            <a:r>
              <a:rPr lang="ru-RU" sz="3500" dirty="0" err="1"/>
              <a:t>Пилюлькина</a:t>
            </a:r>
            <a:r>
              <a:rPr lang="ru-RU" sz="3500" dirty="0"/>
              <a:t>, с которым ребята разгадывали загадки на тему здорового образа жизни, играли в забавные и познавательные эстафеты.</a:t>
            </a:r>
          </a:p>
          <a:p>
            <a:pPr marL="0" indent="457200" algn="just">
              <a:buNone/>
            </a:pPr>
            <a:r>
              <a:rPr lang="ru-RU" sz="3500" dirty="0"/>
              <a:t>Спорт и движение доставили огромную радость, хорошее настроение и позитивный эмоциональный настрой всем детям. Мы уверены, что такие мероприятия приобщают всех участников образовательного процесса к здоровому образу жизни. Организация таких праздников является универсальным средством решения многих важных педагогических задач, главная из которых - растить детей здоровыми, сильными и жизнерадостными.</a:t>
            </a:r>
          </a:p>
          <a:p>
            <a:endParaRPr lang="ru-RU" dirty="0"/>
          </a:p>
        </p:txBody>
      </p:sp>
      <p:pic>
        <p:nvPicPr>
          <p:cNvPr id="12290" name="Picture 2" descr="IMG-20220407-WA00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15" y="274638"/>
            <a:ext cx="2386177" cy="17896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IMG-20220411-WA00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844824"/>
            <a:ext cx="1649692" cy="21898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s://cdn.culture.ru/images/6e68984b-d0a4-5ca1-96a3-61c0a808b1dc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53" y="3634457"/>
            <a:ext cx="3902671" cy="297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93850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Содержание:</a:t>
            </a:r>
            <a:endParaRPr lang="ru-RU" dirty="0"/>
          </a:p>
        </p:txBody>
      </p:sp>
      <p:pic>
        <p:nvPicPr>
          <p:cNvPr id="4107" name="Picture 11" descr="C:\Users\User\Desktop\1342543874_fc347bf7bc6c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328" y="0"/>
            <a:ext cx="1619672" cy="6858000"/>
          </a:xfrm>
          <a:prstGeom prst="rect">
            <a:avLst/>
          </a:prstGeom>
          <a:noFill/>
        </p:spPr>
      </p:pic>
      <p:sp>
        <p:nvSpPr>
          <p:cNvPr id="13" name="Рамка 1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33"/>
            </a:avLst>
          </a:prstGeom>
          <a:ln w="57150"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1" name="Picture 20" descr="http://img-fotki.yandex.ru/get/6622/121088187.344/0_839ab_d35115cf_XL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4459932"/>
            <a:ext cx="2556576" cy="2398068"/>
          </a:xfrm>
          <a:prstGeom prst="rect">
            <a:avLst/>
          </a:prstGeom>
          <a:noFill/>
        </p:spPr>
      </p:pic>
      <p:pic>
        <p:nvPicPr>
          <p:cNvPr id="4100" name="Picture 4" descr="http://img-fotki.yandex.ru/get/6110/114282386.36/0_8f335_4aeff2ef_X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16632"/>
            <a:ext cx="2438400" cy="4048125"/>
          </a:xfrm>
          <a:prstGeom prst="rect">
            <a:avLst/>
          </a:prstGeom>
          <a:noFill/>
        </p:spPr>
      </p:pic>
      <p:sp>
        <p:nvSpPr>
          <p:cNvPr id="8" name="Объект 2"/>
          <p:cNvSpPr txBox="1">
            <a:spLocks/>
          </p:cNvSpPr>
          <p:nvPr/>
        </p:nvSpPr>
        <p:spPr>
          <a:xfrm>
            <a:off x="1951264" y="3422725"/>
            <a:ext cx="4038600" cy="32989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 smtClean="0"/>
              <a:t>Вам, родители.</a:t>
            </a:r>
          </a:p>
          <a:p>
            <a:r>
              <a:rPr lang="ru-RU" sz="1800" dirty="0" smtClean="0"/>
              <a:t>Наши праздники</a:t>
            </a:r>
          </a:p>
          <a:p>
            <a:r>
              <a:rPr lang="ru-RU" sz="1800" dirty="0" smtClean="0"/>
              <a:t>Увлекательный мир</a:t>
            </a:r>
          </a:p>
          <a:p>
            <a:r>
              <a:rPr lang="ru-RU" sz="1800" dirty="0" smtClean="0"/>
              <a:t>Советует </a:t>
            </a:r>
            <a:r>
              <a:rPr lang="ru-RU" sz="1800" dirty="0" smtClean="0"/>
              <a:t>специалист</a:t>
            </a:r>
            <a:endParaRPr lang="ru-RU" sz="1800" dirty="0" smtClean="0"/>
          </a:p>
          <a:p>
            <a:r>
              <a:rPr lang="ru-RU" sz="1800" dirty="0" smtClean="0"/>
              <a:t>Год народного искусства и культурного наследия</a:t>
            </a:r>
          </a:p>
          <a:p>
            <a:r>
              <a:rPr lang="ru-RU" sz="1800" dirty="0" err="1" smtClean="0"/>
              <a:t>Развивайка</a:t>
            </a:r>
            <a:r>
              <a:rPr lang="ru-RU" sz="1800" dirty="0" smtClean="0"/>
              <a:t>!</a:t>
            </a:r>
          </a:p>
          <a:p>
            <a:r>
              <a:rPr lang="ru-RU" sz="1800" dirty="0" smtClean="0"/>
              <a:t>Вкусно и полезно!</a:t>
            </a:r>
            <a:endParaRPr lang="ru-RU" sz="1800" dirty="0"/>
          </a:p>
        </p:txBody>
      </p:sp>
      <p:sp>
        <p:nvSpPr>
          <p:cNvPr id="9" name="Объект 3"/>
          <p:cNvSpPr txBox="1">
            <a:spLocks/>
          </p:cNvSpPr>
          <p:nvPr/>
        </p:nvSpPr>
        <p:spPr>
          <a:xfrm>
            <a:off x="4283630" y="1182093"/>
            <a:ext cx="3412468" cy="4274343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ru-RU" sz="3000" i="1" dirty="0" smtClean="0">
                <a:latin typeface="Arial" pitchFamily="34" charset="0"/>
                <a:cs typeface="Arial" pitchFamily="34" charset="0"/>
              </a:rPr>
              <a:t>Редакционная коллегия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3000" i="1" dirty="0" smtClean="0">
                <a:latin typeface="Arial" pitchFamily="34" charset="0"/>
                <a:cs typeface="Arial" pitchFamily="34" charset="0"/>
              </a:rPr>
              <a:t>Ливенцева Любовь Алексеевна, воспитатель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3000" i="1" dirty="0" err="1" smtClean="0">
                <a:latin typeface="Arial" pitchFamily="34" charset="0"/>
                <a:cs typeface="Arial" pitchFamily="34" charset="0"/>
              </a:rPr>
              <a:t>Мызникова</a:t>
            </a:r>
            <a:r>
              <a:rPr lang="ru-RU" sz="3000" i="1" dirty="0" smtClean="0">
                <a:latin typeface="Arial" pitchFamily="34" charset="0"/>
                <a:cs typeface="Arial" pitchFamily="34" charset="0"/>
              </a:rPr>
              <a:t> Людмила Дмитриевна, воспитатель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3000" i="1" dirty="0" smtClean="0">
                <a:latin typeface="Arial" pitchFamily="34" charset="0"/>
                <a:cs typeface="Arial" pitchFamily="34" charset="0"/>
              </a:rPr>
              <a:t>Зайцева Жанна Анатольевна, воспитатель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3000" i="1" dirty="0" err="1" smtClean="0">
                <a:latin typeface="Arial" pitchFamily="34" charset="0"/>
                <a:cs typeface="Arial" pitchFamily="34" charset="0"/>
              </a:rPr>
              <a:t>Раева</a:t>
            </a:r>
            <a:r>
              <a:rPr lang="ru-RU" sz="3000" i="1" dirty="0" smtClean="0">
                <a:latin typeface="Arial" pitchFamily="34" charset="0"/>
                <a:cs typeface="Arial" pitchFamily="34" charset="0"/>
              </a:rPr>
              <a:t> Татьяна Васильевна, воспитатель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3000" i="1" dirty="0" smtClean="0">
                <a:latin typeface="Arial" pitchFamily="34" charset="0"/>
                <a:cs typeface="Arial" pitchFamily="34" charset="0"/>
              </a:rPr>
              <a:t>Савинова Марина Леонидовна, воспитатель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3000" i="1" dirty="0" smtClean="0">
                <a:latin typeface="Arial" pitchFamily="34" charset="0"/>
                <a:cs typeface="Arial" pitchFamily="34" charset="0"/>
              </a:rPr>
              <a:t>Дёмина Екатерина Викторовна, воспитатель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3000" i="1" dirty="0" err="1" smtClean="0">
                <a:latin typeface="Arial" pitchFamily="34" charset="0"/>
                <a:cs typeface="Arial" pitchFamily="34" charset="0"/>
              </a:rPr>
              <a:t>Валова</a:t>
            </a:r>
            <a:r>
              <a:rPr lang="ru-RU" sz="3000" i="1" dirty="0" smtClean="0">
                <a:latin typeface="Arial" pitchFamily="34" charset="0"/>
                <a:cs typeface="Arial" pitchFamily="34" charset="0"/>
              </a:rPr>
              <a:t> Татьяна Александровна, музыкальный руководитель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3000" i="1" dirty="0" err="1" smtClean="0">
                <a:latin typeface="Arial" pitchFamily="34" charset="0"/>
                <a:cs typeface="Arial" pitchFamily="34" charset="0"/>
              </a:rPr>
              <a:t>Бармашова</a:t>
            </a:r>
            <a:r>
              <a:rPr lang="ru-RU" sz="3000" i="1" dirty="0" smtClean="0">
                <a:latin typeface="Arial" pitchFamily="34" charset="0"/>
                <a:cs typeface="Arial" pitchFamily="34" charset="0"/>
              </a:rPr>
              <a:t> Елена Викторовна, педагог-психолог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3000" i="1" dirty="0" smtClean="0">
                <a:latin typeface="Arial" pitchFamily="34" charset="0"/>
                <a:cs typeface="Arial" pitchFamily="34" charset="0"/>
              </a:rPr>
              <a:t>Борисова Евгения Анатольевна, инструктор по </a:t>
            </a:r>
            <a:r>
              <a:rPr lang="ru-RU" sz="3000" i="1" dirty="0" err="1" smtClean="0">
                <a:latin typeface="Arial" pitchFamily="34" charset="0"/>
                <a:cs typeface="Arial" pitchFamily="34" charset="0"/>
              </a:rPr>
              <a:t>физ</a:t>
            </a:r>
            <a:r>
              <a:rPr lang="ru-RU" sz="3000" i="1" dirty="0" smtClean="0">
                <a:latin typeface="Arial" pitchFamily="34" charset="0"/>
                <a:cs typeface="Arial" pitchFamily="34" charset="0"/>
              </a:rPr>
              <a:t>-ре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3000" i="1" dirty="0" err="1" smtClean="0">
                <a:latin typeface="Arial" pitchFamily="34" charset="0"/>
                <a:cs typeface="Arial" pitchFamily="34" charset="0"/>
              </a:rPr>
              <a:t>Жучкова</a:t>
            </a:r>
            <a:r>
              <a:rPr lang="ru-RU" sz="3000" i="1" dirty="0" smtClean="0">
                <a:latin typeface="Arial" pitchFamily="34" charset="0"/>
                <a:cs typeface="Arial" pitchFamily="34" charset="0"/>
              </a:rPr>
              <a:t> Наталья Александровна, учитель-логопед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ru-RU" sz="3000" i="1" dirty="0" smtClean="0">
                <a:latin typeface="Arial" pitchFamily="34" charset="0"/>
                <a:cs typeface="Arial" pitchFamily="34" charset="0"/>
              </a:rPr>
              <a:t>Экспертный совет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3000" i="1" dirty="0" err="1" smtClean="0">
                <a:latin typeface="Arial" pitchFamily="34" charset="0"/>
                <a:cs typeface="Arial" pitchFamily="34" charset="0"/>
              </a:rPr>
              <a:t>Кузенкова</a:t>
            </a:r>
            <a:r>
              <a:rPr lang="ru-RU" sz="3000" i="1" dirty="0" smtClean="0">
                <a:latin typeface="Arial" pitchFamily="34" charset="0"/>
                <a:cs typeface="Arial" pitchFamily="34" charset="0"/>
              </a:rPr>
              <a:t> Татьяна Андреевна, заведующий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3000" i="1" dirty="0" smtClean="0">
                <a:latin typeface="Arial" pitchFamily="34" charset="0"/>
                <a:cs typeface="Arial" pitchFamily="34" charset="0"/>
              </a:rPr>
              <a:t>Сиренко Екатерина Сергеевна, зам. заведующей</a:t>
            </a:r>
            <a:endParaRPr lang="ru-RU" sz="3000" dirty="0" smtClean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673224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6600"/>
                </a:solidFill>
                <a:latin typeface="Monotype Corsiva" panose="03010101010201010101" pitchFamily="66" charset="0"/>
              </a:rPr>
              <a:t>Акция «Сохраним планету от мусора»</a:t>
            </a:r>
            <a:endParaRPr lang="ru-RU" b="1" dirty="0">
              <a:solidFill>
                <a:srgbClr val="0066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43000"/>
            <a:ext cx="5328592" cy="5454352"/>
          </a:xfrm>
        </p:spPr>
        <p:txBody>
          <a:bodyPr>
            <a:normAutofit fontScale="47500" lnSpcReduction="20000"/>
          </a:bodyPr>
          <a:lstStyle/>
          <a:p>
            <a:pPr marL="0" indent="457200" algn="just">
              <a:buNone/>
            </a:pPr>
            <a:r>
              <a:rPr lang="ru-RU" dirty="0"/>
              <a:t>В процессе человеческой жизнедеятельности постоянно образуется мусор. Стоит только мусору попасть в окружающую среду, он начинает ее загрязнять. Отравление воздуха, воды, почвы, нарушение процесса развития растений, болезни живых организмов - это последствия тотального загрязнения планеты. Пока население планеты вырабатывает огромное количество мусора, увеличивается риск экологического коллапса.</a:t>
            </a:r>
          </a:p>
          <a:p>
            <a:pPr marL="0" indent="457200" algn="just">
              <a:buNone/>
            </a:pPr>
            <a:r>
              <a:rPr lang="ru-RU" dirty="0"/>
              <a:t>Вот почему так важно находить способы переработки материалов, утративших первоначальные свойства, поэтому любой вклад в развитие утилизации принесет плоды – люди со временем будут уделять больше внимания таким вопросам, и это поможет замедлить процесс загрязнения экосистемы. Частично мы выбрасываем мусор на ближайшую свалку, некоторые виды отходов требуют утилизации. </a:t>
            </a:r>
          </a:p>
          <a:p>
            <a:pPr marL="0" indent="457200" algn="just">
              <a:buNone/>
            </a:pPr>
            <a:r>
              <a:rPr lang="ru-RU" dirty="0"/>
              <a:t>Нашей главной задачей было показать родителям, как же необходимо правильно утилизировать мусор. Ребята учились этому на тематических занятиях. Также воспитанники совместно с родителями в творческих рисунках выразили свое отношение к загрязнению природы и тем самым, привлекли внимание других к этой проблеме.</a:t>
            </a:r>
          </a:p>
          <a:p>
            <a:pPr marL="0" indent="457200" algn="just">
              <a:buNone/>
            </a:pPr>
            <a:r>
              <a:rPr lang="ru-RU" dirty="0"/>
              <a:t>Мы уверены, что такой подход позволит родителям и детям  задуматься о важности сохранения чистоты не только в пределах своего дома, но и в окружающей среде. Правильные привычки, заложенные с детства, помогут сохранить бережное отношение к природе и во взрослой жизни.</a:t>
            </a:r>
          </a:p>
          <a:p>
            <a:endParaRPr lang="ru-RU" dirty="0"/>
          </a:p>
        </p:txBody>
      </p:sp>
      <p:pic>
        <p:nvPicPr>
          <p:cNvPr id="13314" name="Picture 2" descr="IMG-20220318-WA00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692696"/>
            <a:ext cx="2448272" cy="18362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IMG-20220322-WA00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995" y="2780928"/>
            <a:ext cx="2496277" cy="18722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s://theslide.ru/img/tmb/7/625678/f06bd0c28434131f4c3f0a7a32bceef0-800x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667965"/>
            <a:ext cx="2847029" cy="2135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1085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7888" y="274638"/>
            <a:ext cx="6358911" cy="1143000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006600"/>
                </a:solidFill>
                <a:latin typeface="Monotype Corsiva" panose="03010101010201010101" pitchFamily="66" charset="0"/>
              </a:rPr>
              <a:t>Космическая неделя</a:t>
            </a:r>
            <a:endParaRPr lang="ru-RU" sz="6000" b="1" dirty="0">
              <a:solidFill>
                <a:srgbClr val="0066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08683" y="1268760"/>
            <a:ext cx="4478117" cy="5400600"/>
          </a:xfrm>
        </p:spPr>
        <p:txBody>
          <a:bodyPr>
            <a:normAutofit fontScale="32500" lnSpcReduction="20000"/>
          </a:bodyPr>
          <a:lstStyle/>
          <a:p>
            <a:pPr marL="0" indent="457200" algn="just">
              <a:buNone/>
            </a:pPr>
            <a:r>
              <a:rPr lang="ru-RU" sz="3700" i="1" dirty="0"/>
              <a:t>«12 апреля - ДЕНЬ </a:t>
            </a:r>
            <a:r>
              <a:rPr lang="ru-RU" sz="3700" b="1" i="1" dirty="0"/>
              <a:t>КОСМОНАВТИКИ</a:t>
            </a:r>
            <a:r>
              <a:rPr lang="ru-RU" sz="3700" i="1" dirty="0"/>
              <a:t>»</a:t>
            </a:r>
            <a:endParaRPr lang="ru-RU" sz="3700" dirty="0"/>
          </a:p>
          <a:p>
            <a:pPr marL="0" indent="457200" algn="just">
              <a:buNone/>
            </a:pPr>
            <a:r>
              <a:rPr lang="ru-RU" sz="3700" dirty="0"/>
              <a:t>Если только захотеть в </a:t>
            </a:r>
            <a:r>
              <a:rPr lang="ru-RU" sz="3700" b="1" dirty="0"/>
              <a:t>космос можно полететь</a:t>
            </a:r>
            <a:r>
              <a:rPr lang="ru-RU" sz="3700" dirty="0"/>
              <a:t>.</a:t>
            </a:r>
          </a:p>
          <a:p>
            <a:pPr marL="0" indent="457200" algn="just">
              <a:buNone/>
            </a:pPr>
            <a:r>
              <a:rPr lang="ru-RU" sz="3700" dirty="0"/>
              <a:t>Нарисую я ракету, небо звездное вокруг,</a:t>
            </a:r>
          </a:p>
          <a:p>
            <a:pPr marL="0" indent="457200" algn="just">
              <a:buNone/>
            </a:pPr>
            <a:r>
              <a:rPr lang="ru-RU" sz="3700" dirty="0"/>
              <a:t>Облечу я все планеты, заверну я на луну,</a:t>
            </a:r>
          </a:p>
          <a:p>
            <a:pPr marL="0" indent="457200" algn="just">
              <a:buNone/>
            </a:pPr>
            <a:r>
              <a:rPr lang="ru-RU" sz="3700" dirty="0"/>
              <a:t>И к веселым Марсианам непременно загляну.</a:t>
            </a:r>
          </a:p>
          <a:p>
            <a:pPr marL="0" indent="457200" algn="just">
              <a:buNone/>
            </a:pPr>
            <a:r>
              <a:rPr lang="ru-RU" sz="3700" dirty="0"/>
              <a:t>12 апреля наша страна отмечает день </a:t>
            </a:r>
            <a:r>
              <a:rPr lang="ru-RU" sz="3700" b="1" dirty="0"/>
              <a:t>космонавтики</a:t>
            </a:r>
            <a:r>
              <a:rPr lang="ru-RU" sz="3700" dirty="0"/>
              <a:t>. Это всенародный праздник. Для нас кажется привычным, что стартуют с Земли </a:t>
            </a:r>
            <a:r>
              <a:rPr lang="ru-RU" sz="3700" b="1" dirty="0"/>
              <a:t>космические корабли</a:t>
            </a:r>
            <a:r>
              <a:rPr lang="ru-RU" sz="3700" dirty="0"/>
              <a:t>. В высоких небесных далях происходят стыковки </a:t>
            </a:r>
            <a:r>
              <a:rPr lang="ru-RU" sz="3700" b="1" dirty="0"/>
              <a:t>космических аппаратов</a:t>
            </a:r>
            <a:r>
              <a:rPr lang="ru-RU" sz="3700" dirty="0"/>
              <a:t>. Месяцами в </a:t>
            </a:r>
            <a:r>
              <a:rPr lang="ru-RU" sz="3700" b="1" dirty="0"/>
              <a:t>космических</a:t>
            </a:r>
            <a:r>
              <a:rPr lang="ru-RU" sz="3700" dirty="0"/>
              <a:t> станциях живут и трудятся </a:t>
            </a:r>
            <a:r>
              <a:rPr lang="ru-RU" sz="3700" b="1" dirty="0"/>
              <a:t>космонавты</a:t>
            </a:r>
            <a:r>
              <a:rPr lang="ru-RU" sz="3700" dirty="0"/>
              <a:t>, уходят к другим планетам автоматические станции. Вы можете сказать </a:t>
            </a:r>
            <a:r>
              <a:rPr lang="ru-RU" sz="3700" i="1" dirty="0"/>
              <a:t>«Что тут особенного?»</a:t>
            </a:r>
            <a:r>
              <a:rPr lang="ru-RU" sz="3700" dirty="0"/>
              <a:t> Но ведь совсем недавно о </a:t>
            </a:r>
            <a:r>
              <a:rPr lang="ru-RU" sz="3700" b="1" dirty="0"/>
              <a:t>космических</a:t>
            </a:r>
            <a:r>
              <a:rPr lang="ru-RU" sz="3700" dirty="0"/>
              <a:t> полетах говорили как о фантастике. И вот 4 октября 1957 года началась новая эра - эра освоения </a:t>
            </a:r>
            <a:r>
              <a:rPr lang="ru-RU" sz="3700" b="1" dirty="0"/>
              <a:t>космоса</a:t>
            </a:r>
            <a:r>
              <a:rPr lang="ru-RU" sz="3700" dirty="0"/>
              <a:t>. 12 апреля 1961 года впервые в мире на </a:t>
            </a:r>
            <a:r>
              <a:rPr lang="ru-RU" sz="3700" b="1" dirty="0"/>
              <a:t>космическом корабле </a:t>
            </a:r>
            <a:r>
              <a:rPr lang="ru-RU" sz="3700" i="1" dirty="0"/>
              <a:t>«Восток»</a:t>
            </a:r>
            <a:r>
              <a:rPr lang="ru-RU" sz="3700" dirty="0"/>
              <a:t> совершил полет первый </a:t>
            </a:r>
            <a:r>
              <a:rPr lang="ru-RU" sz="3700" b="1" dirty="0"/>
              <a:t>космонавт планеты</a:t>
            </a:r>
            <a:r>
              <a:rPr lang="ru-RU" sz="3700" dirty="0"/>
              <a:t>. Им был наш гражданин Юрий Алексеевич Гагарин. Жители Земли всегда будут с благодарностью помнить имена людей, открывших новую сферу человеческой деятельности.</a:t>
            </a:r>
          </a:p>
          <a:p>
            <a:pPr marL="0" indent="457200" algn="just">
              <a:buNone/>
            </a:pPr>
            <a:r>
              <a:rPr lang="ru-RU" sz="3700" dirty="0"/>
              <a:t>День </a:t>
            </a:r>
            <a:r>
              <a:rPr lang="ru-RU" sz="3700" b="1" dirty="0"/>
              <a:t>космонавтики</a:t>
            </a:r>
            <a:r>
              <a:rPr lang="ru-RU" sz="3700" dirty="0"/>
              <a:t> – это дань уважения удивительным людям, внесших большой вклад в изучение и освоение </a:t>
            </a:r>
            <a:r>
              <a:rPr lang="ru-RU" sz="3700" b="1" dirty="0"/>
              <a:t>космоса</a:t>
            </a:r>
            <a:r>
              <a:rPr lang="ru-RU" sz="3700" dirty="0"/>
              <a:t>. Этот праздник проходит во всех детских садах страны. Мероприятия, посвящённые данной тематике, подчинены главной цели: пробудить у ребёнка интерес к </a:t>
            </a:r>
            <a:r>
              <a:rPr lang="ru-RU" sz="3700" b="1" dirty="0"/>
              <a:t>космонавтике</a:t>
            </a:r>
            <a:r>
              <a:rPr lang="ru-RU" sz="3700" dirty="0"/>
              <a:t>, привить любовь к астрономии, сделать всё возможное, чтобы детский интерес к изучению взаимосвязей во Вселенной только возрастал год от года.</a:t>
            </a:r>
          </a:p>
          <a:p>
            <a:pPr marL="0" indent="457200" algn="just">
              <a:buNone/>
            </a:pPr>
            <a:r>
              <a:rPr lang="ru-RU" sz="3700" dirty="0"/>
              <a:t>В этом году тематическая </a:t>
            </a:r>
            <a:r>
              <a:rPr lang="ru-RU" sz="3700" b="1" dirty="0"/>
              <a:t>неделя</a:t>
            </a:r>
            <a:r>
              <a:rPr lang="ru-RU" sz="3700" dirty="0"/>
              <a:t> прошла под девизом </a:t>
            </a:r>
            <a:r>
              <a:rPr lang="ru-RU" sz="3700" i="1" dirty="0"/>
              <a:t>«</a:t>
            </a:r>
            <a:r>
              <a:rPr lang="ru-RU" sz="3700" b="1" i="1" dirty="0"/>
              <a:t>Космонавтом хочешь стать</a:t>
            </a:r>
            <a:r>
              <a:rPr lang="ru-RU" sz="3700" i="1" dirty="0"/>
              <a:t>, должен много – много знать</a:t>
            </a:r>
            <a:r>
              <a:rPr lang="ru-RU" sz="3700" i="1" dirty="0" smtClean="0"/>
              <a:t>»</a:t>
            </a:r>
            <a:r>
              <a:rPr lang="ru-RU" sz="3700" dirty="0" smtClean="0"/>
              <a:t>.</a:t>
            </a:r>
            <a:r>
              <a:rPr lang="ru-RU" sz="3700" dirty="0"/>
              <a:t> </a:t>
            </a:r>
          </a:p>
          <a:p>
            <a:endParaRPr lang="ru-RU" dirty="0"/>
          </a:p>
        </p:txBody>
      </p:sp>
      <p:pic>
        <p:nvPicPr>
          <p:cNvPr id="14338" name="Picture 2" descr="IMG-20220411-WA00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08" y="213492"/>
            <a:ext cx="1450504" cy="19254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IMG-20220411-WA006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159" y="1389007"/>
            <a:ext cx="1962011" cy="22465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IMG-20220411-WA00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21" y="3635584"/>
            <a:ext cx="3299786" cy="13694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https://phonoteka.org/uploads/posts/2021-05/1621858888_34-phonoteka_org-p-kosmicheskie-foni-dlya-detei-dou-35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8F6F9"/>
              </a:clrFrom>
              <a:clrTo>
                <a:srgbClr val="F8F6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6" r="11605"/>
          <a:stretch/>
        </p:blipFill>
        <p:spPr bwMode="auto">
          <a:xfrm>
            <a:off x="1043608" y="5180340"/>
            <a:ext cx="2231099" cy="161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1254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-2453"/>
            <a:ext cx="5554960" cy="1143000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006600"/>
                </a:solidFill>
                <a:latin typeface="Monotype Corsiva" panose="03010101010201010101" pitchFamily="66" charset="0"/>
              </a:rPr>
              <a:t>Веселый теннис</a:t>
            </a:r>
            <a:endParaRPr lang="ru-RU" sz="6000" b="1" dirty="0">
              <a:solidFill>
                <a:srgbClr val="0066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268760"/>
            <a:ext cx="5554960" cy="5328592"/>
          </a:xfrm>
        </p:spPr>
        <p:txBody>
          <a:bodyPr>
            <a:normAutofit fontScale="55000" lnSpcReduction="20000"/>
          </a:bodyPr>
          <a:lstStyle/>
          <a:p>
            <a:pPr marL="0" indent="457200" algn="just">
              <a:buNone/>
            </a:pPr>
            <a:r>
              <a:rPr lang="ru-RU" dirty="0"/>
              <a:t>В честь Всемирного дня настольного тенниса в нашем детском саду состоялся задорный спортивный праздник «Весёлый теннис», среди дошкольников подготовительной группы.</a:t>
            </a:r>
          </a:p>
          <a:p>
            <a:pPr marL="0" indent="457200" algn="just">
              <a:buNone/>
            </a:pPr>
            <a:r>
              <a:rPr lang="ru-RU" dirty="0"/>
              <a:t>Программа была довольно насыщенной. В начале мероприятия ребята познакомились с этой увлекательной игрой, благодаря презентации и обучающего мультфильма. Затем дети, поделившись на 2 команды, приняли активное участие в спортивных эстафетах с элементами настольного тенниса: «Шарик на ракетке», «Закати мяч», «Чеканка воздушного шарика», «Шарик между ракетками», «Ловкий </a:t>
            </a:r>
            <a:r>
              <a:rPr lang="ru-RU" dirty="0" err="1"/>
              <a:t>сачёк</a:t>
            </a:r>
            <a:r>
              <a:rPr lang="ru-RU" dirty="0"/>
              <a:t>», «Уборка помещения».</a:t>
            </a:r>
          </a:p>
          <a:p>
            <a:pPr marL="0" indent="457200" algn="just">
              <a:buNone/>
            </a:pPr>
            <a:r>
              <a:rPr lang="ru-RU" dirty="0"/>
              <a:t>Состязания проходили в ожесточённой борьбе, все достойно отстаивали честь своей команды. Спортивный задор и желание добиться победы для своей команды захватывали детей настолько, что они не замечали происходящего вокруг. В итоге победила дружба!</a:t>
            </a:r>
          </a:p>
          <a:p>
            <a:pPr marL="0" indent="457200" algn="just">
              <a:buNone/>
            </a:pPr>
            <a:r>
              <a:rPr lang="ru-RU" dirty="0"/>
              <a:t>Праздник получился захватывающим и забавным, оставил массу положительных эмоций и впечатлений!</a:t>
            </a:r>
          </a:p>
          <a:p>
            <a:endParaRPr lang="ru-RU" dirty="0"/>
          </a:p>
        </p:txBody>
      </p:sp>
      <p:pic>
        <p:nvPicPr>
          <p:cNvPr id="15362" name="Picture 2" descr="IMG-20220512-WA0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616" y="274638"/>
            <a:ext cx="2651640" cy="14981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IMG-20220512-WA00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616" y="2164921"/>
            <a:ext cx="2723648" cy="15388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https://cdn.freelance.ru/img/portfolio/pics/00/2F/BA/3127952.jpg?mt=5e0473b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499" y="3939449"/>
            <a:ext cx="2853757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6231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1960" y="79571"/>
            <a:ext cx="4474840" cy="778098"/>
          </a:xfrm>
        </p:spPr>
        <p:txBody>
          <a:bodyPr>
            <a:normAutofit fontScale="90000"/>
          </a:bodyPr>
          <a:lstStyle/>
          <a:p>
            <a:r>
              <a:rPr lang="ru-RU" sz="6000" b="1" dirty="0" smtClean="0">
                <a:solidFill>
                  <a:srgbClr val="006600"/>
                </a:solidFill>
                <a:latin typeface="Monotype Corsiva" panose="03010101010201010101" pitchFamily="66" charset="0"/>
              </a:rPr>
              <a:t>День земли</a:t>
            </a:r>
            <a:endParaRPr lang="ru-RU" sz="6000" b="1" dirty="0">
              <a:solidFill>
                <a:srgbClr val="0066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1960" y="857670"/>
            <a:ext cx="4474840" cy="5811690"/>
          </a:xfrm>
        </p:spPr>
        <p:txBody>
          <a:bodyPr>
            <a:normAutofit fontScale="47500" lnSpcReduction="20000"/>
          </a:bodyPr>
          <a:lstStyle/>
          <a:p>
            <a:pPr marL="0" indent="457200" algn="just">
              <a:buNone/>
            </a:pPr>
            <a:r>
              <a:rPr lang="ru-RU" sz="3400" dirty="0"/>
              <a:t>Весной проводятся самые различные мероприятия, которые связывает воедино одна цель: привлечь как можно больше внимания к многочисленным проблемам нашего общего дома – Земли, и научиться быть как можно более внимательными к хрупкой и беззащитной окружающей человека среде.</a:t>
            </a:r>
          </a:p>
          <a:p>
            <a:pPr marL="0" indent="457200" algn="just">
              <a:buNone/>
            </a:pPr>
            <a:r>
              <a:rPr lang="ru-RU" sz="3400" dirty="0"/>
              <a:t>День Земли в МДОУ центре развития ребенка – д/с № 14 проводится для расширения экологических знаний, воспитания у детей гуманного отношения к природе и чувства ответственности за все живое на нашей планете.</a:t>
            </a:r>
          </a:p>
          <a:p>
            <a:pPr marL="0" indent="457200" algn="just">
              <a:buNone/>
            </a:pPr>
            <a:r>
              <a:rPr lang="ru-RU" sz="3400" dirty="0"/>
              <a:t>В рамках этого праздника с детьми были проведены разные формы организованной деятельности, главной задачей которых было привлечь внимание дошкольников к проблемам окружающей среды и формирования у них экологически осмысленной культуры личности и осознано правильного отношения к нашей планете — Земля.</a:t>
            </a:r>
          </a:p>
          <a:p>
            <a:pPr marL="0" indent="457200" algn="just">
              <a:buNone/>
            </a:pPr>
            <a:r>
              <a:rPr lang="ru-RU" sz="3400" dirty="0"/>
              <a:t>Мы должны любить нашу планету. Земля – это наш общий большой дом, в котором человек – хозяин. И этот хозяин должен быть добрым и заботливым.</a:t>
            </a:r>
          </a:p>
          <a:p>
            <a:endParaRPr lang="ru-RU" dirty="0"/>
          </a:p>
        </p:txBody>
      </p:sp>
      <p:pic>
        <p:nvPicPr>
          <p:cNvPr id="16386" name="Picture 2" descr="IMG-20220413-WA0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0516"/>
            <a:ext cx="2448272" cy="19953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IMG-20220418-WA00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762" y="2190128"/>
            <a:ext cx="2323903" cy="17429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https://i.pinimg.com/originals/8f/e0/de/8fe0de2d92f7d1e975d8fd9ff551dd8e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06"/>
          <a:stretch/>
        </p:blipFill>
        <p:spPr bwMode="auto">
          <a:xfrm>
            <a:off x="359265" y="3778648"/>
            <a:ext cx="3090728" cy="2983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46763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3" y="116632"/>
            <a:ext cx="6945351" cy="778098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rgbClr val="006600"/>
                </a:solidFill>
                <a:latin typeface="Monotype Corsiva" panose="03010101010201010101" pitchFamily="66" charset="0"/>
              </a:rPr>
              <a:t>Музыкальная фантазия</a:t>
            </a:r>
            <a:endParaRPr lang="ru-RU" sz="5400" b="1" dirty="0">
              <a:solidFill>
                <a:srgbClr val="0066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894730"/>
            <a:ext cx="4896544" cy="5702622"/>
          </a:xfrm>
        </p:spPr>
        <p:txBody>
          <a:bodyPr>
            <a:normAutofit fontScale="32500" lnSpcReduction="20000"/>
          </a:bodyPr>
          <a:lstStyle/>
          <a:p>
            <a:pPr marL="0" indent="457200" algn="just">
              <a:buNone/>
            </a:pPr>
            <a:r>
              <a:rPr lang="ru-RU" sz="3700" dirty="0"/>
              <a:t>Ежегодно 29 апреля по всему миру отмечается день танца. У каждого человека есть физиологическая потребность в движении. Одной из составляющих </a:t>
            </a:r>
            <a:r>
              <a:rPr lang="ru-RU" sz="3700" dirty="0" err="1"/>
              <a:t>танцетерапии</a:t>
            </a:r>
            <a:r>
              <a:rPr lang="ru-RU" sz="3700" dirty="0"/>
              <a:t> является танцевальная игра.</a:t>
            </a:r>
          </a:p>
          <a:p>
            <a:pPr marL="0" indent="457200" algn="just">
              <a:buNone/>
            </a:pPr>
            <a:r>
              <a:rPr lang="ru-RU" sz="3700" dirty="0" err="1"/>
              <a:t>Танцетерапия</a:t>
            </a:r>
            <a:r>
              <a:rPr lang="ru-RU" sz="3700" dirty="0"/>
              <a:t>  основывается на том, что ритмические движения очень благотворно влияют на физическое и эмоциональное состояние дошкольника.</a:t>
            </a:r>
          </a:p>
          <a:p>
            <a:pPr marL="0" indent="457200" algn="just">
              <a:buNone/>
            </a:pPr>
            <a:r>
              <a:rPr lang="ru-RU" sz="3700" dirty="0"/>
              <a:t>С детьми старшей группы  педагог-психолог провела мероприятие «Музыкальная фантазия», целью которого было снятие мышечного напряжения и выражение эмоций ребенка через танец. </a:t>
            </a:r>
          </a:p>
          <a:p>
            <a:pPr marL="0" indent="457200" algn="just">
              <a:buNone/>
            </a:pPr>
            <a:r>
              <a:rPr lang="ru-RU" sz="3700" dirty="0"/>
              <a:t>Психолог, в роли Феи Цветов,  предложила  отправиться в волшебную страну цветов. Под музыку П.И. Чайковского «Подснежник» Фея Цветов,  «поливая» детей «волшебной водой» из леечки, превращала их  в «цветы». Дошкольники начинали  изображать  себя  в виде распускающегося  бутона, тянущегося  к солнышку, умывающегося росой с раскрывающимися лепестками.   </a:t>
            </a:r>
          </a:p>
          <a:p>
            <a:pPr marL="0" indent="457200" algn="just">
              <a:buNone/>
            </a:pPr>
            <a:r>
              <a:rPr lang="ru-RU" sz="3700" dirty="0"/>
              <a:t>В  танцевальном  этюде «Флористы»-дети собирали цветы в букеты,  собравшись по парам, тройкам или небольшими подгруппами.</a:t>
            </a:r>
          </a:p>
          <a:p>
            <a:pPr marL="0" indent="457200" algn="just">
              <a:buNone/>
            </a:pPr>
            <a:r>
              <a:rPr lang="ru-RU" sz="3700" dirty="0" smtClean="0"/>
              <a:t>На </a:t>
            </a:r>
            <a:r>
              <a:rPr lang="ru-RU" sz="3700" dirty="0"/>
              <a:t>поляне устроили  «Цветочный  флэш-моб» где синхронно выполняли  танцевальные композиции  под  «Танец с цветами» </a:t>
            </a:r>
            <a:r>
              <a:rPr lang="ru-RU" sz="3700" dirty="0" err="1"/>
              <a:t>Т.Киреева</a:t>
            </a:r>
            <a:r>
              <a:rPr lang="ru-RU" sz="3700" dirty="0"/>
              <a:t>, вокал </a:t>
            </a:r>
            <a:r>
              <a:rPr lang="ru-RU" sz="3700" dirty="0" err="1"/>
              <a:t>М.Мельник</a:t>
            </a:r>
            <a:r>
              <a:rPr lang="ru-RU" sz="3700" dirty="0"/>
              <a:t>.</a:t>
            </a:r>
          </a:p>
          <a:p>
            <a:pPr marL="0" indent="457200" algn="just">
              <a:buNone/>
            </a:pPr>
            <a:r>
              <a:rPr lang="ru-RU" sz="3700" dirty="0"/>
              <a:t>Под произведение  </a:t>
            </a:r>
            <a:r>
              <a:rPr lang="ru-RU" sz="3700" dirty="0" err="1"/>
              <a:t>Р.Шумана</a:t>
            </a:r>
            <a:r>
              <a:rPr lang="ru-RU" sz="3700" dirty="0"/>
              <a:t> «Бабочки» дети, перелетая с одного цветка на другой, порхали как бабочки. Но подул сильный ветер и участники  в танце максимально использовали названную часть тела (танец головы,  танец плеч, танец кистей рук, танец живота и т. д.).</a:t>
            </a:r>
          </a:p>
          <a:p>
            <a:pPr marL="0" indent="457200" algn="just">
              <a:buNone/>
            </a:pPr>
            <a:r>
              <a:rPr lang="ru-RU" sz="3700" dirty="0"/>
              <a:t>Воображаемые цветы сцепили  руки, в  хороводе сплетая  «венок».</a:t>
            </a:r>
          </a:p>
          <a:p>
            <a:pPr marL="0" indent="457200" algn="just">
              <a:buNone/>
            </a:pPr>
            <a:r>
              <a:rPr lang="ru-RU" sz="3700" dirty="0"/>
              <a:t>Мероприятие «Музыкальная фантазия» помогла детям  в развитии пластики, гибкости, легкости тела, снятия мышечных зажимов, дает  ощущение свободы и радости.</a:t>
            </a:r>
          </a:p>
          <a:p>
            <a:endParaRPr lang="ru-RU" dirty="0"/>
          </a:p>
        </p:txBody>
      </p:sp>
      <p:pic>
        <p:nvPicPr>
          <p:cNvPr id="17410" name="Picture 2" descr="IMG-20220506-WA0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052736"/>
            <a:ext cx="2592288" cy="14646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IMG-20220506-WA00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751" y="2859088"/>
            <a:ext cx="2665513" cy="15060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78166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006600"/>
                </a:solidFill>
                <a:latin typeface="Monotype Corsiva" panose="03010101010201010101" pitchFamily="66" charset="0"/>
              </a:rPr>
              <a:t>Советует специалист.</a:t>
            </a:r>
            <a:endParaRPr lang="ru-RU" sz="6000" b="1" dirty="0">
              <a:solidFill>
                <a:srgbClr val="0066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79513" y="1197228"/>
            <a:ext cx="8507288" cy="5170646"/>
          </a:xfrm>
          <a:prstGeom prst="rect">
            <a:avLst/>
          </a:prstGeom>
          <a:solidFill>
            <a:srgbClr val="D4FAC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FF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СКАЗКИ (ПОЧИТАЙТЕ ДЕТЯМ!)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Сказка «ЛЮБИМЫЙ МЯЧ»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одном небольшом городе под названием «Спортивный».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Жили необычные люди, они отмечались тем, что любили спорт.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Ведь спорт укрепляет здоровье, дает силу и энергию.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этом городе находился волшебный магазин.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чего в магазине только не было: коньки, лыжи, сани, скакалки, обручи, мячи.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Зимой все покупали зимний инвентарь, летом летний инвентарь.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 везло только одному красивому волейбольному мячу.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Его никто не покупал. Мячу было обидно, что он никому не нужен.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И вот случилось чудо. Однажды одним теплым летним днем, в магазин зашли мама с дочкой.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Чего только не хотелось купить девочке Кате.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Катя увидела на полке одинокого волейбольного мячика и сразу попросила маму его купить.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мама купила Кате мяч. Они все вместе отправились домой.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следующий день Катя решила пойти на улицу и взяла с собой мяч.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 дворе было много детей, увидев у Кати мяч, они стали отбирать его у девочки и кидать в разные стороны.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Катя заплакала. Но тут случилось чудо. Куда бы дети ни кидали мяч, он все время возвращался к Кате.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Девочка Катя и волейбольный мячик очень подружились.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Катя даже придумала ему имя «Солнышко», потому что он был оранжевого цвета.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Она играла с ним каждый день. Прошло много лет, Катя выросла, и благодаря этому мячу попала в сборную России по волейболу.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Катя всегда брала свой любимый мяч на соревнования и команда побеждала. Так они и живут дружно с мячом и спортом, стремясь всегда к победе.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kumimoji="0" lang="ru-RU" altLang="ru-RU" sz="12000" b="0" i="0" u="none" strike="noStrike" cap="none" normalizeH="0" baseline="0" dirty="0" smtClean="0">
              <a:ln>
                <a:noFill/>
              </a:ln>
              <a:solidFill>
                <a:srgbClr val="66666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6" name="Picture 8" descr="1-0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459" y="1197228"/>
            <a:ext cx="1743028" cy="174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8282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7"/>
            <a:ext cx="8229600" cy="3816424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ru-RU" b="1" dirty="0"/>
              <a:t>Сказка «СКАКАЛОЧКА»</a:t>
            </a:r>
            <a:endParaRPr lang="ru-RU" dirty="0"/>
          </a:p>
          <a:p>
            <a:pPr marL="0" indent="457200" algn="just">
              <a:buNone/>
            </a:pPr>
            <a:r>
              <a:rPr lang="ru-RU" sz="2200" dirty="0"/>
              <a:t>Жила-была скакалка. В большом спортивном зале было у неё своё местечко - большая картонная коробка. Захотелось ей выбраться из коробки, на мир посмотреть и себя показать. Скакалка полежала, полежала, да вдруг как поскачет, из коробки на пол, с пола на крыльцо, а с крыльца в лес.</a:t>
            </a:r>
          </a:p>
          <a:p>
            <a:pPr marL="0" indent="457200" algn="just">
              <a:buNone/>
            </a:pPr>
            <a:r>
              <a:rPr lang="ru-RU" sz="2200" dirty="0"/>
              <a:t>Скачет она по лесу, а навстречу ей заяц. Заяц ей говорит: «</a:t>
            </a:r>
            <a:r>
              <a:rPr lang="ru-RU" sz="2200" dirty="0" err="1"/>
              <a:t>Скакалка,скакалка</a:t>
            </a:r>
            <a:r>
              <a:rPr lang="ru-RU" sz="2200" dirty="0"/>
              <a:t>, я через тебя попрыгаю. Я хочу быть сильным и здоровым». Скакалка отвечает: «Не прыгай через меня, я тебе историю расскажу. Жила я в спортзале, много детей прыгало через меня, и я устала. Я от детей ушла и от тебя заяц уйду. Потом увидимся, пока». И поскакала она дальше только заяц её и видел. Скачет она по лесу, а навстречу ей волк, который работал целыми днями. Волк и говорит скакалке: «Скакалка я тебя продам, получу деньги и куплю себе теннисные шарики. В обеденный перерыв на свежем воздухе буду играть в теннис». Скакалка отвечает: «Не продавай меня, лучше послушай мою историю. Жила я в спортзале, была простой скакалкой, много детей прыгало через меня, но потом я захотела на мир посмотреть и себя показать. Я от детей ушла, от зайца ушла и от тебя волк уйду». Волк расплакался, что ему не удастся купить шарики, а скакалка тем временем ускакала дальше, только волк её и видел. Идет, бредет скакалка по сказочному лесу и тут ей на встречу медведь. Он нигде не работал, ходил целыми днями по лесу и был очень голодным. Когда он увидел скакалку, ему показалось, что это сосиски. И тогда медведь сказал: «Сосиски, сосиски я вас съем». Скакалка сказала, что она несъедобная, но может рассказать ему свою историю. «Жила я в спортзале, была простой скакалкой, много детей прыгало через меня, но потом я захотела на мир посмотреть и себя показать. Я от детей ушла, от зайца ушла, от волка ушла и от тебя медведь уйду». Голодный медведь упал в обморок. А скакалка поскакала дальше, только медведь её и видел. Идет скакалка дальше на мир смотрит, себя показывает. И тут ей навстречу лиса. Лиса и говорит скакалке: «Привет родная! Мои дети хотят заниматься спортом. Спортзал у них есть, а вот скакалки нет. Пойдем со мной?» Только скакалка хотела ей рассказать свою историю, но лиса ей  возразила: «Нет - нет. Я знаю, ты убежишь!» Они начали громко спорить и разбудили лисят. Лисята прибежали, увидели скакалку и так обрадовались, что теперь они смогут через нее прыгать. Они стали кувыркаться и показывать скакалке чему они научились в спортивном зале. Увидев это, скакалка решила не убегать. «Ладно, лисята! Помогу я вам стать сильными, ловкими и выносливыми. Я ведь - СКАКАЛКА!»</a:t>
            </a:r>
          </a:p>
          <a:p>
            <a:pPr indent="457200" algn="just"/>
            <a:endParaRPr lang="ru-RU" dirty="0"/>
          </a:p>
        </p:txBody>
      </p:sp>
      <p:pic>
        <p:nvPicPr>
          <p:cNvPr id="23556" name="Picture 4" descr="https://preodoleemvmeste.gov35.ru/wp-content/uploads/2021/07/picts_2de9e1a4e7c275953c775bfa96a603a4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149081"/>
            <a:ext cx="3575447" cy="250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24548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6600"/>
                </a:solidFill>
                <a:latin typeface="Monotype Corsiva" panose="03010101010201010101" pitchFamily="66" charset="0"/>
              </a:rPr>
              <a:t>Год народного искусства и культурного наследия</a:t>
            </a:r>
            <a:endParaRPr lang="ru-RU" b="1" dirty="0">
              <a:solidFill>
                <a:srgbClr val="0066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5362" name="Picture 2" descr="https://mcksmr.ru/wp-content/uploads/2022/01/ec96ca24c103b0b3356bdc222e43e704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10" y="1772816"/>
            <a:ext cx="8042590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23553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6520" y="116632"/>
            <a:ext cx="6538664" cy="706090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solidFill>
                  <a:srgbClr val="006600"/>
                </a:solidFill>
                <a:latin typeface="Monotype Corsiva" panose="03010101010201010101" pitchFamily="66" charset="0"/>
              </a:rPr>
              <a:t>Веселая масленица!</a:t>
            </a:r>
            <a:endParaRPr lang="ru-RU" sz="6000" b="1" dirty="0">
              <a:solidFill>
                <a:srgbClr val="0066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3968" y="980728"/>
            <a:ext cx="4402832" cy="5616624"/>
          </a:xfrm>
        </p:spPr>
        <p:txBody>
          <a:bodyPr>
            <a:noAutofit/>
          </a:bodyPr>
          <a:lstStyle/>
          <a:p>
            <a:pPr marL="0" indent="457200" algn="just">
              <a:buNone/>
            </a:pPr>
            <a:r>
              <a:rPr lang="ru-RU" sz="1100" dirty="0"/>
              <a:t>Солнце круглое как блин,</a:t>
            </a:r>
          </a:p>
          <a:p>
            <a:pPr marL="0" indent="457200" algn="just">
              <a:buNone/>
            </a:pPr>
            <a:r>
              <a:rPr lang="ru-RU" sz="1100" dirty="0"/>
              <a:t>Улыбаясь, светит.</a:t>
            </a:r>
          </a:p>
          <a:p>
            <a:pPr marL="0" indent="457200" algn="just">
              <a:buNone/>
            </a:pPr>
            <a:r>
              <a:rPr lang="ru-RU" sz="1100" dirty="0"/>
              <a:t>Рады теплой встрече с ним</a:t>
            </a:r>
          </a:p>
          <a:p>
            <a:pPr marL="0" indent="457200" algn="just">
              <a:buNone/>
            </a:pPr>
            <a:r>
              <a:rPr lang="ru-RU" sz="1100" dirty="0"/>
              <a:t>Взрослые и дети!</a:t>
            </a:r>
          </a:p>
          <a:p>
            <a:pPr marL="0" indent="457200" algn="just">
              <a:buNone/>
            </a:pPr>
            <a:r>
              <a:rPr lang="ru-RU" sz="1100" dirty="0"/>
              <a:t> </a:t>
            </a:r>
          </a:p>
          <a:p>
            <a:pPr marL="0" indent="457200" algn="just">
              <a:buNone/>
            </a:pPr>
            <a:r>
              <a:rPr lang="ru-RU" sz="1100" dirty="0" smtClean="0"/>
              <a:t>Масленица- </a:t>
            </a:r>
            <a:r>
              <a:rPr lang="ru-RU" sz="1100" dirty="0"/>
              <a:t>традиционный праздник русского народа. Непременными атрибутами веселий, связанных с окончанием холодной поры, являлись румяные и круглолицые блины, символизирующие собой солнце, которое должно было вступить вовремя в свои владения.</a:t>
            </a:r>
          </a:p>
          <a:p>
            <a:pPr marL="0" indent="457200" algn="just">
              <a:buNone/>
            </a:pPr>
            <a:r>
              <a:rPr lang="ru-RU" sz="1100" dirty="0" smtClean="0"/>
              <a:t>Масленица </a:t>
            </a:r>
            <a:r>
              <a:rPr lang="ru-RU" sz="1100" dirty="0"/>
              <a:t>по народным поверьям-самый весёлый, очень шумный и народный праздник.</a:t>
            </a:r>
          </a:p>
          <a:p>
            <a:pPr marL="0" indent="457200" algn="just">
              <a:buNone/>
            </a:pPr>
            <a:r>
              <a:rPr lang="ru-RU" sz="1100" dirty="0" smtClean="0"/>
              <a:t>Вот </a:t>
            </a:r>
            <a:r>
              <a:rPr lang="ru-RU" sz="1100" dirty="0"/>
              <a:t>и мы в своём детском саду с веселыми </a:t>
            </a:r>
            <a:r>
              <a:rPr lang="ru-RU" sz="1100" dirty="0" err="1"/>
              <a:t>кричалками</a:t>
            </a:r>
            <a:r>
              <a:rPr lang="ru-RU" sz="1100" dirty="0"/>
              <a:t>, частушками, хороводами, играми-забавами встречали Масленицу.        </a:t>
            </a:r>
          </a:p>
          <a:p>
            <a:pPr marL="0" indent="457200" algn="just">
              <a:buNone/>
            </a:pPr>
            <a:r>
              <a:rPr lang="ru-RU" sz="1100" dirty="0" smtClean="0"/>
              <a:t>Создать </a:t>
            </a:r>
            <a:r>
              <a:rPr lang="ru-RU" sz="1100" dirty="0"/>
              <a:t>атмосферу поистине народного гуляния помогли несложные аксессуары. Детей нарядили в яркие русские костюмы, от чего они пришли в неописуемый восторг. Программа развлечения получилась очень веселой. К ребятам в гости на Масленицу заглянули красавица Весна, Масленица, скоморох и Баба Яга, которая притворилась Масленицей.  Под звуки русской народной музыки они устроили для всех ребят соревнования: «Калоша», «Валенки», «Кони», «Коромысло», «Перенеси блинок», «Перетягивание каната», «Карусель» и т.д.</a:t>
            </a:r>
          </a:p>
          <a:p>
            <a:pPr marL="0" indent="457200" algn="just">
              <a:buNone/>
            </a:pPr>
            <a:r>
              <a:rPr lang="ru-RU" sz="1100" dirty="0"/>
              <a:t>Помимо этого в группах ребята перенесли свои впечатления о празднике на рисунки, поделки в технике аппликации и </a:t>
            </a:r>
            <a:r>
              <a:rPr lang="ru-RU" sz="1100" dirty="0" err="1"/>
              <a:t>тестопластики</a:t>
            </a:r>
            <a:r>
              <a:rPr lang="ru-RU" sz="1100" dirty="0"/>
              <a:t> и организацию выставок из них. А воспитанники подготовительной группы готовили тесто для блинов. А как они их украшали!</a:t>
            </a:r>
          </a:p>
          <a:p>
            <a:pPr marL="0" indent="457200" algn="just">
              <a:buNone/>
            </a:pPr>
            <a:r>
              <a:rPr lang="ru-RU" sz="1100" dirty="0" smtClean="0"/>
              <a:t>В </a:t>
            </a:r>
            <a:r>
              <a:rPr lang="ru-RU" sz="1100" dirty="0"/>
              <a:t>заключение дети с удовольствием ели вкусные блины, которыми угостила Масленица, запивая их ароматным чаем. Праздником все остались довольны, и дети, и взрослые!</a:t>
            </a:r>
          </a:p>
          <a:p>
            <a:pPr indent="457200" algn="just"/>
            <a:endParaRPr lang="ru-RU" sz="1100" dirty="0"/>
          </a:p>
        </p:txBody>
      </p:sp>
      <p:pic>
        <p:nvPicPr>
          <p:cNvPr id="18434" name="Picture 2" descr="IMG-20220302-WA0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61306"/>
            <a:ext cx="2448272" cy="18362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IMG-20220302-WA00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440" y="2564904"/>
            <a:ext cx="2236272" cy="1800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https://img-fotki.yandex.ru/get/765189/132297003.1a9/0_1adf1d_c3ea097c_orig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58" y="4454647"/>
            <a:ext cx="2891550" cy="2142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68583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2856" y="260648"/>
            <a:ext cx="7211144" cy="706090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rgbClr val="006600"/>
                </a:solidFill>
                <a:latin typeface="Monotype Corsiva" panose="03010101010201010101" pitchFamily="66" charset="0"/>
              </a:rPr>
              <a:t>Мини-музей «Матрешки»</a:t>
            </a:r>
            <a:endParaRPr lang="ru-RU" sz="5400" b="1" dirty="0">
              <a:solidFill>
                <a:srgbClr val="0066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052736"/>
            <a:ext cx="4968552" cy="5544616"/>
          </a:xfrm>
        </p:spPr>
        <p:txBody>
          <a:bodyPr>
            <a:normAutofit fontScale="47500" lnSpcReduction="20000"/>
          </a:bodyPr>
          <a:lstStyle/>
          <a:p>
            <a:pPr marL="0" indent="457200" algn="just">
              <a:buNone/>
            </a:pPr>
            <a:r>
              <a:rPr lang="ru-RU" sz="3400" dirty="0"/>
              <a:t>Матрешка – это традиционный Российский символ. Ее дарят как сувенир или оберег домашнего очага. Матрешка служит украшением декора. Но мало кто помнит, что матрешка – в первую очередь, это игрушка, старинная игрушка. И эта игрушка может оказывать большое влияние на развитие ребенка, особенно на малыша.</a:t>
            </a:r>
          </a:p>
          <a:p>
            <a:pPr marL="0" indent="457200" algn="just">
              <a:buNone/>
            </a:pPr>
            <a:r>
              <a:rPr lang="ru-RU" sz="3400" dirty="0"/>
              <a:t>Матрешки изготавливают из дерева, поэтому они экологически чистые и безопасны. Деревянные игрушки приятны на ощупь, развивают тактильные ощущения ребенка.</a:t>
            </a:r>
          </a:p>
          <a:p>
            <a:pPr marL="0" indent="457200" algn="just">
              <a:buNone/>
            </a:pPr>
            <a:r>
              <a:rPr lang="ru-RU" sz="3400" dirty="0"/>
              <a:t>С матрешками можно придумать множество развивающих игр, дидактических, подвижных, строительных, сюжетно-ролевых, творческих.</a:t>
            </a:r>
          </a:p>
          <a:p>
            <a:pPr marL="0" indent="457200" algn="just">
              <a:buNone/>
            </a:pPr>
            <a:r>
              <a:rPr lang="ru-RU" sz="3400" dirty="0"/>
              <a:t>С помощью матрешки у ребенка можно развить внимание, наблюдательность, усидчивость. Выучить цвета, величину, форму. Научить сопоставлять и сравнивать, конструировать, лепить и рисовать, и многое другое. А матрешка может выступать связывающим звеном.</a:t>
            </a:r>
          </a:p>
          <a:p>
            <a:pPr marL="0" indent="457200" algn="just">
              <a:buNone/>
            </a:pPr>
            <a:r>
              <a:rPr lang="ru-RU" sz="3400" dirty="0"/>
              <a:t>Вот и воспитатели в 1 младшей группе, для малышей, создали мини-музей «МАТРЕШКИ».</a:t>
            </a:r>
          </a:p>
          <a:p>
            <a:endParaRPr lang="ru-RU" dirty="0"/>
          </a:p>
        </p:txBody>
      </p:sp>
      <p:pic>
        <p:nvPicPr>
          <p:cNvPr id="19458" name="Picture 2" descr="IMG-20220215-WA00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196752"/>
            <a:ext cx="2394263" cy="19393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https://i.pinimg.com/originals/9b/d8/fb/9bd8fbd5922cfd9c0cfd81a46bf07e1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5538428" y="3825044"/>
            <a:ext cx="3208428" cy="170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704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Вам, родители!</a:t>
            </a:r>
            <a:endParaRPr lang="ru-RU" dirty="0"/>
          </a:p>
        </p:txBody>
      </p:sp>
      <p:pic>
        <p:nvPicPr>
          <p:cNvPr id="1026" name="Picture 2" descr="https://rstatic.oshkole.ru/editor_images/1052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268760"/>
            <a:ext cx="5423743" cy="542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43984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274638"/>
            <a:ext cx="6779096" cy="1143000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006600"/>
                </a:solidFill>
                <a:latin typeface="Monotype Corsiva" panose="03010101010201010101" pitchFamily="66" charset="0"/>
              </a:rPr>
              <a:t>Театральная неделя</a:t>
            </a:r>
            <a:endParaRPr lang="ru-RU" sz="6000" b="1" dirty="0">
              <a:solidFill>
                <a:srgbClr val="0066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1960" y="1196752"/>
            <a:ext cx="4680520" cy="5472608"/>
          </a:xfrm>
        </p:spPr>
        <p:txBody>
          <a:bodyPr>
            <a:normAutofit fontScale="47500" lnSpcReduction="20000"/>
          </a:bodyPr>
          <a:lstStyle/>
          <a:p>
            <a:pPr marL="0" indent="457200" algn="just">
              <a:buNone/>
            </a:pPr>
            <a:r>
              <a:rPr lang="ru-RU" dirty="0"/>
              <a:t>Театр является одной из самых ярких красочных и доступных восприятию дошкольника сфер искусства. Он развивает воображение и фантазию, способствует творческому развитию ребенка и формирует его личностную культуру. Театрализованная деятельность помогает детям раскрепоститься, развивает коммуникативные умения, повышает самооценку, развивает речь, эмоциональную сферу и просто вносит яркое незабываемое разнообразие в повседневную жизнь, обогащая внутренний мир </a:t>
            </a:r>
            <a:r>
              <a:rPr lang="ru-RU" dirty="0" smtClean="0"/>
              <a:t>ребенка.</a:t>
            </a:r>
          </a:p>
          <a:p>
            <a:pPr marL="0" indent="457200" algn="just">
              <a:buNone/>
            </a:pPr>
            <a:r>
              <a:rPr lang="ru-RU" dirty="0" smtClean="0"/>
              <a:t>27 </a:t>
            </a:r>
            <a:r>
              <a:rPr lang="ru-RU" dirty="0"/>
              <a:t>марта весь мир чествовал великое искусство, имя которому </a:t>
            </a:r>
            <a:r>
              <a:rPr lang="ru-RU" dirty="0" smtClean="0"/>
              <a:t>ТЕАТР.</a:t>
            </a:r>
          </a:p>
          <a:p>
            <a:pPr marL="0" indent="457200" algn="just">
              <a:buNone/>
            </a:pPr>
            <a:r>
              <a:rPr lang="ru-RU" dirty="0" smtClean="0"/>
              <a:t>И </a:t>
            </a:r>
            <a:r>
              <a:rPr lang="ru-RU" dirty="0"/>
              <a:t>в нашем детском саду была организована театральная неделя, направленная на развитие интереса детей к театрализованной деятельности, проведены беседы: «Волшебный мир театра», «Как вести себя в театре», «Жанры театрального искусства» и др. Дети с удовольствием играли в театрализованные игры, инсценировали отрывки любимых произведений-сказок. Артистами понравилось быть каждому! Ведь самое главное не только выучить и сыграть роль, огромное удовольствие – доставлять этим радость другим!</a:t>
            </a:r>
            <a:br>
              <a:rPr lang="ru-RU" dirty="0"/>
            </a:br>
            <a:r>
              <a:rPr lang="ru-RU" dirty="0"/>
              <a:t>Веселый, интересный и очень насыщенной получилась театральная неделя в детском саду!</a:t>
            </a:r>
          </a:p>
        </p:txBody>
      </p:sp>
      <p:pic>
        <p:nvPicPr>
          <p:cNvPr id="20482" name="Picture 2" descr="IMG-20220311-WA00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81870"/>
            <a:ext cx="2016224" cy="15121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IMG-20220330-WA0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708920"/>
            <a:ext cx="2121024" cy="15907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https://phonoteka.org/uploads/posts/2021-05/1621900038_28-phonoteka_org-p-teatralnie-foni-dlya-prezentatsii-v-dou-28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37" y="4604228"/>
            <a:ext cx="3508416" cy="1973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4478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3628" y="11266"/>
            <a:ext cx="8229600" cy="1143000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006600"/>
                </a:solidFill>
                <a:latin typeface="Monotype Corsiva" panose="03010101010201010101" pitchFamily="66" charset="0"/>
              </a:rPr>
              <a:t>Выставка родительских поделок</a:t>
            </a:r>
            <a:endParaRPr lang="ru-RU" sz="4800" b="1" dirty="0">
              <a:solidFill>
                <a:srgbClr val="0066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980728"/>
            <a:ext cx="5112568" cy="5472608"/>
          </a:xfrm>
        </p:spPr>
        <p:txBody>
          <a:bodyPr>
            <a:normAutofit fontScale="85000" lnSpcReduction="10000"/>
          </a:bodyPr>
          <a:lstStyle/>
          <a:p>
            <a:pPr marL="0" indent="457200" algn="just">
              <a:buNone/>
            </a:pPr>
            <a:r>
              <a:rPr lang="ru-RU" dirty="0"/>
              <a:t>Родители детей, посещающих среднюю группу, тоже посвятили время году народного искусства и культурного наследия. Совместно с педагогом они организовали выставку поделок, созданных своими руками. Для наших воспитанников эти поделки имеют прямое отношение к народному искусству. Это искусные работы, созданные также как народные промыслы, своими руками!</a:t>
            </a:r>
          </a:p>
        </p:txBody>
      </p:sp>
      <p:pic>
        <p:nvPicPr>
          <p:cNvPr id="21506" name="Picture 2" descr="IMG-20220228-WA0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113957"/>
            <a:ext cx="3049100" cy="12958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IMG-20220228-WA0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592388"/>
            <a:ext cx="2265040" cy="16987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https://phonoteka.org/uploads/posts/2021-04/1619501410_30-phonoteka_org-p-fon-dlya-vistavki-podelok-3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485001"/>
            <a:ext cx="3722268" cy="196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01408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2050"/>
            <a:ext cx="8229600" cy="1143000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006600"/>
                </a:solidFill>
                <a:latin typeface="Monotype Corsiva" panose="03010101010201010101" pitchFamily="66" charset="0"/>
              </a:rPr>
              <a:t>Мини-музей «Золотая хохлома»</a:t>
            </a:r>
            <a:endParaRPr lang="ru-RU" sz="4800" b="1" dirty="0">
              <a:solidFill>
                <a:srgbClr val="0066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95936" y="1268760"/>
            <a:ext cx="5040560" cy="5400600"/>
          </a:xfrm>
        </p:spPr>
        <p:txBody>
          <a:bodyPr>
            <a:normAutofit fontScale="32500" lnSpcReduction="20000"/>
          </a:bodyPr>
          <a:lstStyle/>
          <a:p>
            <a:pPr marL="0" indent="457200" algn="just">
              <a:buNone/>
            </a:pPr>
            <a:r>
              <a:rPr lang="ru-RU" dirty="0"/>
              <a:t>В современное время встает важный вопрос о формировании у детей патриотизма, привития им любви к своей Родине. Это невозможно без их знакомства с культурным наследием, создававшимся веками нашими предками. </a:t>
            </a:r>
            <a:r>
              <a:rPr lang="ru-RU" b="1" dirty="0"/>
              <a:t>Хохломская</a:t>
            </a:r>
            <a:r>
              <a:rPr lang="ru-RU" dirty="0"/>
              <a:t> роспись – одна из форм народного промысла, в которой прослеживаются русские традиции, зародившиеся много веков назад.</a:t>
            </a:r>
          </a:p>
          <a:p>
            <a:pPr marL="0" indent="457200" algn="just">
              <a:buNone/>
            </a:pPr>
            <a:r>
              <a:rPr lang="ru-RU" dirty="0"/>
              <a:t>С каждым годом становится все меньше людей, особенно в больших городах, знающих или интересующихся культурой своей страны, народными промыслами. А, значит, некому передать свой опыт, знания подрастающему поколению. Это и привело к решению о создании </a:t>
            </a:r>
            <a:r>
              <a:rPr lang="ru-RU" b="1" dirty="0"/>
              <a:t>мини-музея </a:t>
            </a:r>
            <a:r>
              <a:rPr lang="ru-RU" b="1" i="1" dirty="0"/>
              <a:t>«Золотая хохлома</a:t>
            </a:r>
            <a:r>
              <a:rPr lang="ru-RU" i="1" dirty="0"/>
              <a:t>»</a:t>
            </a:r>
            <a:r>
              <a:rPr lang="ru-RU" dirty="0"/>
              <a:t> в 1 младшей группе.</a:t>
            </a:r>
          </a:p>
          <a:p>
            <a:pPr marL="0" indent="457200" algn="just">
              <a:buNone/>
            </a:pPr>
            <a:r>
              <a:rPr lang="ru-RU" dirty="0"/>
              <a:t>Изделия русских народных промыслов сочетают в себе неповторимость и красоту русской традиционной культуры. </a:t>
            </a:r>
            <a:r>
              <a:rPr lang="ru-RU" b="1" dirty="0"/>
              <a:t>Хохлома</a:t>
            </a:r>
            <a:r>
              <a:rPr lang="ru-RU" dirty="0"/>
              <a:t> – широкий спектр изделий, изготовленных из дерева с характерной росписью. Вещи, изготовленные старыми мастерами и современными авторами, находят не только эстетическое, но и практическое применение.</a:t>
            </a:r>
          </a:p>
          <a:p>
            <a:pPr marL="0" indent="457200" algn="just">
              <a:buNone/>
            </a:pPr>
            <a:r>
              <a:rPr lang="ru-RU" dirty="0"/>
              <a:t>Разные ложки и ковши</a:t>
            </a:r>
          </a:p>
          <a:p>
            <a:pPr marL="0" indent="457200" algn="just">
              <a:buNone/>
            </a:pPr>
            <a:r>
              <a:rPr lang="ru-RU" dirty="0"/>
              <a:t>Ты разгляди и не спеши.</a:t>
            </a:r>
          </a:p>
          <a:p>
            <a:pPr marL="0" indent="457200" algn="just">
              <a:buNone/>
            </a:pPr>
            <a:r>
              <a:rPr lang="ru-RU" dirty="0"/>
              <a:t>Трава там вьется и цветы</a:t>
            </a:r>
          </a:p>
          <a:p>
            <a:pPr marL="0" indent="457200" algn="just">
              <a:buNone/>
            </a:pPr>
            <a:r>
              <a:rPr lang="ru-RU" dirty="0"/>
              <a:t>Удивительной красы.</a:t>
            </a:r>
          </a:p>
          <a:p>
            <a:pPr marL="0" indent="457200" algn="just">
              <a:buNone/>
            </a:pPr>
            <a:r>
              <a:rPr lang="ru-RU" dirty="0"/>
              <a:t>Блестят они как </a:t>
            </a:r>
            <a:r>
              <a:rPr lang="ru-RU" b="1" dirty="0"/>
              <a:t>золотые</a:t>
            </a:r>
            <a:r>
              <a:rPr lang="ru-RU" dirty="0"/>
              <a:t>,</a:t>
            </a:r>
          </a:p>
          <a:p>
            <a:pPr marL="0" indent="457200" algn="just">
              <a:buNone/>
            </a:pPr>
            <a:r>
              <a:rPr lang="ru-RU" dirty="0"/>
              <a:t>Как будто солнцем залитые.</a:t>
            </a:r>
          </a:p>
          <a:p>
            <a:pPr marL="0" indent="457200" algn="just">
              <a:buNone/>
            </a:pPr>
            <a:r>
              <a:rPr lang="ru-RU" dirty="0"/>
              <a:t>Все листочки, как листочки,</a:t>
            </a:r>
          </a:p>
          <a:p>
            <a:pPr marL="0" indent="457200" algn="just">
              <a:buNone/>
            </a:pPr>
            <a:r>
              <a:rPr lang="ru-RU" dirty="0"/>
              <a:t>Здесь же каждый </a:t>
            </a:r>
            <a:r>
              <a:rPr lang="ru-RU" b="1" dirty="0"/>
              <a:t>золотой</a:t>
            </a:r>
            <a:r>
              <a:rPr lang="ru-RU" dirty="0"/>
              <a:t>.</a:t>
            </a:r>
          </a:p>
          <a:p>
            <a:pPr marL="0" indent="457200" algn="just">
              <a:buNone/>
            </a:pPr>
            <a:r>
              <a:rPr lang="ru-RU" dirty="0"/>
              <a:t>Красоту такую люди</a:t>
            </a:r>
          </a:p>
          <a:p>
            <a:pPr marL="0" indent="457200" algn="just">
              <a:buNone/>
            </a:pPr>
            <a:r>
              <a:rPr lang="ru-RU" dirty="0"/>
              <a:t>Называют </a:t>
            </a:r>
            <a:r>
              <a:rPr lang="ru-RU" b="1" dirty="0"/>
              <a:t>хохломой</a:t>
            </a:r>
            <a:r>
              <a:rPr lang="ru-RU" dirty="0"/>
              <a:t>.</a:t>
            </a:r>
          </a:p>
          <a:p>
            <a:pPr marL="0" indent="457200" algn="just">
              <a:buNone/>
            </a:pPr>
            <a:r>
              <a:rPr lang="ru-RU" b="1" dirty="0"/>
              <a:t>Хохломская</a:t>
            </a:r>
            <a:r>
              <a:rPr lang="ru-RU" dirty="0"/>
              <a:t> роспись – алых ягод россыпь</a:t>
            </a:r>
          </a:p>
          <a:p>
            <a:pPr marL="0" indent="457200" algn="just">
              <a:buNone/>
            </a:pPr>
            <a:r>
              <a:rPr lang="ru-RU" dirty="0"/>
              <a:t>В сказочную песню просится сама.</a:t>
            </a:r>
          </a:p>
          <a:p>
            <a:pPr marL="0" indent="457200" algn="just">
              <a:buNone/>
            </a:pPr>
            <a:r>
              <a:rPr lang="ru-RU" dirty="0"/>
              <a:t>И нигде на свете нет таких соцветий,</a:t>
            </a:r>
          </a:p>
          <a:p>
            <a:pPr marL="0" indent="457200" algn="just">
              <a:buNone/>
            </a:pPr>
            <a:r>
              <a:rPr lang="ru-RU" dirty="0"/>
              <a:t>Всех чудесней наша </a:t>
            </a:r>
            <a:r>
              <a:rPr lang="ru-RU" b="1" dirty="0"/>
              <a:t>золотая Хохлома</a:t>
            </a:r>
            <a:r>
              <a:rPr lang="ru-RU" dirty="0"/>
              <a:t>.</a:t>
            </a:r>
          </a:p>
          <a:p>
            <a:pPr marL="0" indent="457200" algn="just">
              <a:buNone/>
            </a:pPr>
            <a:r>
              <a:rPr lang="ru-RU" dirty="0"/>
              <a:t>В нашем музее имеется различная деревянная посуда: подносы, тарелки и ложки разной величины, половники, совки для сыпучих продуктов, стаканчики, декоративный сервиз </a:t>
            </a:r>
            <a:r>
              <a:rPr lang="ru-RU" i="1" dirty="0"/>
              <a:t>«У самовара»</a:t>
            </a:r>
            <a:r>
              <a:rPr lang="ru-RU" dirty="0"/>
              <a:t>, комплект детской мебели </a:t>
            </a:r>
            <a:r>
              <a:rPr lang="ru-RU" i="1" dirty="0"/>
              <a:t>(стол и стул)</a:t>
            </a:r>
            <a:r>
              <a:rPr lang="ru-RU" dirty="0"/>
              <a:t>. На базе основной выставки периодически проходят выставки детских работ с тематикой народных промыслов: </a:t>
            </a:r>
            <a:r>
              <a:rPr lang="ru-RU" i="1" dirty="0"/>
              <a:t>«</a:t>
            </a:r>
            <a:r>
              <a:rPr lang="ru-RU" b="1" i="1" dirty="0"/>
              <a:t>Хохломская посуда</a:t>
            </a:r>
            <a:r>
              <a:rPr lang="ru-RU" i="1" dirty="0"/>
              <a:t>»</a:t>
            </a:r>
            <a:r>
              <a:rPr lang="ru-RU" dirty="0"/>
              <a:t>, </a:t>
            </a:r>
            <a:r>
              <a:rPr lang="ru-RU" i="1" dirty="0"/>
              <a:t>«Все</a:t>
            </a:r>
            <a:r>
              <a:rPr lang="ru-RU" b="1" i="1" dirty="0"/>
              <a:t> хохломские ложки</a:t>
            </a:r>
            <a:r>
              <a:rPr lang="ru-RU" i="1" dirty="0"/>
              <a:t>»</a:t>
            </a:r>
            <a:r>
              <a:rPr lang="ru-RU" dirty="0"/>
              <a:t>.</a:t>
            </a:r>
          </a:p>
          <a:p>
            <a:pPr marL="0" indent="457200" algn="just">
              <a:buNone/>
            </a:pPr>
            <a:r>
              <a:rPr lang="ru-RU" dirty="0"/>
              <a:t>Экспонаты </a:t>
            </a:r>
            <a:r>
              <a:rPr lang="ru-RU" b="1" dirty="0"/>
              <a:t>мини-музея</a:t>
            </a:r>
            <a:r>
              <a:rPr lang="ru-RU" dirty="0"/>
              <a:t> подобраны и расположены по принципу динамичности и доступности, т. е. каждый ребенок может взять любой предмет и рассмотреть его. Изобразительное народное искусство нераздельно связано с народной музыкой и устным народным творчеством. Поэтому более колоритно звучит в рамках нашего музея русский фольклор и русская народная музыка, да и русские народные игры обретают новые оттенки.</a:t>
            </a:r>
          </a:p>
          <a:p>
            <a:endParaRPr lang="ru-RU" dirty="0"/>
          </a:p>
        </p:txBody>
      </p:sp>
      <p:pic>
        <p:nvPicPr>
          <p:cNvPr id="22530" name="Picture 2" descr="IMG-20220316-WA0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78" y="1268760"/>
            <a:ext cx="1352488" cy="17953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IMG-20220316-WA00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366" y="2148112"/>
            <a:ext cx="2035523" cy="18319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https://coollady.ru/pic/0003/068/34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5" y="4129367"/>
            <a:ext cx="3946011" cy="1167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0040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274638"/>
            <a:ext cx="6419056" cy="1143000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006600"/>
                </a:solidFill>
                <a:latin typeface="Monotype Corsiva" panose="03010101010201010101" pitchFamily="66" charset="0"/>
              </a:rPr>
              <a:t>Пасхальный перезвон</a:t>
            </a:r>
            <a:endParaRPr lang="ru-RU" sz="6000" b="1" dirty="0">
              <a:solidFill>
                <a:srgbClr val="0066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96752"/>
            <a:ext cx="4680520" cy="5472608"/>
          </a:xfrm>
        </p:spPr>
        <p:txBody>
          <a:bodyPr>
            <a:normAutofit fontScale="32500" lnSpcReduction="20000"/>
          </a:bodyPr>
          <a:lstStyle/>
          <a:p>
            <a:pPr marL="0" indent="457200" algn="just">
              <a:buNone/>
            </a:pPr>
            <a:r>
              <a:rPr lang="ru-RU" sz="3700" dirty="0"/>
              <a:t>В целях приобщения дошкольников к народной культуре, посредством формирования интереса к традициям православного праздника «Пасха. Светлое Христово Воскресение» в нашем саду проходила тематическая неделя «Пасхальный перезвон», посвященный православному празднику «Пасха. Светлое Христово Воскресенья».</a:t>
            </a:r>
          </a:p>
          <a:p>
            <a:pPr marL="0" indent="457200" algn="just">
              <a:buNone/>
            </a:pPr>
            <a:r>
              <a:rPr lang="ru-RU" sz="3700" dirty="0"/>
              <a:t>Воспитатели подготовили интересные, познавательные материалы на темы: «Народные традиции русской пасхальной недели», «Великие Христианские праздники». Ими были оформлены папки-передвижки для родителей: «Пасха, Светлая Пасха».</a:t>
            </a:r>
          </a:p>
          <a:p>
            <a:pPr marL="0" indent="457200" algn="just">
              <a:buNone/>
            </a:pPr>
            <a:r>
              <a:rPr lang="ru-RU" sz="3700" dirty="0"/>
              <a:t>С воспитанниками ДОУ были проведены беседы на темы: «Вербное воскресенье», «Пасха», «Как в старину люди готовились к празднику Пасхи», «Зачем мы красим яйца на Пасху»; «Как красили яйца в старину, чтобы получались яйца разного цвета». Были разучены народные подвижные игры, связанные с пасхальными традициями : «Солнышко-вёдрышко», «Ты по кругу пройди, себе друга найди», «Катание яиц», «Кто найдёт больше яиц?», «Катание», «Бросок», «Найди яйцо»; разгадывание загадок на тему: «Приход весны. Пасхальные празднования»; разучивание пасхальных стихов и песен; рассматривание иллюстраций и веточек вербы, рассказ о традициях вербного воскресения. рассматривание иллюстраций храмов с детьми младшего и старшего дошкольного возраста, о традициях Пасхи.</a:t>
            </a:r>
          </a:p>
          <a:p>
            <a:pPr marL="0" indent="457200" algn="just">
              <a:buNone/>
            </a:pPr>
            <a:r>
              <a:rPr lang="ru-RU" sz="3700" dirty="0"/>
              <a:t>Дети играли в народные игры: катали яйца (у кого дальше прокатится яйцо); раскручивали их (у кого дольше оно прокрутится); а кто быстрее по окончании музыки схватит яйцо – тот будет целый год счастливым.</a:t>
            </a:r>
          </a:p>
          <a:p>
            <a:pPr marL="0" indent="457200" algn="just">
              <a:buNone/>
            </a:pPr>
            <a:r>
              <a:rPr lang="ru-RU" sz="3700" dirty="0"/>
              <a:t>В заключение праздничной недели всех поздравили с праздником Пасхи.</a:t>
            </a:r>
          </a:p>
          <a:p>
            <a:pPr marL="0" indent="457200" algn="just">
              <a:buNone/>
            </a:pPr>
            <a:r>
              <a:rPr lang="ru-RU" sz="3700" dirty="0"/>
              <a:t>В конце недели дети приняли участия в разукрашивании пряничков в форме яиц и куличей по своему желанию</a:t>
            </a:r>
          </a:p>
          <a:p>
            <a:endParaRPr lang="ru-RU" dirty="0"/>
          </a:p>
        </p:txBody>
      </p:sp>
      <p:pic>
        <p:nvPicPr>
          <p:cNvPr id="23554" name="Picture 2" descr="IMG-20220420-WA0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423434"/>
            <a:ext cx="2005566" cy="20055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IMG-20220420-WA00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039" y="3068960"/>
            <a:ext cx="2025225" cy="19442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https://sun9-65.userapi.com/s/v1/ig2/MgxA2nG28K4BYCqCDI6K_uTRaHpFKkbNtVV20luRccAessKvlSihYbTfuyTTyXHDHUv_UwdZfGFxNb1UNF81nLxY.jpg?size=581x583&amp;quality=96&amp;type=album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822" y="4558678"/>
            <a:ext cx="2103441" cy="2110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35670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600" b="1" dirty="0" err="1" smtClean="0">
                <a:solidFill>
                  <a:srgbClr val="006600"/>
                </a:solidFill>
                <a:latin typeface="Monotype Corsiva" panose="03010101010201010101" pitchFamily="66" charset="0"/>
              </a:rPr>
              <a:t>Развивайка</a:t>
            </a:r>
            <a:r>
              <a:rPr lang="ru-RU" sz="6600" b="1" dirty="0" smtClean="0">
                <a:solidFill>
                  <a:srgbClr val="006600"/>
                </a:solidFill>
                <a:latin typeface="Monotype Corsiva" panose="03010101010201010101" pitchFamily="66" charset="0"/>
              </a:rPr>
              <a:t>!</a:t>
            </a:r>
            <a:endParaRPr lang="ru-RU" sz="6600" b="1" dirty="0">
              <a:solidFill>
                <a:srgbClr val="0066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292896" y="1268760"/>
            <a:ext cx="6393904" cy="5328592"/>
          </a:xfrm>
        </p:spPr>
        <p:txBody>
          <a:bodyPr>
            <a:normAutofit fontScale="40000" lnSpcReduction="20000"/>
          </a:bodyPr>
          <a:lstStyle/>
          <a:p>
            <a:pPr marL="0" indent="0" algn="ctr">
              <a:buNone/>
            </a:pPr>
            <a:r>
              <a:rPr lang="ru-RU" b="1" dirty="0"/>
              <a:t>«Лето с пользой для ума»</a:t>
            </a:r>
            <a:endParaRPr lang="ru-RU" dirty="0"/>
          </a:p>
          <a:p>
            <a:pPr marL="0" indent="457200" algn="just">
              <a:buNone/>
            </a:pPr>
            <a:r>
              <a:rPr lang="ru-RU" dirty="0"/>
              <a:t>Лето – благоприятный период не только для отдыха и укрепления здоровья детей, но и для их  психического развития. В это  время года дети  с помощью взрослых  могут расширить свои представления об окружающем мире,  развить  внимание, память, наблюдательность, умение сравнивать, обобщать, классифицировать, обогатить словарный запас, а также  проявить  творческие способности. Всё это очень важно для их эмоционального и нравственного благополучия и  подготовки  к школьному обучению. Во время совместного  досуга советую:</a:t>
            </a:r>
          </a:p>
          <a:p>
            <a:pPr marL="0" indent="457200" algn="just">
              <a:buNone/>
            </a:pPr>
            <a:r>
              <a:rPr lang="ru-RU" dirty="0"/>
              <a:t>1.Знакомить детей с природными явлениями, происходящими летом в неживой и живой природе. Учить видеть  природные взаимосвязи (Например, тучи на небе, значит,  будет дождь. Цветы одуванчика закрыты в пасмурную  погоду  или вечером  и т.п.)</a:t>
            </a:r>
          </a:p>
          <a:p>
            <a:pPr marL="0" indent="457200" algn="just">
              <a:buNone/>
            </a:pPr>
            <a:r>
              <a:rPr lang="ru-RU" dirty="0"/>
              <a:t>2. Гуляя  в парке и лесу, наблюдать за  разными представителями животного  мира,  рассматривать  деревья, кустарники, цветущие травы. И обязательно предлагать ребёнку рассказать о том, что он увидел.  Что растёт в лесу (в поле, на лугу), кто там живёт?  Воспитывать бережное отношение к природе.</a:t>
            </a:r>
          </a:p>
          <a:p>
            <a:pPr marL="0" indent="457200" algn="just">
              <a:buNone/>
            </a:pPr>
            <a:r>
              <a:rPr lang="ru-RU" dirty="0"/>
              <a:t>3. Рассматривать  растения,  называть их части: ствол, ветка, лист, цветок, плод, корень, лепесток, . Учить различать и называть несколько видов деревьев и кустарников. Сравнивать их, определяя сходство и отличие. Например, сравнить клён и берёзу, ель и сосну, сирень и рябину.  </a:t>
            </a:r>
          </a:p>
          <a:p>
            <a:pPr marL="0" indent="457200" algn="just">
              <a:buNone/>
            </a:pPr>
            <a:r>
              <a:rPr lang="ru-RU" dirty="0"/>
              <a:t>4. Проводить  дидактические игры:    «С какого дерева лист», «Найди такой же лист », «Узнай  и назови» (дерево, куст, на картинке или в природе), «Что лишнее?».</a:t>
            </a:r>
          </a:p>
          <a:p>
            <a:pPr marL="0" indent="457200" algn="just">
              <a:buNone/>
            </a:pPr>
            <a:r>
              <a:rPr lang="ru-RU" dirty="0"/>
              <a:t>5.Учить различать и называть несколько видов полевых и садовых цветов. Дидактическая игра  на группировку цветов «На лугу – на клумбе».</a:t>
            </a:r>
          </a:p>
          <a:p>
            <a:pPr marL="0" indent="457200" algn="just">
              <a:buNone/>
            </a:pPr>
            <a:r>
              <a:rPr lang="ru-RU" dirty="0"/>
              <a:t>6. Учить стихи о цветах и деревьях: Е. Благинина «По малину»,  «Рябина», </a:t>
            </a:r>
            <a:r>
              <a:rPr lang="ru-RU" dirty="0" err="1"/>
              <a:t>Е.Серова</a:t>
            </a:r>
            <a:r>
              <a:rPr lang="ru-RU" dirty="0"/>
              <a:t> «Колокольчик», «Ландыш», «Кашка», «Одуванчик», </a:t>
            </a:r>
            <a:r>
              <a:rPr lang="ru-RU" dirty="0" err="1"/>
              <a:t>И.Токмакова</a:t>
            </a:r>
            <a:r>
              <a:rPr lang="ru-RU" dirty="0"/>
              <a:t> «Ели», «Берёзы», «Сосны», «</a:t>
            </a:r>
            <a:r>
              <a:rPr lang="ru-RU" dirty="0" err="1"/>
              <a:t>Дуб»,З</a:t>
            </a:r>
            <a:r>
              <a:rPr lang="ru-RU" dirty="0"/>
              <a:t>. Александрова «Букет».</a:t>
            </a:r>
          </a:p>
          <a:p>
            <a:pPr marL="0" indent="457200" algn="just">
              <a:buNone/>
            </a:pPr>
            <a:r>
              <a:rPr lang="ru-RU" dirty="0"/>
              <a:t>Читать рассказы о растениях и беседовать по их содержанию:  А. </a:t>
            </a:r>
            <a:r>
              <a:rPr lang="ru-RU" dirty="0" err="1"/>
              <a:t>Онегов</a:t>
            </a:r>
            <a:r>
              <a:rPr lang="ru-RU" dirty="0"/>
              <a:t> «На лесной поляне», М. Пришвин «Золотой луг» и другие.</a:t>
            </a:r>
          </a:p>
          <a:p>
            <a:pPr marL="0" indent="457200" algn="just">
              <a:buNone/>
            </a:pPr>
            <a:r>
              <a:rPr lang="ru-RU" dirty="0"/>
              <a:t>7.Отдыхая на реке, озере, море тоже  развивайте детскую наблюдательность и умение сравнивать.  Чем похожи, чем отличаются эти водоёмы? Объясните, что такое течение, берега, волны, прибой. Наблюдайте с малышом за рыбками, чайками.</a:t>
            </a:r>
          </a:p>
          <a:p>
            <a:pPr marL="0" indent="457200" algn="just">
              <a:buNone/>
            </a:pPr>
            <a:r>
              <a:rPr lang="ru-RU" dirty="0"/>
              <a:t>8. Летом создавайте детям условия для игр с  природным материалом (шишками, камешками, листьями, веточками, песком, глиной и пр.)  Дети учатся использовать предметы - заместители (например, палочку вместо ложечки для куклы, камешки, вместо конфет для неё). Это развивает фантазию и творческие способности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5381" name="Picture 21" descr="C:\Users\User\Desktop\1342543874_fc347bf7bc6c-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835696" cy="6831863"/>
          </a:xfrm>
          <a:prstGeom prst="rect">
            <a:avLst/>
          </a:prstGeom>
          <a:noFill/>
        </p:spPr>
      </p:pic>
      <p:sp>
        <p:nvSpPr>
          <p:cNvPr id="21" name="Рамка 20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33"/>
            </a:avLst>
          </a:prstGeom>
          <a:ln w="57150"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5380" name="Picture 20" descr="http://img-fotki.yandex.ru/get/6622/121088187.344/0_839ab_d35115cf_X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-180528" y="4291346"/>
            <a:ext cx="2664296" cy="25666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195736" y="332656"/>
            <a:ext cx="6408712" cy="6264696"/>
          </a:xfrm>
        </p:spPr>
        <p:txBody>
          <a:bodyPr>
            <a:normAutofit fontScale="47500" lnSpcReduction="20000"/>
          </a:bodyPr>
          <a:lstStyle/>
          <a:p>
            <a:pPr marL="0" indent="457200" algn="just">
              <a:buNone/>
            </a:pPr>
            <a:r>
              <a:rPr lang="ru-RU" dirty="0" smtClean="0"/>
              <a:t>9</a:t>
            </a:r>
            <a:r>
              <a:rPr lang="ru-RU" dirty="0"/>
              <a:t>. Учите ребёнка   различать и правильно называть величины предметов и объектов, а не только «большой – маленький». Например, ствол толстый и тонкий, дерево высокое и низкое, ветка длинная и короткая,  река широкая, а ручей узкий и т.д.</a:t>
            </a:r>
          </a:p>
          <a:p>
            <a:pPr marL="0" indent="457200" algn="just">
              <a:buNone/>
            </a:pPr>
            <a:r>
              <a:rPr lang="ru-RU" dirty="0"/>
              <a:t>10. Разнообразие летних красок,  поможет  учить с детьми названия цвета, в том числе и оттенков. Поиграйте с ними так:  «Разные краски лета», «Цветные фоны», «Собери одинаковые по цвету».</a:t>
            </a:r>
          </a:p>
          <a:p>
            <a:pPr marL="0" indent="457200" algn="just">
              <a:buNone/>
            </a:pPr>
            <a:r>
              <a:rPr lang="ru-RU" dirty="0"/>
              <a:t>11.Учите ориентироваться в пространстве. Этому поможет дидактическая игра «Спрячь игрушку» (под стул, на полку, за спину, т.д.),«Делай, как я скажу» (два шага вперёд, один шаг вправо, подними левую руку вверх, закрой правой рукой левый глаз и т.д.).Ориентироваться на плоскости листа научат задания типа: « Положи в центр листок клёна, в правый верхний угол- шишку ели, в левый верхний угол- шишку сосны, правый нижний угол- ромашку, в левый нижний угол- василёк».</a:t>
            </a:r>
          </a:p>
          <a:p>
            <a:pPr marL="0" indent="457200" algn="just">
              <a:buNone/>
            </a:pPr>
            <a:r>
              <a:rPr lang="ru-RU" dirty="0"/>
              <a:t>12.Упражняйте детей в счёте до 10 и обратно,  опять же используя природный материал (шишки, камешки, лепестки, листья и пр.).</a:t>
            </a:r>
          </a:p>
          <a:p>
            <a:pPr marL="0" indent="457200" algn="just">
              <a:buNone/>
            </a:pPr>
            <a:r>
              <a:rPr lang="ru-RU" dirty="0"/>
              <a:t>13.Учите детей сравнивать. Например, дерево и бревно, птицу и самолёт, ромашку и колокольчик, яблоко и грушу,  девочку и куклу. В чём их отличие и есть ли сходство?  Почему? Учите ребёнка доказывать своё мнение.</a:t>
            </a:r>
          </a:p>
          <a:p>
            <a:pPr marL="0" indent="457200" algn="just">
              <a:buNone/>
            </a:pPr>
            <a:r>
              <a:rPr lang="ru-RU" dirty="0"/>
              <a:t>14. Работая на огороде и во фруктовом саду, дайте  детям на наглядном примере понять  процесс выращивания растений из семян, расскажите о зависимости их роста от природных условий (света, влаги, тепла). Учите наблюдать за ростом и созреванием овощей, фруктов и ягод и привлекайте к посильной помощи.</a:t>
            </a:r>
          </a:p>
          <a:p>
            <a:pPr marL="0" indent="457200" algn="just">
              <a:buNone/>
            </a:pPr>
            <a:r>
              <a:rPr lang="ru-RU" dirty="0"/>
              <a:t>15 .Учить детей ежедневно рассказывать о погоде, о том, что они увидели, чем занимались. И если малыш допускает ошибки в построении предложений, исправьте его. Это способствует развитию грамматического строя и связной речи ребёнка.</a:t>
            </a:r>
          </a:p>
          <a:p>
            <a:pPr marL="0" indent="457200" algn="just">
              <a:buNone/>
            </a:pPr>
            <a:r>
              <a:rPr lang="ru-RU" dirty="0"/>
              <a:t>16.Развивайте речевое дыхание ребёнка, предлагая подуть  в соломинку или на одуванчики, надувая шарики или мыльные пузыри.</a:t>
            </a:r>
          </a:p>
          <a:p>
            <a:pPr marL="0" indent="457200" algn="just">
              <a:buNone/>
            </a:pPr>
            <a:r>
              <a:rPr lang="ru-RU" b="1" i="1" dirty="0"/>
              <a:t>Всё это сформирует у детей целостное представление о лете как о времени года, расширит их кругозор, разовьёт  интеллект и любознательность, приобщит к удивительному миру природы. И, что особенно важно, совместный досуг, общие дела и игры сближают детей и родителей,  улучшают  домашний микроклимат  и способствуют укреплению семьи</a:t>
            </a:r>
            <a:r>
              <a:rPr lang="ru-RU" b="1" i="1" dirty="0" smtClean="0"/>
              <a:t>.</a:t>
            </a:r>
          </a:p>
          <a:p>
            <a:pPr marL="0" indent="457200" algn="just">
              <a:buNone/>
            </a:pPr>
            <a:r>
              <a:rPr lang="ru-RU" b="1" i="1" dirty="0" smtClean="0"/>
              <a:t>(подготовил воспитатель</a:t>
            </a:r>
            <a:r>
              <a:rPr lang="ru-RU" dirty="0" smtClean="0"/>
              <a:t> </a:t>
            </a:r>
            <a:r>
              <a:rPr lang="ru-RU" dirty="0" err="1" smtClean="0"/>
              <a:t>Раева</a:t>
            </a:r>
            <a:r>
              <a:rPr lang="ru-RU" dirty="0" smtClean="0"/>
              <a:t> Т.В.</a:t>
            </a:r>
          </a:p>
          <a:p>
            <a:endParaRPr lang="ru-RU" dirty="0"/>
          </a:p>
        </p:txBody>
      </p:sp>
      <p:pic>
        <p:nvPicPr>
          <p:cNvPr id="15381" name="Picture 21" descr="C:\Users\User\Desktop\1342543874_fc347bf7bc6c-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835696" cy="6831863"/>
          </a:xfrm>
          <a:prstGeom prst="rect">
            <a:avLst/>
          </a:prstGeom>
          <a:noFill/>
        </p:spPr>
      </p:pic>
      <p:sp>
        <p:nvSpPr>
          <p:cNvPr id="21" name="Рамка 20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33"/>
            </a:avLst>
          </a:prstGeom>
          <a:ln w="57150"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5380" name="Picture 20" descr="http://img-fotki.yandex.ru/get/6622/121088187.344/0_839ab_d35115cf_X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-180528" y="4291346"/>
            <a:ext cx="2664296" cy="25666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579378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42080"/>
            <a:ext cx="4834880" cy="922114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006600"/>
                </a:solidFill>
                <a:latin typeface="Monotype Corsiva" panose="03010101010201010101" pitchFamily="66" charset="0"/>
              </a:rPr>
              <a:t>Вкусно и полезно</a:t>
            </a:r>
            <a:endParaRPr lang="ru-RU" sz="4800" b="1" dirty="0">
              <a:solidFill>
                <a:srgbClr val="0066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880034"/>
            <a:ext cx="4316288" cy="524612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 smtClean="0"/>
              <a:t>Детское морковное пюре!</a:t>
            </a: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1</a:t>
            </a:r>
            <a:r>
              <a:rPr lang="ru-RU" dirty="0"/>
              <a:t>. Берем молодую морковку.</a:t>
            </a:r>
            <a:br>
              <a:rPr lang="ru-RU" dirty="0"/>
            </a:br>
            <a:r>
              <a:rPr lang="ru-RU" dirty="0"/>
              <a:t>Ее предварительно моют и чистят и нарезают кубикам мелким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/>
              <a:t>2. Опустить нарезанную морковку в кипящую воду и варить на слабом огне 20 -15 минут до мягкости.</a:t>
            </a:r>
          </a:p>
          <a:p>
            <a:pPr marL="0" indent="0">
              <a:buNone/>
            </a:pPr>
            <a:r>
              <a:rPr lang="ru-RU" b="1" dirty="0"/>
              <a:t>Совет</a:t>
            </a:r>
          </a:p>
          <a:p>
            <a:pPr marL="0" indent="0">
              <a:buNone/>
            </a:pPr>
            <a:r>
              <a:rPr lang="ru-RU" i="1" dirty="0"/>
              <a:t>! Рекомендация: не используйте сахар, соль и специи в детских блюдах.</a:t>
            </a:r>
          </a:p>
          <a:p>
            <a:endParaRPr lang="ru-RU" dirty="0"/>
          </a:p>
        </p:txBody>
      </p:sp>
      <p:pic>
        <p:nvPicPr>
          <p:cNvPr id="24578" name="Picture 2" descr="Детское морковное пюр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392" y="188640"/>
            <a:ext cx="2407107" cy="1600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Детское морковное пюре - шаг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195" y="1988840"/>
            <a:ext cx="2898608" cy="1930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Детское морковное пюре - шаг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880" y="4293096"/>
            <a:ext cx="2937619" cy="21015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90665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88640"/>
            <a:ext cx="4038600" cy="6669360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dirty="0"/>
              <a:t>3. Готовые овощи протереть через сито или </a:t>
            </a:r>
            <a:r>
              <a:rPr lang="ru-RU" dirty="0" err="1"/>
              <a:t>пюрировать</a:t>
            </a:r>
            <a:r>
              <a:rPr lang="ru-RU" dirty="0"/>
              <a:t> при помощи </a:t>
            </a:r>
            <a:r>
              <a:rPr lang="ru-RU" dirty="0" err="1"/>
              <a:t>толкушки</a:t>
            </a:r>
            <a:r>
              <a:rPr lang="ru-RU" dirty="0"/>
              <a:t>, так же можно блендером.</a:t>
            </a:r>
          </a:p>
          <a:p>
            <a:pPr marL="0" indent="0">
              <a:buNone/>
            </a:pPr>
            <a:r>
              <a:rPr lang="ru-RU" b="1" dirty="0"/>
              <a:t>Совет</a:t>
            </a:r>
          </a:p>
          <a:p>
            <a:pPr marL="0" indent="0">
              <a:buNone/>
            </a:pPr>
            <a:r>
              <a:rPr lang="ru-RU" i="1" dirty="0"/>
              <a:t>! Рекомендация: если получилось густовато </a:t>
            </a:r>
            <a:r>
              <a:rPr lang="ru-RU" i="1" dirty="0" err="1"/>
              <a:t>пюре,что</a:t>
            </a:r>
            <a:r>
              <a:rPr lang="ru-RU" i="1" dirty="0"/>
              <a:t> можно добавить отвару. Так как ребенок не сможет кушать слишком густое пюре и не освоиться в организме</a:t>
            </a:r>
            <a:r>
              <a:rPr lang="ru-RU" i="1" dirty="0" smtClean="0"/>
              <a:t>.</a:t>
            </a:r>
          </a:p>
          <a:p>
            <a:endParaRPr lang="ru-RU" i="1" dirty="0"/>
          </a:p>
          <a:p>
            <a:endParaRPr lang="ru-RU" i="1" dirty="0" smtClean="0"/>
          </a:p>
          <a:p>
            <a:endParaRPr lang="ru-RU" i="1" dirty="0"/>
          </a:p>
          <a:p>
            <a:pPr marL="0" indent="0">
              <a:buNone/>
            </a:pPr>
            <a:r>
              <a:rPr lang="ru-RU" dirty="0"/>
              <a:t>4. Внимательно осмотреть посуду, чтобы на ней не было трещин (такую нельзя использовать).</a:t>
            </a:r>
            <a:br>
              <a:rPr lang="ru-RU" dirty="0"/>
            </a:br>
            <a:r>
              <a:rPr lang="ru-RU" dirty="0"/>
              <a:t>Вымыть с применением обезжиривающих средств и тщательно ополоснуть проточной водой.</a:t>
            </a:r>
            <a:br>
              <a:rPr lang="ru-RU" dirty="0"/>
            </a:br>
            <a:r>
              <a:rPr lang="ru-RU" dirty="0"/>
              <a:t>На дно каждой банки налить воду слоем 1-1,5 см.</a:t>
            </a:r>
            <a:br>
              <a:rPr lang="ru-RU" dirty="0"/>
            </a:br>
            <a:r>
              <a:rPr lang="ru-RU" dirty="0"/>
              <a:t>Установить посуду на подставку микроволновки на небольшом расстоянии друг от друга.</a:t>
            </a:r>
            <a:br>
              <a:rPr lang="ru-RU" dirty="0"/>
            </a:br>
            <a:r>
              <a:rPr lang="ru-RU" dirty="0"/>
              <a:t>Включить СВЧ-печь на максимальную мощность (от 700 до 800 Вт и выше, в таком случае просто сокращается время) в течении 3-5 минут в зависимости от объема емкости.</a:t>
            </a:r>
            <a:br>
              <a:rPr lang="ru-RU" dirty="0"/>
            </a:br>
            <a:r>
              <a:rPr lang="ru-RU" dirty="0"/>
              <a:t>Используя чистые прихватки, достать горячую посуду и положить ее на проглаженную ткань.</a:t>
            </a:r>
          </a:p>
          <a:p>
            <a:pPr marL="0" indent="0">
              <a:buNone/>
            </a:pPr>
            <a:r>
              <a:rPr lang="ru-RU" b="1" dirty="0"/>
              <a:t>Совет</a:t>
            </a:r>
          </a:p>
          <a:p>
            <a:pPr marL="0" indent="0">
              <a:buNone/>
            </a:pPr>
            <a:r>
              <a:rPr lang="ru-RU" i="1" dirty="0"/>
              <a:t>Стерилизация подразумевает уничтожение патогенных микроорганизмов, которые могут неблагоприятно повлиять на организм человека. В промышленных масштабах это достигается с помощью высоких температур и давления. В домашних условиях чаще всего используется обработка с помощью пара. Также применяется прогревание сухих банок в духовке.</a:t>
            </a:r>
          </a:p>
          <a:p>
            <a:endParaRPr lang="ru-RU" dirty="0"/>
          </a:p>
        </p:txBody>
      </p:sp>
      <p:pic>
        <p:nvPicPr>
          <p:cNvPr id="25602" name="Picture 2" descr="Детское морковное пюре - шаг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74398"/>
            <a:ext cx="3686398" cy="2462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Детское морковное пюре - шаг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80" y="2996952"/>
            <a:ext cx="3671296" cy="2519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8365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s://wonder-day.com/wp-content/uploads/2020/05/wonder-dau-summer-55-1024x7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25"/>
            <a:ext cx="9753600" cy="69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34786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051720" y="1556792"/>
            <a:ext cx="5472608" cy="4525963"/>
          </a:xfrm>
        </p:spPr>
        <p:txBody>
          <a:bodyPr/>
          <a:lstStyle/>
          <a:p>
            <a:r>
              <a:rPr lang="ru-RU" i="1" dirty="0" smtClean="0"/>
              <a:t>Сайт: </a:t>
            </a:r>
            <a:r>
              <a:rPr lang="ru-RU" i="1" dirty="0" smtClean="0">
                <a:hlinkClick r:id="rId3"/>
              </a:rPr>
              <a:t>http://pedsovet.su/</a:t>
            </a:r>
            <a:r>
              <a:rPr lang="ru-RU" dirty="0" smtClean="0"/>
              <a:t> </a:t>
            </a:r>
          </a:p>
          <a:p>
            <a:endParaRPr lang="ru-RU" dirty="0"/>
          </a:p>
        </p:txBody>
      </p:sp>
      <p:pic>
        <p:nvPicPr>
          <p:cNvPr id="15381" name="Picture 21" descr="C:\Users\User\Desktop\1342543874_fc347bf7bc6c-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835696" cy="6831863"/>
          </a:xfrm>
          <a:prstGeom prst="rect">
            <a:avLst/>
          </a:prstGeom>
          <a:noFill/>
        </p:spPr>
      </p:pic>
      <p:sp>
        <p:nvSpPr>
          <p:cNvPr id="21" name="Рамка 20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33"/>
            </a:avLst>
          </a:prstGeom>
          <a:ln w="57150"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5380" name="Picture 20" descr="http://img-fotki.yandex.ru/get/6622/121088187.344/0_839ab_d35115cf_X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-180528" y="4291346"/>
            <a:ext cx="2664296" cy="2566654"/>
          </a:xfrm>
          <a:prstGeom prst="rect">
            <a:avLst/>
          </a:prstGeom>
          <a:noFill/>
        </p:spPr>
      </p:pic>
      <p:pic>
        <p:nvPicPr>
          <p:cNvPr id="6" name="Picture 4" descr="http://img-fotki.yandex.ru/get/6110/114282386.36/0_8f335_4aeff2ef_X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6732240" y="0"/>
            <a:ext cx="2314128" cy="36323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237674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600" b="1" dirty="0" smtClean="0">
                <a:solidFill>
                  <a:srgbClr val="006600"/>
                </a:solidFill>
                <a:latin typeface="Monotype Corsiva" panose="03010101010201010101" pitchFamily="66" charset="0"/>
              </a:rPr>
              <a:t>Наши праздники!</a:t>
            </a:r>
            <a:endParaRPr lang="ru-RU" sz="6600" b="1" dirty="0">
              <a:solidFill>
                <a:srgbClr val="0066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4474840" cy="4525963"/>
          </a:xfrm>
        </p:spPr>
        <p:txBody>
          <a:bodyPr>
            <a:normAutofit fontScale="40000" lnSpcReduction="20000"/>
          </a:bodyPr>
          <a:lstStyle/>
          <a:p>
            <a:pPr marL="0" indent="457200" algn="just">
              <a:buNone/>
            </a:pPr>
            <a:r>
              <a:rPr lang="ru-RU" dirty="0"/>
              <a:t>Международный женский день – это как раз тот самый праздник, когда мы можем поблагодарить своих мам за все хорошее, что они сделали для нас, выразив свою любовь и заботу. Этот день согрет лучами солнца, женскими улыбками и украшен россыпью цветов. Ведь мамочка – это самый дорогой человечек в мире! Ведь мы обязаны ей своим появлением, ведь она, недосыпая ночами, пела нам колыбельную и именно она всегда поймет, простит, поможет во всех начинаниях, и подставит теплое плечо, в трудную минуту.</a:t>
            </a:r>
          </a:p>
          <a:p>
            <a:pPr marL="0" indent="457200" algn="just">
              <a:buNone/>
            </a:pPr>
            <a:r>
              <a:rPr lang="ru-RU" dirty="0"/>
              <a:t>Дети с радостью ждали этого события!</a:t>
            </a:r>
          </a:p>
          <a:p>
            <a:pPr marL="0" indent="457200" algn="just">
              <a:buNone/>
            </a:pPr>
            <a:r>
              <a:rPr lang="ru-RU" dirty="0"/>
              <a:t>Подготовка началась задолго до наступления праздника. Воспитатели вместе с музыкальным руководителем разучивали с детьми стихотворения, проводили беседы, репетировали сценки, разучивали песни и танцы. К ребятам в гости пришел – различные сказочные и мультяшные герои, которые подарили радостное настроение, веселье и задор.</a:t>
            </a:r>
          </a:p>
          <a:p>
            <a:pPr marL="0" indent="457200" algn="just">
              <a:buNone/>
            </a:pPr>
            <a:r>
              <a:rPr lang="ru-RU" dirty="0"/>
              <a:t>Дети исполняли трогательные и душевные песни для мам и бабушек, веселые частушки, сценки, заводные танцы.</a:t>
            </a:r>
          </a:p>
          <a:p>
            <a:pPr marL="0" indent="457200" algn="just">
              <a:buNone/>
            </a:pPr>
            <a:r>
              <a:rPr lang="ru-RU" dirty="0"/>
              <a:t>Своими выступлениями, ребята подарили мамам много добрых слов, нежности и внимания. Сюрпризным моментом были подарки сделанные руками детей. Праздник прошел в теплой, душевной атмосфере.</a:t>
            </a:r>
          </a:p>
          <a:p>
            <a:pPr marL="0" indent="457200" algn="just">
              <a:buNone/>
            </a:pPr>
            <a:r>
              <a:rPr lang="ru-RU" dirty="0"/>
              <a:t>Участники получили массу впечатлений и зарядились позитивными эмоциями на все праздничные дни.</a:t>
            </a:r>
          </a:p>
          <a:p>
            <a:pPr indent="457200" algn="just"/>
            <a:endParaRPr lang="ru-RU" dirty="0"/>
          </a:p>
        </p:txBody>
      </p:sp>
      <p:pic>
        <p:nvPicPr>
          <p:cNvPr id="2050" name="Picture 2" descr="https://free-png.ru/wp-content/uploads/2021/03/8marta-008157f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24744"/>
            <a:ext cx="3805779" cy="23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G-20220305-WA00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520920"/>
            <a:ext cx="2448272" cy="15424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G-20220309-WA00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869159"/>
            <a:ext cx="2385833" cy="17893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50167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Ссылки на источники</a:t>
            </a:r>
            <a:endParaRPr lang="ru-RU" sz="2800" dirty="0"/>
          </a:p>
        </p:txBody>
      </p:sp>
      <p:pic>
        <p:nvPicPr>
          <p:cNvPr id="18440" name="Picture 8" descr="C:\Users\User\Desktop\1342543874_fc347bf7bc6c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328" y="0"/>
            <a:ext cx="1619672" cy="6858000"/>
          </a:xfrm>
          <a:prstGeom prst="rect">
            <a:avLst/>
          </a:prstGeom>
          <a:noFill/>
        </p:spPr>
      </p:pic>
      <p:sp>
        <p:nvSpPr>
          <p:cNvPr id="13" name="Рамка 1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33"/>
            </a:avLst>
          </a:prstGeom>
          <a:ln w="57150"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1" name="Picture 4" descr="http://img-fotki.yandex.ru/get/6110/114282386.36/0_8f335_4aeff2ef_X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3" y="116632"/>
            <a:ext cx="2619983" cy="3096344"/>
          </a:xfrm>
          <a:prstGeom prst="rect">
            <a:avLst/>
          </a:prstGeom>
          <a:noFill/>
        </p:spPr>
      </p:pic>
      <p:pic>
        <p:nvPicPr>
          <p:cNvPr id="12" name="Picture 20" descr="http://img-fotki.yandex.ru/get/6622/121088187.344/0_839ab_d35115cf_X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7424" y="4459932"/>
            <a:ext cx="2665096" cy="2398068"/>
          </a:xfrm>
          <a:prstGeom prst="rect">
            <a:avLst/>
          </a:prstGeom>
          <a:noFill/>
        </p:spPr>
      </p:pic>
      <p:sp>
        <p:nvSpPr>
          <p:cNvPr id="18441" name="Rectangle 9"/>
          <p:cNvSpPr>
            <a:spLocks noChangeArrowheads="1"/>
          </p:cNvSpPr>
          <p:nvPr/>
        </p:nvSpPr>
        <p:spPr bwMode="auto">
          <a:xfrm>
            <a:off x="251520" y="2925366"/>
            <a:ext cx="8352928" cy="2319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  <a:hlinkClick r:id="rId5"/>
              </a:rPr>
              <a:t>http://stat19.privet.ru/lr/0d0a0232432ce1eda520ce4bb2097ed3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  <a:hlinkClick r:id="rId6"/>
              </a:rPr>
              <a:t>http://img-fotki.yandex.ru/get/6110/114282386.36/0_8f335_4aeff2ef_XL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  <a:hlinkClick r:id="rId7"/>
              </a:rPr>
              <a:t>http://img-fotki.yandex.ru/get/6622/121088187.344/0_839ab_d35115cf_XL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  <a:hlinkClick r:id="rId8"/>
              </a:rPr>
              <a:t>http://www.grafamania.net/vector/vectro_icons/250902-vektornyy-klipart-bright-green-nature-icons.html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  <a:hlinkClick r:id="rId9"/>
              </a:rPr>
              <a:t>http://www.zemoka.ru/izhs/novyye_berezki.html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  <a:hlinkClick r:id="rId10"/>
              </a:rPr>
              <a:t>http://dation.3dn.ru/news/listvennye_i_khvojnye_derevja/2013-07-27-133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  <a:hlinkClick r:id="rId11"/>
              </a:rPr>
              <a:t>http://ru.depositphotos.com/7231357/stock-illustration-Ornament-with-leaves.html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8" descr="http://img0.liveinternet.ru/images/attach/c/8/102/269/102269512_Troica__berez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9977223">
            <a:off x="5056871" y="790424"/>
            <a:ext cx="3162747" cy="2031077"/>
          </a:xfrm>
          <a:prstGeom prst="rect">
            <a:avLst/>
          </a:prstGeom>
          <a:noFill/>
        </p:spPr>
      </p:pic>
      <p:pic>
        <p:nvPicPr>
          <p:cNvPr id="13" name="Picture 8" descr="http://img0.liveinternet.ru/images/attach/c/8/102/269/102269512_Troica__berez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856455">
            <a:off x="504624" y="3816720"/>
            <a:ext cx="3162747" cy="2031077"/>
          </a:xfrm>
          <a:prstGeom prst="rect">
            <a:avLst/>
          </a:prstGeom>
          <a:noFill/>
        </p:spPr>
      </p:pic>
      <p:pic>
        <p:nvPicPr>
          <p:cNvPr id="19460" name="Picture 4" descr="http://img-fotki.yandex.ru/get/4402/72856544.85/0_6b064_5f04e09a_X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268760"/>
            <a:ext cx="7620000" cy="3933826"/>
          </a:xfrm>
          <a:prstGeom prst="rect">
            <a:avLst/>
          </a:prstGeom>
          <a:noFill/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123728" y="2636912"/>
            <a:ext cx="5112568" cy="1143000"/>
          </a:xfrm>
        </p:spPr>
        <p:txBody>
          <a:bodyPr>
            <a:normAutofit/>
          </a:bodyPr>
          <a:lstStyle/>
          <a:p>
            <a:r>
              <a:rPr lang="ru-RU" dirty="0" smtClean="0"/>
              <a:t>Всегда Вам рады!</a:t>
            </a:r>
            <a:endParaRPr lang="ru-RU" dirty="0"/>
          </a:p>
        </p:txBody>
      </p:sp>
      <p:sp>
        <p:nvSpPr>
          <p:cNvPr id="18" name="Рамка 17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33"/>
            </a:avLst>
          </a:prstGeom>
          <a:ln w="57150"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006600"/>
                </a:solidFill>
                <a:latin typeface="Monotype Corsiva" panose="03010101010201010101" pitchFamily="66" charset="0"/>
              </a:rPr>
              <a:t>Увлекательный мир!</a:t>
            </a:r>
            <a:endParaRPr lang="ru-RU" sz="6000" b="1" dirty="0">
              <a:solidFill>
                <a:srgbClr val="0066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3968" y="1196752"/>
            <a:ext cx="4402832" cy="5400600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ru-RU" sz="4400" b="1" dirty="0"/>
              <a:t>Котятки - счастливые ребятки</a:t>
            </a:r>
          </a:p>
          <a:p>
            <a:pPr marL="0" indent="457200" algn="just">
              <a:buNone/>
            </a:pPr>
            <a:r>
              <a:rPr lang="ru-RU" sz="4400" dirty="0" smtClean="0"/>
              <a:t>В </a:t>
            </a:r>
            <a:r>
              <a:rPr lang="ru-RU" sz="4400" dirty="0"/>
              <a:t>первый день первого весеннего месяца марта по традиции в России отмечается День кошек. Психологи утверждают, что животные  своим присутствием благотворно влияют на психоэмоциональное состояние ребенка. Любой четвероногий домашний любимец по совместительству – семейный психотерапевт, который снимает напряжение,  служит посредником между взрослыми и детьми, облегчает их взаимопонимание.</a:t>
            </a:r>
          </a:p>
          <a:p>
            <a:pPr marL="0" indent="457200" algn="just">
              <a:buNone/>
            </a:pPr>
            <a:r>
              <a:rPr lang="ru-RU" sz="4400" dirty="0"/>
              <a:t>И в младшей  группе  Всемирный день кошек не остался незамеченным.</a:t>
            </a:r>
          </a:p>
          <a:p>
            <a:pPr marL="0" indent="457200" algn="just">
              <a:buNone/>
            </a:pPr>
            <a:r>
              <a:rPr lang="ru-RU" sz="4400" dirty="0"/>
              <a:t>В гости к ребятам  заглянула  мама-кошка, желающая  поиграть с котятами.  Малышам с помощью грима нарисовали мордочки котят, носики и усики.</a:t>
            </a:r>
          </a:p>
          <a:p>
            <a:pPr marL="0" indent="457200" algn="just">
              <a:buNone/>
            </a:pPr>
            <a:r>
              <a:rPr lang="ru-RU" sz="4400" dirty="0" smtClean="0"/>
              <a:t>Дети </a:t>
            </a:r>
            <a:r>
              <a:rPr lang="ru-RU" sz="4400" dirty="0"/>
              <a:t>изображали питомцев, подражали их повадкам и движениям: ползали, выгибали спинки, играли с «хвостиками», перекатывались с животика на спинку, валялись на спинках,  а заботливая мама-кошка гладила за ушком и под подбородком своих детенышей, такие игры помогли детям </a:t>
            </a:r>
            <a:r>
              <a:rPr lang="ru-RU" sz="4400" b="1" dirty="0"/>
              <a:t> </a:t>
            </a:r>
            <a:r>
              <a:rPr lang="ru-RU" sz="4400" dirty="0"/>
              <a:t>развить  воображение и  выразительность движений.</a:t>
            </a:r>
          </a:p>
          <a:p>
            <a:pPr marL="0" indent="457200" algn="just">
              <a:buNone/>
            </a:pPr>
            <a:r>
              <a:rPr lang="ru-RU" sz="4400" dirty="0"/>
              <a:t>Маленькие котята любят играть с бантиками.  В дыхательном упражнение «Подуй на бантик» дети дули на него, так чтобы бант закачался.</a:t>
            </a:r>
          </a:p>
          <a:p>
            <a:pPr marL="0" indent="457200" algn="just">
              <a:buNone/>
            </a:pPr>
            <a:r>
              <a:rPr lang="ru-RU" sz="4400" dirty="0"/>
              <a:t>Мама-кошка предложила украсить коврик, нарисовать разноцветные клубочки. В упражнении «Чудесный сон котенка» усатые-полосатые  свернулись   в  клубочки и сладко спали под колыбельную. Релаксация помогла детям снять внутреннее мышечное напряжение.</a:t>
            </a:r>
          </a:p>
          <a:p>
            <a:pPr marL="0" indent="457200" algn="just">
              <a:buNone/>
            </a:pPr>
            <a:r>
              <a:rPr lang="ru-RU" sz="4400" dirty="0"/>
              <a:t>Ребята научились «говорить» на кошачьем языке. Они мурчали, шипели, фыркали,  мяукали, ведь диапазон </a:t>
            </a:r>
            <a:r>
              <a:rPr lang="ru-RU" sz="4400" dirty="0" err="1"/>
              <a:t>мурчания</a:t>
            </a:r>
            <a:r>
              <a:rPr lang="ru-RU" sz="4400" dirty="0"/>
              <a:t>  стимулирует заживление ран, помогает побороть агрессию.</a:t>
            </a:r>
          </a:p>
          <a:p>
            <a:pPr marL="0" indent="457200" algn="just">
              <a:buNone/>
            </a:pPr>
            <a:r>
              <a:rPr lang="ru-RU" sz="4400" dirty="0"/>
              <a:t>Мама-кошка принесла с собой игрушку котенка. Обнимая пушистое существо, ребята чувствовали  тепло, покой и безопасность. Сыграли  в игру «Дотронься до…». Малыши должны были мгновенно сориентироваться и  дотронуться у мягкой игрушки  до... головы, усиков, хвостика, лапок.</a:t>
            </a:r>
          </a:p>
          <a:p>
            <a:pPr marL="0" indent="457200" algn="just">
              <a:buNone/>
            </a:pPr>
            <a:r>
              <a:rPr lang="ru-RU" sz="4400" dirty="0"/>
              <a:t>Праздник вышел необычный, веселый и  запоминающийся. Наши котятки  уловили игривое настроение и  превратили группу в уютное местечко для </a:t>
            </a:r>
            <a:r>
              <a:rPr lang="ru-RU" sz="4400" dirty="0" err="1"/>
              <a:t>пушистиков</a:t>
            </a:r>
            <a:r>
              <a:rPr lang="ru-RU" sz="4400" dirty="0"/>
              <a:t>!</a:t>
            </a:r>
          </a:p>
          <a:p>
            <a:pPr indent="457200" algn="just"/>
            <a:endParaRPr lang="ru-RU" dirty="0"/>
          </a:p>
        </p:txBody>
      </p:sp>
      <p:pic>
        <p:nvPicPr>
          <p:cNvPr id="3074" name="Picture 2" descr="https://media.baamboozle.com/uploads/images/69723/1595534710_79880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52" y="861653"/>
            <a:ext cx="4072411" cy="2763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G-20220305-WA00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57" y="4005330"/>
            <a:ext cx="2329044" cy="15837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G-20220305-WA00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100" y="5176846"/>
            <a:ext cx="2494763" cy="15841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74574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5400" b="1" dirty="0" smtClean="0">
                <a:solidFill>
                  <a:srgbClr val="006600"/>
                </a:solidFill>
                <a:latin typeface="Monotype Corsiva" panose="03010101010201010101" pitchFamily="66" charset="0"/>
              </a:rPr>
              <a:t>Давайте говорить друг другу комплименты</a:t>
            </a:r>
            <a:endParaRPr lang="ru-RU" sz="5400" b="1" dirty="0">
              <a:solidFill>
                <a:srgbClr val="0066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556792"/>
            <a:ext cx="4546848" cy="4525963"/>
          </a:xfrm>
        </p:spPr>
        <p:txBody>
          <a:bodyPr>
            <a:normAutofit fontScale="32500" lnSpcReduction="20000"/>
          </a:bodyPr>
          <a:lstStyle/>
          <a:p>
            <a:pPr marL="0" indent="457200" algn="just">
              <a:buNone/>
            </a:pPr>
            <a:r>
              <a:rPr lang="ru-RU" sz="3700" dirty="0"/>
              <a:t>1 Марта - Международный  день комплиментов. Идея праздника- спонтанное желание простых людей сделать один  из дней  в году более ярким, теплым, по-доброму запоминающим.</a:t>
            </a:r>
          </a:p>
          <a:p>
            <a:pPr marL="0" indent="457200" algn="just">
              <a:buNone/>
            </a:pPr>
            <a:r>
              <a:rPr lang="ru-RU" sz="3700" dirty="0"/>
              <a:t>Дети среднего возраста в процессе изучения вежливых слов познакомились со словами комплиментами.</a:t>
            </a:r>
          </a:p>
          <a:p>
            <a:pPr marL="0" indent="457200" algn="just">
              <a:buNone/>
            </a:pPr>
            <a:r>
              <a:rPr lang="ru-RU" sz="3700" dirty="0"/>
              <a:t>Педагог-психолог рассказала, как  нужно делать комплименты, показала  как можно комплимент выразить  при помощи мимики и жестов. Дошкольники учились принимать приятные слова, ведь это показатель адекватной самооценки человека, его любви и уважения.</a:t>
            </a:r>
          </a:p>
          <a:p>
            <a:pPr marL="0" indent="457200" algn="just">
              <a:buNone/>
            </a:pPr>
            <a:r>
              <a:rPr lang="ru-RU" sz="3700" dirty="0"/>
              <a:t>Ребята играли  в игры «Мячик пожеланий», в которой по кругу произносили друг другу комплименты, которые не должны повторяться. В преддверье Международного женского дня    учились говорить  «Комплименты для мамы, бабушки и сестрички».</a:t>
            </a:r>
          </a:p>
          <a:p>
            <a:pPr marL="0" indent="457200" algn="just">
              <a:buNone/>
            </a:pPr>
            <a:r>
              <a:rPr lang="ru-RU" sz="3700" dirty="0"/>
              <a:t>Мальвине подарили букет красивых цветов. Каждый цветок –это доброе, ласковое слово. От таких расцвела, как приятно!</a:t>
            </a:r>
          </a:p>
          <a:p>
            <a:pPr marL="0" indent="457200" algn="just">
              <a:buNone/>
            </a:pPr>
            <a:r>
              <a:rPr lang="ru-RU" sz="3700" dirty="0"/>
              <a:t>Родителям раздала памятки «Говорите детям комплименты», с перечнем комплиментов, которые необходимы детям для приобретения мотивации и уверенности в себе.</a:t>
            </a:r>
          </a:p>
          <a:p>
            <a:pPr marL="0" indent="457200" algn="just">
              <a:buNone/>
            </a:pPr>
            <a:r>
              <a:rPr lang="ru-RU" sz="3700" dirty="0"/>
              <a:t>«День комплиментов» в детском саду прошел очень интересно  и полезно, как для детей, так и для их родителей. Это мероприятие еще раз подчеркивает важность и значимость этикета в нашей жизни, в том числе и умения говорить друг другу добрые слова.</a:t>
            </a:r>
          </a:p>
          <a:p>
            <a:endParaRPr lang="ru-RU" dirty="0"/>
          </a:p>
        </p:txBody>
      </p:sp>
      <p:pic>
        <p:nvPicPr>
          <p:cNvPr id="4098" name="Picture 2" descr="IMG-20220305-WA00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556792"/>
            <a:ext cx="2236272" cy="1800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G-20220305-WA00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815" y="3215617"/>
            <a:ext cx="2147457" cy="16535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i.ytimg.com/vi/Nk9_LNfSPYc/maxresdefaul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050" y="4707651"/>
            <a:ext cx="3743127" cy="21055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37284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5400" b="1" dirty="0" smtClean="0">
                <a:solidFill>
                  <a:srgbClr val="006600"/>
                </a:solidFill>
                <a:latin typeface="Monotype Corsiva" panose="03010101010201010101" pitchFamily="66" charset="0"/>
              </a:rPr>
              <a:t>День рождения цветных карандашей</a:t>
            </a:r>
            <a:endParaRPr lang="ru-RU" sz="5400" b="1" dirty="0">
              <a:solidFill>
                <a:srgbClr val="0066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99992" y="1600200"/>
            <a:ext cx="4186808" cy="4997152"/>
          </a:xfrm>
        </p:spPr>
        <p:txBody>
          <a:bodyPr>
            <a:normAutofit fontScale="40000" lnSpcReduction="20000"/>
          </a:bodyPr>
          <a:lstStyle/>
          <a:p>
            <a:pPr marL="0" indent="457200" algn="just">
              <a:buNone/>
            </a:pPr>
            <a:r>
              <a:rPr lang="ru-RU" dirty="0"/>
              <a:t>Карандаши – инструмент волшебства, который оживляет скучные изображения, вливает в них лучик ярких красок и цветов. 16 марта День цветных карандашей – отличный повод  подарить детям  радостное детство.</a:t>
            </a:r>
          </a:p>
          <a:p>
            <a:pPr marL="0" indent="457200" algn="just">
              <a:buNone/>
            </a:pPr>
            <a:r>
              <a:rPr lang="ru-RU" dirty="0"/>
              <a:t>В  день рождения цветных карандашей в детском саду  для ребят был проведен творческий вторник. Средняя группа в этот день стала веселыми художниками и чуть–чуть волшебниками.</a:t>
            </a:r>
          </a:p>
          <a:p>
            <a:pPr marL="0" indent="457200" algn="just">
              <a:buNone/>
            </a:pPr>
            <a:r>
              <a:rPr lang="ru-RU" dirty="0" smtClean="0"/>
              <a:t>Дети </a:t>
            </a:r>
            <a:r>
              <a:rPr lang="ru-RU" dirty="0"/>
              <a:t>познакомились не только с историей создания обычного карандаша и почему он так называется, но и из чего сделаны цветные карандаши. В процессе мероприятия ребята разгадывали загадки из коробки с цветными карандашами, принимали участие в конкурсах, рисуя с закрытыми глазами, сразу двумя руками или даже ртом. </a:t>
            </a:r>
          </a:p>
          <a:p>
            <a:pPr marL="0" indent="457200" algn="just">
              <a:buNone/>
            </a:pPr>
            <a:r>
              <a:rPr lang="ru-RU" dirty="0"/>
              <a:t>В  творческой игре «Юные дизайнеры» придумывали  новую обёртку для конфеты.</a:t>
            </a:r>
          </a:p>
          <a:p>
            <a:pPr marL="0" indent="457200" algn="just">
              <a:buNone/>
            </a:pPr>
            <a:r>
              <a:rPr lang="ru-RU" dirty="0"/>
              <a:t>Из цветных карандашей  выкладывали  фигуры: дом, дерево, солнышко, корабль и </a:t>
            </a:r>
            <a:r>
              <a:rPr lang="ru-RU" dirty="0" err="1"/>
              <a:t>т.д</a:t>
            </a:r>
            <a:endParaRPr lang="ru-RU" dirty="0"/>
          </a:p>
          <a:p>
            <a:pPr marL="0" indent="457200" algn="just">
              <a:buNone/>
            </a:pPr>
            <a:r>
              <a:rPr lang="ru-RU" b="1" dirty="0"/>
              <a:t>Не обошлось и  без подвижной игры «Найди карандаш»,</a:t>
            </a:r>
            <a:r>
              <a:rPr lang="ru-RU" dirty="0"/>
              <a:t> где, назвав  основные  цвета, дети брали карандаши нужного цвета.</a:t>
            </a:r>
          </a:p>
          <a:p>
            <a:pPr marL="0" indent="457200" algn="just">
              <a:buNone/>
            </a:pPr>
            <a:r>
              <a:rPr lang="ru-RU" dirty="0"/>
              <a:t>А какие восторженные глаза были у дошколят, когда им вручили  раскраски с цветными карандашами! Они превращали обычную картинку в яркую и радужную, которую после мероприятия  взяли домой.</a:t>
            </a:r>
          </a:p>
          <a:p>
            <a:pPr marL="0" indent="457200" algn="just">
              <a:buNone/>
            </a:pPr>
            <a:r>
              <a:rPr lang="ru-RU" dirty="0"/>
              <a:t>День цветных карандашей забавный, веселый и необычный праздник!</a:t>
            </a:r>
          </a:p>
          <a:p>
            <a:endParaRPr lang="ru-RU" dirty="0"/>
          </a:p>
        </p:txBody>
      </p:sp>
      <p:pic>
        <p:nvPicPr>
          <p:cNvPr id="5122" name="Picture 2" descr="IMG-20220315-WA0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99" y="970306"/>
            <a:ext cx="2304256" cy="13019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G-20220315-WA00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893" y="2632509"/>
            <a:ext cx="2618835" cy="14796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phonoteka.org/uploads/posts/2021-04/1619290371_6-phonoteka_org-p-fon-karandashi-tsvetnie-7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0ECFA"/>
              </a:clrFrom>
              <a:clrTo>
                <a:srgbClr val="F0EC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3440141"/>
            <a:ext cx="4078293" cy="294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4070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006600"/>
                </a:solidFill>
                <a:latin typeface="Monotype Corsiva" panose="03010101010201010101" pitchFamily="66" charset="0"/>
              </a:rPr>
              <a:t>День гражданской обороны</a:t>
            </a:r>
            <a:endParaRPr lang="ru-RU" sz="6000" b="1" dirty="0">
              <a:solidFill>
                <a:srgbClr val="0066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4546848" cy="4525963"/>
          </a:xfrm>
        </p:spPr>
        <p:txBody>
          <a:bodyPr>
            <a:normAutofit fontScale="47500" lnSpcReduction="20000"/>
          </a:bodyPr>
          <a:lstStyle/>
          <a:p>
            <a:pPr marL="0" indent="457200" algn="just">
              <a:buNone/>
            </a:pPr>
            <a:r>
              <a:rPr lang="ru-RU" dirty="0"/>
              <a:t>В рамках проведения Дня гражданской обороны </a:t>
            </a:r>
            <a:r>
              <a:rPr lang="ru-RU" dirty="0" smtClean="0"/>
              <a:t>за неделю до 15 марта в </a:t>
            </a:r>
            <a:r>
              <a:rPr lang="ru-RU" dirty="0"/>
              <a:t>подготовительной, старшей и средней группах были проведены следующие мероприятия: выставка рисунков «Осторожно, дорога!»; выставка рисунков «Служба спасения: МЧС»; тематическое мероприятие «Профессия спасатель» и «Медпомощь»; сюжетно-ролевые игры «Юные пожарные» и «Служба спасения»; беседы «Что такое терроризм?».</a:t>
            </a:r>
          </a:p>
          <a:p>
            <a:pPr marL="0" indent="0" algn="ctr">
              <a:buNone/>
            </a:pPr>
            <a:r>
              <a:rPr lang="ru-RU" dirty="0"/>
              <a:t>Спасать людей – это призванье,</a:t>
            </a:r>
          </a:p>
          <a:p>
            <a:pPr marL="0" indent="0" algn="ctr">
              <a:buNone/>
            </a:pPr>
            <a:r>
              <a:rPr lang="ru-RU" dirty="0"/>
              <a:t>Где кровь и слезы, горя тяжесть,</a:t>
            </a:r>
          </a:p>
          <a:p>
            <a:pPr marL="0" indent="0" algn="ctr">
              <a:buNone/>
            </a:pPr>
            <a:r>
              <a:rPr lang="ru-RU" dirty="0"/>
              <a:t>Не может быть очарованья,</a:t>
            </a:r>
          </a:p>
          <a:p>
            <a:pPr marL="0" indent="0" algn="ctr">
              <a:buNone/>
            </a:pPr>
            <a:r>
              <a:rPr lang="ru-RU" dirty="0"/>
              <a:t>Там пот соленый и усталость…</a:t>
            </a:r>
          </a:p>
          <a:p>
            <a:pPr marL="0" indent="0" algn="ctr">
              <a:buNone/>
            </a:pPr>
            <a:r>
              <a:rPr lang="ru-RU" dirty="0"/>
              <a:t>Без сна, без пищи, без тепла,</a:t>
            </a:r>
          </a:p>
          <a:p>
            <a:pPr marL="0" indent="0" algn="ctr">
              <a:buNone/>
            </a:pPr>
            <a:r>
              <a:rPr lang="ru-RU" dirty="0"/>
              <a:t>Живя неделями в палатках,</a:t>
            </a:r>
          </a:p>
          <a:p>
            <a:pPr marL="0" indent="0" algn="ctr">
              <a:buNone/>
            </a:pPr>
            <a:r>
              <a:rPr lang="ru-RU" dirty="0"/>
              <a:t>Чтоб чья-то жизнь была цела,</a:t>
            </a:r>
          </a:p>
          <a:p>
            <a:pPr marL="0" indent="0" algn="ctr">
              <a:buNone/>
            </a:pPr>
            <a:r>
              <a:rPr lang="ru-RU" dirty="0"/>
              <a:t>Спасатель будет биться в схватках!</a:t>
            </a:r>
          </a:p>
          <a:p>
            <a:pPr marL="0" indent="0" algn="ctr">
              <a:buNone/>
            </a:pPr>
            <a:r>
              <a:rPr lang="ru-RU" dirty="0"/>
              <a:t>Спасибо Вам огромное!</a:t>
            </a:r>
          </a:p>
          <a:p>
            <a:endParaRPr lang="ru-RU" dirty="0"/>
          </a:p>
        </p:txBody>
      </p:sp>
      <p:pic>
        <p:nvPicPr>
          <p:cNvPr id="1026" name="Picture 2" descr="IMG-20220310-WA008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334511"/>
            <a:ext cx="2160240" cy="16201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G-20220316-WA00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039" y="2924944"/>
            <a:ext cx="2362761" cy="15121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ou7.omsk.obr55.ru/files/2020/10/kakoj-prazdnik-segodnya-1-marta-otmechayut-v-rossii-i-mire-5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627" y="4307523"/>
            <a:ext cx="4427984" cy="252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rused.ru/irk-mdou141/wp-content/uploads/sites/73/2019/04/grobo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5445224"/>
            <a:ext cx="1096280" cy="1096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83398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6600"/>
                </a:solidFill>
                <a:latin typeface="Monotype Corsiva" panose="03010101010201010101" pitchFamily="66" charset="0"/>
              </a:rPr>
              <a:t>День воссоединения Крыма с Россией</a:t>
            </a:r>
            <a:endParaRPr lang="ru-RU" b="1" dirty="0">
              <a:solidFill>
                <a:srgbClr val="0066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1960" y="1600200"/>
            <a:ext cx="4474840" cy="4525963"/>
          </a:xfrm>
        </p:spPr>
        <p:txBody>
          <a:bodyPr>
            <a:normAutofit fontScale="77500" lnSpcReduction="20000"/>
          </a:bodyPr>
          <a:lstStyle/>
          <a:p>
            <a:pPr marL="0" indent="457200" algn="just">
              <a:buNone/>
            </a:pPr>
            <a:r>
              <a:rPr lang="ru-RU" dirty="0"/>
              <a:t>18 марта исполняется 8 лет со дня проведения общенародного референдума в Крыму. Мы все очень рады за </a:t>
            </a:r>
            <a:r>
              <a:rPr lang="ru-RU" dirty="0" err="1"/>
              <a:t>крымчан</a:t>
            </a:r>
            <a:r>
              <a:rPr lang="ru-RU" dirty="0"/>
              <a:t>, за наш русский народ. Коллектив нашего детского сада присоединяется ко всем поздравлениям!</a:t>
            </a:r>
          </a:p>
          <a:p>
            <a:pPr marL="0" indent="457200" algn="just">
              <a:buNone/>
            </a:pPr>
            <a:r>
              <a:rPr lang="ru-RU" dirty="0"/>
              <a:t>Мы торжественно отметили этот день: звучали стихи, сотрудники станцевали вальс, дети подготовили выставки рисунков, а родители подготовили фотоколлажи.</a:t>
            </a:r>
          </a:p>
          <a:p>
            <a:endParaRPr lang="ru-RU" dirty="0"/>
          </a:p>
        </p:txBody>
      </p:sp>
      <p:pic>
        <p:nvPicPr>
          <p:cNvPr id="2050" name="Picture 2" descr="IMG-20220318-WA0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52" y="1124744"/>
            <a:ext cx="2304256" cy="17281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G-20220317-WA0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578614"/>
            <a:ext cx="2871101" cy="12776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G-20220318-WA00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56254"/>
            <a:ext cx="1738536" cy="1738536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www.culture.ru/storage/images/30e1d9fc00d7195d7d18dff8c6a188e5/f71e2524b58a6ba249abf4c3eeb4cf8b.jpe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537" y="4155193"/>
            <a:ext cx="2293018" cy="1724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582550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770</TotalTime>
  <Words>8148</Words>
  <Application>Microsoft Office PowerPoint</Application>
  <PresentationFormat>Экран (4:3)</PresentationFormat>
  <Paragraphs>323</Paragraphs>
  <Slides>41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6" baseType="lpstr">
      <vt:lpstr>Arial</vt:lpstr>
      <vt:lpstr>Calibri</vt:lpstr>
      <vt:lpstr>Monotype Corsiva</vt:lpstr>
      <vt:lpstr>Times New Roman</vt:lpstr>
      <vt:lpstr>Тема Office</vt:lpstr>
      <vt:lpstr>Газета для родителей «Березка»</vt:lpstr>
      <vt:lpstr>Содержание:</vt:lpstr>
      <vt:lpstr>Вам, родители!</vt:lpstr>
      <vt:lpstr>Наши праздники!</vt:lpstr>
      <vt:lpstr>Увлекательный мир!</vt:lpstr>
      <vt:lpstr>Давайте говорить друг другу комплименты</vt:lpstr>
      <vt:lpstr>День рождения цветных карандашей</vt:lpstr>
      <vt:lpstr>День гражданской обороны</vt:lpstr>
      <vt:lpstr>День воссоединения Крыма с Россией</vt:lpstr>
      <vt:lpstr>День метеорологии</vt:lpstr>
      <vt:lpstr>Мини-огород на окне</vt:lpstr>
      <vt:lpstr>День первоцветов</vt:lpstr>
      <vt:lpstr>Неделя психологической поддержки</vt:lpstr>
      <vt:lpstr>140 лет со дня рождения К.И. Чуковского</vt:lpstr>
      <vt:lpstr>Обучение детей ПДД и безопасности на дороге в ДОУ</vt:lpstr>
      <vt:lpstr>День смеха</vt:lpstr>
      <vt:lpstr>Маленькие дети в интернете</vt:lpstr>
      <vt:lpstr>Безопасный поезд</vt:lpstr>
      <vt:lpstr>День здоровья</vt:lpstr>
      <vt:lpstr>Акция «Сохраним планету от мусора»</vt:lpstr>
      <vt:lpstr>Космическая неделя</vt:lpstr>
      <vt:lpstr>Веселый теннис</vt:lpstr>
      <vt:lpstr>День земли</vt:lpstr>
      <vt:lpstr>Музыкальная фантазия</vt:lpstr>
      <vt:lpstr>Советует специалист.</vt:lpstr>
      <vt:lpstr>Презентация PowerPoint</vt:lpstr>
      <vt:lpstr>Год народного искусства и культурного наследия</vt:lpstr>
      <vt:lpstr>Веселая масленица!</vt:lpstr>
      <vt:lpstr>Мини-музей «Матрешки»</vt:lpstr>
      <vt:lpstr>Театральная неделя</vt:lpstr>
      <vt:lpstr>Выставка родительских поделок</vt:lpstr>
      <vt:lpstr>Мини-музей «Золотая хохлома»</vt:lpstr>
      <vt:lpstr>Пасхальный перезвон</vt:lpstr>
      <vt:lpstr>Развивайка!</vt:lpstr>
      <vt:lpstr>Презентация PowerPoint</vt:lpstr>
      <vt:lpstr>Вкусно и полезно</vt:lpstr>
      <vt:lpstr>Презентация PowerPoint</vt:lpstr>
      <vt:lpstr>Презентация PowerPoint</vt:lpstr>
      <vt:lpstr>Презентация PowerPoint</vt:lpstr>
      <vt:lpstr>Ссылки на источники</vt:lpstr>
      <vt:lpstr>Всегда Вам рады!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User</dc:creator>
  <cp:lastModifiedBy>79606</cp:lastModifiedBy>
  <cp:revision>78</cp:revision>
  <dcterms:created xsi:type="dcterms:W3CDTF">2014-07-26T14:02:47Z</dcterms:created>
  <dcterms:modified xsi:type="dcterms:W3CDTF">2022-06-10T12:14:51Z</dcterms:modified>
</cp:coreProperties>
</file>