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58" r:id="rId42"/>
    <p:sldId id="259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DFA28-87F8-40C8-9560-6BEF5C9E4EF3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DFA28-87F8-40C8-9560-6BEF5C9E4EF3}" type="datetimeFigureOut">
              <a:rPr lang="ru-RU" smtClean="0"/>
              <a:pPr/>
              <a:t>26.05.2022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04F74E-87E3-4B59-9E87-2E297F912F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elenaranko.ucoz.ru/" TargetMode="Externa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pic4you.ru/allimage/y2011/10-15/12216/1292760.png" TargetMode="External"/><Relationship Id="rId2" Type="http://schemas.openxmlformats.org/officeDocument/2006/relationships/hyperlink" Target="http://cdn.garcya.us/wp-content/uploads/2010/12/Christmas_Wallpaper-62.jpg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836712"/>
            <a:ext cx="79208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Газета для родителей</a:t>
            </a:r>
            <a:br>
              <a:rPr lang="ru-RU" sz="5400" b="1" dirty="0">
                <a:solidFill>
                  <a:schemeClr val="bg1"/>
                </a:solidFill>
                <a:latin typeface="Monotype Corsiva" panose="03010101010201010101" pitchFamily="66" charset="0"/>
              </a:rPr>
            </a:br>
            <a:r>
              <a:rPr lang="ru-RU" sz="5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«Березка»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32849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altLang="ru-RU" b="1" dirty="0">
                <a:solidFill>
                  <a:schemeClr val="bg1"/>
                </a:solidFill>
              </a:rPr>
              <a:t>№ </a:t>
            </a:r>
            <a:r>
              <a:rPr lang="ru-RU" altLang="ru-RU" b="1" dirty="0" smtClean="0">
                <a:solidFill>
                  <a:schemeClr val="bg1"/>
                </a:solidFill>
              </a:rPr>
              <a:t>2 второй </a:t>
            </a:r>
            <a:r>
              <a:rPr lang="ru-RU" altLang="ru-RU" b="1" dirty="0">
                <a:solidFill>
                  <a:schemeClr val="bg1"/>
                </a:solidFill>
              </a:rPr>
              <a:t>квартал 2021-2022 г.</a:t>
            </a:r>
          </a:p>
          <a:p>
            <a:r>
              <a:rPr lang="ru-RU" altLang="ru-RU" b="1" dirty="0">
                <a:solidFill>
                  <a:schemeClr val="bg1"/>
                </a:solidFill>
              </a:rPr>
              <a:t>Муниципальное дошкольное образовательное учреждение </a:t>
            </a:r>
          </a:p>
          <a:p>
            <a:r>
              <a:rPr lang="ru-RU" altLang="ru-RU" b="1" dirty="0">
                <a:solidFill>
                  <a:schemeClr val="bg1"/>
                </a:solidFill>
              </a:rPr>
              <a:t>центр развития ребенка – </a:t>
            </a:r>
          </a:p>
          <a:p>
            <a:r>
              <a:rPr lang="ru-RU" altLang="ru-RU" b="1" dirty="0">
                <a:solidFill>
                  <a:schemeClr val="bg1"/>
                </a:solidFill>
              </a:rPr>
              <a:t>детский сад № 14</a:t>
            </a:r>
          </a:p>
        </p:txBody>
      </p:sp>
      <p:pic>
        <p:nvPicPr>
          <p:cNvPr id="37890" name="Picture 2" descr="https://www.maam.ru/upload/blogs/detsad-236671-1421065837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32495"/>
            <a:ext cx="3168352" cy="4355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Акция </a:t>
            </a:r>
            <a:b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«Поможем городской синичке».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7638"/>
            <a:ext cx="4042792" cy="4525963"/>
          </a:xfrm>
        </p:spPr>
        <p:txBody>
          <a:bodyPr>
            <a:normAutofit fontScale="40000" lnSpcReduction="20000"/>
          </a:bodyPr>
          <a:lstStyle/>
          <a:p>
            <a:pPr marL="0" indent="457200">
              <a:buNone/>
            </a:pPr>
            <a:r>
              <a:rPr lang="ru-RU" dirty="0">
                <a:solidFill>
                  <a:schemeClr val="bg1"/>
                </a:solidFill>
              </a:rPr>
              <a:t>Покормите птиц зимой,</a:t>
            </a:r>
          </a:p>
          <a:p>
            <a:pPr marL="0" indent="457200">
              <a:buNone/>
            </a:pPr>
            <a:r>
              <a:rPr lang="ru-RU" dirty="0">
                <a:solidFill>
                  <a:schemeClr val="bg1"/>
                </a:solidFill>
              </a:rPr>
              <a:t>Пусть со всех концов</a:t>
            </a:r>
          </a:p>
          <a:p>
            <a:pPr marL="0" indent="457200">
              <a:buNone/>
            </a:pPr>
            <a:r>
              <a:rPr lang="ru-RU" dirty="0">
                <a:solidFill>
                  <a:schemeClr val="bg1"/>
                </a:solidFill>
              </a:rPr>
              <a:t>К вам слетятся, как домой,</a:t>
            </a:r>
          </a:p>
          <a:p>
            <a:pPr marL="0" indent="457200">
              <a:buNone/>
            </a:pPr>
            <a:r>
              <a:rPr lang="ru-RU" dirty="0">
                <a:solidFill>
                  <a:schemeClr val="bg1"/>
                </a:solidFill>
              </a:rPr>
              <a:t>Стайки на крыльцо.</a:t>
            </a:r>
          </a:p>
          <a:p>
            <a:pPr marL="0" indent="457200">
              <a:buNone/>
            </a:pPr>
            <a:r>
              <a:rPr lang="ru-RU" dirty="0">
                <a:solidFill>
                  <a:schemeClr val="bg1"/>
                </a:solidFill>
              </a:rPr>
              <a:t>Не богаты их корма.</a:t>
            </a:r>
          </a:p>
          <a:p>
            <a:pPr marL="0" indent="457200">
              <a:buNone/>
            </a:pPr>
            <a:r>
              <a:rPr lang="ru-RU" dirty="0">
                <a:solidFill>
                  <a:schemeClr val="bg1"/>
                </a:solidFill>
              </a:rPr>
              <a:t>Горсть зерна нужна,</a:t>
            </a:r>
          </a:p>
          <a:p>
            <a:pPr marL="0" indent="457200">
              <a:buNone/>
            </a:pPr>
            <a:r>
              <a:rPr lang="ru-RU" dirty="0">
                <a:solidFill>
                  <a:schemeClr val="bg1"/>
                </a:solidFill>
              </a:rPr>
              <a:t>Горсть одна – и не страшна</a:t>
            </a:r>
          </a:p>
          <a:p>
            <a:pPr marL="0" indent="457200">
              <a:buNone/>
            </a:pPr>
            <a:r>
              <a:rPr lang="ru-RU" dirty="0">
                <a:solidFill>
                  <a:schemeClr val="bg1"/>
                </a:solidFill>
              </a:rPr>
              <a:t>Будет им зим.</a:t>
            </a:r>
          </a:p>
          <a:p>
            <a:pPr marL="0" indent="457200">
              <a:buNone/>
            </a:pPr>
            <a:r>
              <a:rPr lang="ru-RU" dirty="0">
                <a:solidFill>
                  <a:schemeClr val="bg1"/>
                </a:solidFill>
              </a:rPr>
              <a:t>Сколько гибнет их - не счесть,</a:t>
            </a:r>
          </a:p>
          <a:p>
            <a:pPr marL="0" indent="457200">
              <a:buNone/>
            </a:pPr>
            <a:r>
              <a:rPr lang="ru-RU" dirty="0">
                <a:solidFill>
                  <a:schemeClr val="bg1"/>
                </a:solidFill>
              </a:rPr>
              <a:t>Видеть тяжело,</a:t>
            </a:r>
          </a:p>
          <a:p>
            <a:pPr marL="0" indent="457200">
              <a:buNone/>
            </a:pPr>
            <a:r>
              <a:rPr lang="ru-RU" dirty="0">
                <a:solidFill>
                  <a:schemeClr val="bg1"/>
                </a:solidFill>
              </a:rPr>
              <a:t>А ведь в нашем сердце есть</a:t>
            </a:r>
          </a:p>
          <a:p>
            <a:pPr marL="0" indent="457200">
              <a:buNone/>
            </a:pPr>
            <a:r>
              <a:rPr lang="ru-RU" dirty="0">
                <a:solidFill>
                  <a:schemeClr val="bg1"/>
                </a:solidFill>
              </a:rPr>
              <a:t>И для птиц тепло.</a:t>
            </a:r>
          </a:p>
          <a:p>
            <a:pPr marL="0" indent="457200">
              <a:buNone/>
            </a:pPr>
            <a:r>
              <a:rPr lang="ru-RU" dirty="0">
                <a:solidFill>
                  <a:schemeClr val="bg1"/>
                </a:solidFill>
              </a:rPr>
              <a:t>В нашем саду еще в середине осени стартовала экологическая акция «Поможем городской синичке», которая стала доброй традицией, посвященной заботе о братьях наших меньших.</a:t>
            </a:r>
          </a:p>
          <a:p>
            <a:pPr marL="0" indent="457200">
              <a:buNone/>
            </a:pPr>
            <a:r>
              <a:rPr lang="ru-RU" dirty="0">
                <a:solidFill>
                  <a:schemeClr val="bg1"/>
                </a:solidFill>
              </a:rPr>
              <a:t>Выражаем огромную благодарность родителям воспитанников, которые принесли корм для птиц и теперь у нас есть большие запасы, которых нам хватит на всю зиму!</a:t>
            </a:r>
          </a:p>
          <a:p>
            <a:pPr marL="0" indent="0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 descr="IMG-20211014-WA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140" y="1542042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G-20211015-WA000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887" y="1844824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G-20211015-WA0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635" y="1542042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660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4219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80-летие освобождения Узловой и Тулы от немецко-фашистских захватчиков</a:t>
            </a:r>
            <a:endParaRPr lang="ru-RU" sz="3200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1600200"/>
            <a:ext cx="4186808" cy="4525963"/>
          </a:xfrm>
        </p:spPr>
        <p:txBody>
          <a:bodyPr>
            <a:normAutofit fontScale="77500" lnSpcReduction="20000"/>
          </a:bodyPr>
          <a:lstStyle/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В 2021 году наш регион отмечает 80-летие обороны Тулы и освобождения Узловой. Это событие для всех туляков - особая дата. В Узловой об этом напоминает памятная стела. Каждый год 14 декабря к ее подножию приносят цветы. Да и сама улица в Узловой, на которой расположен музей, носит имя важной для города даты.</a:t>
            </a:r>
          </a:p>
        </p:txBody>
      </p:sp>
      <p:pic>
        <p:nvPicPr>
          <p:cNvPr id="9218" name="Picture 2" descr="9b3d52fcc23ec45b1e4031a6509759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45" y="1297019"/>
            <a:ext cx="1498492" cy="2247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fs.znanio.ru/d5af0e/f7/78/610c587e3fc04f7d3e84f23f313cb9842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45" y="4126110"/>
            <a:ext cx="2931507" cy="2202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s://avatars.mds.yandex.net/get-altay/2359468/2a00000172642831b4cffceb6b83d9dfd2ba/XX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756" y="2420888"/>
            <a:ext cx="2475866" cy="160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419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74638"/>
            <a:ext cx="584299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Спортивный праздник «Сильные, ловкие, смелые».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95012"/>
            <a:ext cx="3898776" cy="4525963"/>
          </a:xfrm>
        </p:spPr>
        <p:txBody>
          <a:bodyPr>
            <a:normAutofit fontScale="32500" lnSpcReduction="20000"/>
          </a:bodyPr>
          <a:lstStyle/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8 декабря в МДОУ центре развития ребёнка - детском саду № 14 прошла Торжественная Церемония награждения призёров </a:t>
            </a:r>
            <a:r>
              <a:rPr lang="ru-RU" dirty="0" err="1">
                <a:solidFill>
                  <a:schemeClr val="bg1"/>
                </a:solidFill>
              </a:rPr>
              <a:t>Узловской</a:t>
            </a:r>
            <a:r>
              <a:rPr lang="ru-RU" dirty="0">
                <a:solidFill>
                  <a:schemeClr val="bg1"/>
                </a:solidFill>
              </a:rPr>
              <a:t> районной Спартакиады. Наши воспитанники заняли почётное 3 место!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А чтобы праздник прошёл весело и задорно, ребятам подготовительной группы было предложено прийти на помощь нашим победителям и отправиться вместе со Снеговиком на поиск медалей, которые утащила и спрятала хитрая старуха Шапокляк. При этом она оставила записку с заданиями, которые было необходимо выполнить.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Интересно было наблюдать с каким волнением и старанием ребята принимали участие в весёлых эстафетах, викторине «Четвёртый лишний», «Отгадай вид спорта по пиктограмме», разгадывали спортивные загадки, с ловкостью проходили полосу препятствий.  Дети показали силу, ловкость, быстроту. Отлично поддерживали друг друга и очень переживали. Спортивный задор и желание добиться победы захватывали настолько, что ребята не замечали происходящего вокруг. Все старались изо всех сил и всё-таки нашли пропавшие медали.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Самым волнующим и торжественным моментом спортивного праздника стало награждение победителей </a:t>
            </a:r>
            <a:r>
              <a:rPr lang="ru-RU" dirty="0" err="1">
                <a:solidFill>
                  <a:schemeClr val="bg1"/>
                </a:solidFill>
              </a:rPr>
              <a:t>Узловской</a:t>
            </a:r>
            <a:r>
              <a:rPr lang="ru-RU" dirty="0">
                <a:solidFill>
                  <a:schemeClr val="bg1"/>
                </a:solidFill>
              </a:rPr>
              <a:t> районной Спартакиады.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На спортивной площадке царили смех, шум и веселье. Дружная атмосфера, улыбки участников, поддержка взрослых - это залог спортивных достижений. И хочется верить и надеяться, что такие встречи будут воспитывать в детях чувства товарищества, сопереживания, коллективизма, и конечно дружбы! Праздник получился захватывающим и забавным, оставил массу положительных эмоций и впечатлений!</a:t>
            </a:r>
          </a:p>
          <a:p>
            <a:endParaRPr lang="ru-RU" dirty="0"/>
          </a:p>
        </p:txBody>
      </p:sp>
      <p:pic>
        <p:nvPicPr>
          <p:cNvPr id="10242" name="Picture 2" descr="IMG-20211208-WA0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26181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G-20211208-WA00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15388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750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Выставка новогодних елочек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6056" y="1124744"/>
            <a:ext cx="3898776" cy="4525963"/>
          </a:xfrm>
        </p:spPr>
        <p:txBody>
          <a:bodyPr>
            <a:normAutofit fontScale="47500" lnSpcReduction="20000"/>
          </a:bodyPr>
          <a:lstStyle/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Каждый из нас обожает Новый год. Это самый загадочный, волшебный и желанный праздник! В декабре в 1 младшей группе была организована выставка новогодних елочек совместного творчества родителей с детьми.              Многие семьи ответственно отнеслись к конкурсу, фантазии участников не было предела! Все работали с душой и желанием. Ни одна ёлочка не повторила другую. Каких только елок мы не увидели – и из мишуры, и из пластика, и из ткани, из салфеток, из ватных диском, и даже - из конфет!! Все ёлочки получились красивые и оригинальные. Участие в выставке помогло и детям, и взрослым осознать, что чудо можно создать и своими руками, сохраняя тем самым жизнь зеленой красавице. Замечательные работы создали праздничное настроение, доставили детям  радость и улыбки!</a:t>
            </a:r>
          </a:p>
        </p:txBody>
      </p:sp>
      <p:pic>
        <p:nvPicPr>
          <p:cNvPr id="11266" name="Picture 2" descr="IMG_20211213_075030_resized_20211216_1157560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" y="625550"/>
            <a:ext cx="1298242" cy="1723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G_20211214_132249_resized_20211216_1157555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27122"/>
            <a:ext cx="1440160" cy="1911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i.yapx.ru/P32f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04864"/>
            <a:ext cx="2071739" cy="325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2130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274638"/>
            <a:ext cx="526692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Выставка поделок </a:t>
            </a:r>
            <a:b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«Символ года-2022»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722" y="584249"/>
            <a:ext cx="3816424" cy="4525963"/>
          </a:xfrm>
        </p:spPr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Новогодние поделки на год тигра (а именно это животное является символом наступающего 2022 года) – занятие чрезвычайно увлекательное. Тем более что сделать это милое животное можно из множества самых разнообразных материалов. Замечательно, что  к творчеству  были привлечены  и взрослые и дети.</a:t>
            </a:r>
          </a:p>
          <a:p>
            <a:pPr marL="0" indent="45720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Получились </a:t>
            </a:r>
            <a:r>
              <a:rPr lang="ru-RU" dirty="0">
                <a:solidFill>
                  <a:schemeClr val="bg1"/>
                </a:solidFill>
              </a:rPr>
              <a:t>замечательные поделки. Все участники  проявили творчество, фантазию, воображение. Каждая работа неповторима и выполнена  с любовью.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Воспитанники и педагоги детского сада высоко оценили  все представленные работы.</a:t>
            </a:r>
          </a:p>
          <a:p>
            <a:endParaRPr lang="ru-RU" dirty="0"/>
          </a:p>
        </p:txBody>
      </p:sp>
      <p:pic>
        <p:nvPicPr>
          <p:cNvPr id="12290" name="Picture 2" descr="DSCN20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497" y="1604314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SCN20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132856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s://ferma-biz.ru/wp-content/uploads/2021/03/f6b7365ef48a81862ed0179470c998bc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262527"/>
            <a:ext cx="6254626" cy="391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36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Акция «Новогодние окна-2022»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1268760"/>
            <a:ext cx="3898776" cy="4525963"/>
          </a:xfrm>
        </p:spPr>
        <p:txBody>
          <a:bodyPr>
            <a:normAutofit fontScale="47500" lnSpcReduction="20000"/>
          </a:bodyPr>
          <a:lstStyle/>
          <a:p>
            <a:pPr marL="0" indent="45720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Новый </a:t>
            </a:r>
            <a:r>
              <a:rPr lang="ru-RU" dirty="0">
                <a:solidFill>
                  <a:schemeClr val="bg1"/>
                </a:solidFill>
              </a:rPr>
              <a:t>год – это праздник, который дарит нам незабываемую атмосферу. А без чего новый год совершенно невозможен? Конечно же, без праздничного декора! И большую роль в декорировании играет праздничное украшение окон.</a:t>
            </a:r>
          </a:p>
          <a:p>
            <a:pPr marL="0" indent="45720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Как </a:t>
            </a:r>
            <a:r>
              <a:rPr lang="ru-RU" dirty="0">
                <a:solidFill>
                  <a:schemeClr val="bg1"/>
                </a:solidFill>
              </a:rPr>
              <a:t>известно, театр начинается с вешалки, а детский сад с прилегающей территории, фасада здания, коридора, группы. Поэтому, для нас так было важно создать приподнятое новогоднее настроение у детей и их родителей уже при входе в здание детского сада. Особое внимание уделили украшению окон, которые было предложено оформить в технике </a:t>
            </a:r>
            <a:r>
              <a:rPr lang="ru-RU" dirty="0" err="1">
                <a:solidFill>
                  <a:schemeClr val="bg1"/>
                </a:solidFill>
              </a:rPr>
              <a:t>вытынанки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pPr marL="0" indent="45720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Незамысловатые </a:t>
            </a:r>
            <a:r>
              <a:rPr lang="ru-RU" dirty="0">
                <a:solidFill>
                  <a:schemeClr val="bg1"/>
                </a:solidFill>
              </a:rPr>
              <a:t>узоры, герои из добрых сказок, танец снежинок и всеми любимый Дед Мороз.  Все они словно оживают на окнах детского сада в преддверии Рождества и Нового года.</a:t>
            </a:r>
          </a:p>
          <a:p>
            <a:endParaRPr lang="ru-RU" dirty="0"/>
          </a:p>
        </p:txBody>
      </p:sp>
      <p:pic>
        <p:nvPicPr>
          <p:cNvPr id="13314" name="Picture 2" descr="DSCN205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WhatsApp Image 2021-12-27 at 13.18.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339" y="1343199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www.gifki.org/data/media/1089/rozhdestvenskoe-okno-animatsionnaya-kartinka-002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973946"/>
            <a:ext cx="3816344" cy="282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17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Прощание с новогодней елочкой.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76672"/>
            <a:ext cx="3960440" cy="5174035"/>
          </a:xfrm>
        </p:spPr>
        <p:txBody>
          <a:bodyPr>
            <a:normAutofit fontScale="40000" lnSpcReduction="20000"/>
          </a:bodyPr>
          <a:lstStyle/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Вот и закончилось «Новогоднее чудо». Новый год – это один из самых волшебных праздников. Время, когда мы все ждём чуда, хотя на самом деле самое большое чудо – это мы сами.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В нашем детском саду стало доброй традицией проведение праздника «Прощание с новогодней ёлочкой».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Вот пришла, ребята, ёлка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К нам ещё раз в детский сад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Огоньков игрушек сколько!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Как красив ее наряд.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Мы сегодня собрались здесь,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что бы попрощаться с ёлочкой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Что бы все доброе нам не забыть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Праздник решили мы повторить!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Попрощались с одной из главных героинь Нового года – зелёной красавицей Ёлочкой.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На празднике мы вспомнили новогодние песни, стихи, отгадывали загадки, водили хороводы, в гости приходили снеговик и баба Яга.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На прощание новогодняя красавица в последний раз в этом году нам подарила сияние своих огней. В завершении праздника дети прощались с ёлкой до следующего Нового года: «До свидания, елочка, до будущей зимы, долго тебя, елочка будем помнить мы!». Этот праздник вызвал у детей массу положительных эмоций.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Праздник закончился весёлой дискотекой!</a:t>
            </a:r>
          </a:p>
          <a:p>
            <a:endParaRPr lang="ru-RU" dirty="0"/>
          </a:p>
        </p:txBody>
      </p:sp>
      <p:pic>
        <p:nvPicPr>
          <p:cNvPr id="14338" name="Picture 2" descr="20220111_0909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02244" y="1628800"/>
            <a:ext cx="1565900" cy="156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G-20220111-WA00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44823"/>
            <a:ext cx="1512168" cy="2007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partizanshkola.ru/ssl/u/1f/dd05b649de11eba576b9fb69eb3cc4/-/1447655814_snegurochka1-1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606" y="3652717"/>
            <a:ext cx="2656320" cy="238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319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518457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Самый умный </a:t>
            </a:r>
            <a:b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в нашем детском саду!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548681"/>
            <a:ext cx="3754760" cy="5383592"/>
          </a:xfrm>
        </p:spPr>
        <p:txBody>
          <a:bodyPr>
            <a:normAutofit fontScale="47500" lnSpcReduction="20000"/>
          </a:bodyPr>
          <a:lstStyle/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19 января   на базе Муниципального дошкольного образовательного учреждения центр развития ребенка – детский сад №14 прошла интеллектуально- познавательная викторина для детей старшего дошкольного возраста «Самый умный».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В мероприятии приняло участие 10 дошкольников подготовительной к школе группы.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Оценивало конкурс жюри, в которое вошли: заместитель заведующего по воспитательной и методической работе, воспитатели подготовительной группы и инструктор по физической культуре.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Подготовлены конкурсанты были совсем не по-детски.  Маленькие умницы и умники показали навыки в умении отгадывать загадки, логические и арифметические задачи, ребусы, ориентироваться на листе бумаги.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Победителя мы отправим на районный конкурс «Самый умный». Участникам вручили сертификаты и сладкие подарки.</a:t>
            </a:r>
          </a:p>
          <a:p>
            <a:pPr indent="457200" algn="just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362" name="Picture 2" descr="IMG-20220120-WA0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76" y="1589843"/>
            <a:ext cx="1905000" cy="1371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G-20220120-WA0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090749"/>
            <a:ext cx="2232248" cy="1261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naurok-test2.nyc3.digitaloceanspaces.com/1473/images/836932_1636011787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87" y="3238308"/>
            <a:ext cx="2943649" cy="29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35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284051"/>
            <a:ext cx="5122912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Блокадный хлеб.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044" y="548680"/>
            <a:ext cx="4546848" cy="5174035"/>
          </a:xfrm>
        </p:spPr>
        <p:txBody>
          <a:bodyPr>
            <a:normAutofit fontScale="62500" lnSpcReduction="20000"/>
          </a:bodyPr>
          <a:lstStyle/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Блокадный хлеб!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Символ жизни и надежды!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В наши дни мы чтим память защитников города, рабочих и мирных жителей, которые единым фронтом сплотились против захватчиков в годы Великой Отечественной войны и не пропустили их в родной город. И самым важным ресурсом для защитников города стал «блокадный хлеб», на котором во многом держалась оборона города Ленинграда. И именно кусочек хлеба стал символом блокады.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Воспитанники подготовительной и старшей групп приняли участие во Всероссийском уроке памяти «Блокадный хлеб». Где ознакомились </a:t>
            </a:r>
            <a:r>
              <a:rPr lang="ru-RU" dirty="0" err="1">
                <a:solidFill>
                  <a:schemeClr val="bg1"/>
                </a:solidFill>
              </a:rPr>
              <a:t>видеопрезентацией</a:t>
            </a:r>
            <a:r>
              <a:rPr lang="ru-RU" dirty="0">
                <a:solidFill>
                  <a:schemeClr val="bg1"/>
                </a:solidFill>
              </a:rPr>
              <a:t>, листовками, карточками и иллюстрациями.</a:t>
            </a:r>
          </a:p>
          <a:p>
            <a:endParaRPr lang="ru-RU" dirty="0"/>
          </a:p>
        </p:txBody>
      </p:sp>
      <p:pic>
        <p:nvPicPr>
          <p:cNvPr id="16386" name="Picture 2" descr="IMG-20220125-WA0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590" y="1406981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G-20220125-WA00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727614"/>
            <a:ext cx="1699801" cy="2256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victory.cgon.ru/articles/brea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480" y="3135697"/>
            <a:ext cx="2438834" cy="212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5577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62872" cy="1143000"/>
          </a:xfrm>
        </p:spPr>
        <p:txBody>
          <a:bodyPr/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Самый умный!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016" y="908720"/>
            <a:ext cx="4042792" cy="4813995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Воспитанник нашего дошкольного учреждения 8 февраля принял участие в районном конкурсе «Самый умный», который прошел в формате-онлайн.</a:t>
            </a:r>
          </a:p>
        </p:txBody>
      </p:sp>
      <p:pic>
        <p:nvPicPr>
          <p:cNvPr id="17410" name="Picture 2" descr="IMG-20220208-WA0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3" y="1417638"/>
            <a:ext cx="13525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IMG-20220208-WA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1905000" cy="159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ds05.infourok.ru/uploads/ex/0603/000b50a2-8a1d0063/hello_html_443421ce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95" y="3286578"/>
            <a:ext cx="2946082" cy="235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477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Содержание: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107504" y="846138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dirty="0" smtClean="0"/>
              <a:t>Вам, родители.</a:t>
            </a:r>
          </a:p>
          <a:p>
            <a:r>
              <a:rPr lang="ru-RU" sz="2400" dirty="0" smtClean="0"/>
              <a:t>Наши праздники</a:t>
            </a:r>
          </a:p>
          <a:p>
            <a:r>
              <a:rPr lang="ru-RU" sz="2400" dirty="0" smtClean="0"/>
              <a:t>Увлекательный мир</a:t>
            </a:r>
          </a:p>
          <a:p>
            <a:r>
              <a:rPr lang="ru-RU" sz="2400" dirty="0" smtClean="0"/>
              <a:t>Советует специалист</a:t>
            </a:r>
          </a:p>
          <a:p>
            <a:r>
              <a:rPr lang="ru-RU" sz="2400" dirty="0" smtClean="0"/>
              <a:t>Год науки и технологий</a:t>
            </a:r>
          </a:p>
          <a:p>
            <a:r>
              <a:rPr lang="ru-RU" sz="2400" dirty="0" smtClean="0"/>
              <a:t>Год народного искусства и культурного наследия</a:t>
            </a:r>
          </a:p>
          <a:p>
            <a:r>
              <a:rPr lang="ru-RU" sz="2400" dirty="0" err="1" smtClean="0"/>
              <a:t>Развивайка</a:t>
            </a:r>
            <a:r>
              <a:rPr lang="ru-RU" sz="2400" dirty="0" smtClean="0"/>
              <a:t>!</a:t>
            </a:r>
          </a:p>
          <a:p>
            <a:r>
              <a:rPr lang="ru-RU" sz="2400" dirty="0" smtClean="0"/>
              <a:t>Вкусно и полезно!</a:t>
            </a:r>
            <a:endParaRPr lang="ru-RU" sz="2400" dirty="0"/>
          </a:p>
        </p:txBody>
      </p:sp>
      <p:sp>
        <p:nvSpPr>
          <p:cNvPr id="5" name="Объект 3"/>
          <p:cNvSpPr>
            <a:spLocks noGrp="1"/>
          </p:cNvSpPr>
          <p:nvPr>
            <p:ph sz="half" idx="4294967295"/>
          </p:nvPr>
        </p:nvSpPr>
        <p:spPr>
          <a:xfrm>
            <a:off x="4648200" y="1167415"/>
            <a:ext cx="4038600" cy="4525963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000" i="1" dirty="0">
                <a:latin typeface="Arial" pitchFamily="34" charset="0"/>
                <a:cs typeface="Arial" pitchFamily="34" charset="0"/>
              </a:rPr>
              <a:t>Редакционная коллегия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000" i="1" dirty="0">
                <a:latin typeface="Arial" pitchFamily="34" charset="0"/>
                <a:cs typeface="Arial" pitchFamily="34" charset="0"/>
              </a:rPr>
              <a:t>Ливенцева Любовь Алексеевна,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000" i="1" dirty="0" err="1">
                <a:latin typeface="Arial" pitchFamily="34" charset="0"/>
                <a:cs typeface="Arial" pitchFamily="34" charset="0"/>
              </a:rPr>
              <a:t>Мызникова</a:t>
            </a:r>
            <a:r>
              <a:rPr lang="ru-RU" sz="3000" i="1" dirty="0">
                <a:latin typeface="Arial" pitchFamily="34" charset="0"/>
                <a:cs typeface="Arial" pitchFamily="34" charset="0"/>
              </a:rPr>
              <a:t> Людмила Дмитриевна,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000" i="1" dirty="0" smtClean="0">
                <a:latin typeface="Arial" pitchFamily="34" charset="0"/>
                <a:cs typeface="Arial" pitchFamily="34" charset="0"/>
              </a:rPr>
              <a:t>Зайцева </a:t>
            </a:r>
            <a:r>
              <a:rPr lang="ru-RU" sz="3000" i="1" dirty="0">
                <a:latin typeface="Arial" pitchFamily="34" charset="0"/>
                <a:cs typeface="Arial" pitchFamily="34" charset="0"/>
              </a:rPr>
              <a:t>Жанна Анатольевна,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000" i="1" dirty="0" err="1">
                <a:latin typeface="Arial" pitchFamily="34" charset="0"/>
                <a:cs typeface="Arial" pitchFamily="34" charset="0"/>
              </a:rPr>
              <a:t>Раева</a:t>
            </a:r>
            <a:r>
              <a:rPr lang="ru-RU" sz="3000" i="1" dirty="0">
                <a:latin typeface="Arial" pitchFamily="34" charset="0"/>
                <a:cs typeface="Arial" pitchFamily="34" charset="0"/>
              </a:rPr>
              <a:t> Татьяна Васильевна,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000" i="1" dirty="0">
                <a:latin typeface="Arial" pitchFamily="34" charset="0"/>
                <a:cs typeface="Arial" pitchFamily="34" charset="0"/>
              </a:rPr>
              <a:t>Савинова Марина Леонидовна,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000" i="1" dirty="0">
                <a:latin typeface="Arial" pitchFamily="34" charset="0"/>
                <a:cs typeface="Arial" pitchFamily="34" charset="0"/>
              </a:rPr>
              <a:t>Дёмина Екатерина Викторовна,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000" i="1" dirty="0" err="1">
                <a:latin typeface="Arial" pitchFamily="34" charset="0"/>
                <a:cs typeface="Arial" pitchFamily="34" charset="0"/>
              </a:rPr>
              <a:t>Валова</a:t>
            </a:r>
            <a:r>
              <a:rPr lang="ru-RU" sz="3000" i="1" dirty="0">
                <a:latin typeface="Arial" pitchFamily="34" charset="0"/>
                <a:cs typeface="Arial" pitchFamily="34" charset="0"/>
              </a:rPr>
              <a:t> Татьяна Александровна, </a:t>
            </a:r>
            <a:r>
              <a:rPr lang="ru-RU" sz="3000" i="1" dirty="0" smtClean="0">
                <a:latin typeface="Arial" pitchFamily="34" charset="0"/>
                <a:cs typeface="Arial" pitchFamily="34" charset="0"/>
              </a:rPr>
              <a:t>музыкальный руководитель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000" i="1" dirty="0" err="1" smtClean="0">
                <a:latin typeface="Arial" pitchFamily="34" charset="0"/>
                <a:cs typeface="Arial" pitchFamily="34" charset="0"/>
              </a:rPr>
              <a:t>Бармашова</a:t>
            </a:r>
            <a:r>
              <a:rPr lang="ru-RU" sz="3000" i="1" dirty="0" smtClean="0">
                <a:latin typeface="Arial" pitchFamily="34" charset="0"/>
                <a:cs typeface="Arial" pitchFamily="34" charset="0"/>
              </a:rPr>
              <a:t> Елена Викторовна, педагог-психолог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000" i="1" dirty="0" smtClean="0">
                <a:latin typeface="Arial" pitchFamily="34" charset="0"/>
                <a:cs typeface="Arial" pitchFamily="34" charset="0"/>
              </a:rPr>
              <a:t>Борисова Евгения Анатольевна, инструктор по </a:t>
            </a:r>
            <a:r>
              <a:rPr lang="ru-RU" sz="3000" i="1" dirty="0" err="1" smtClean="0">
                <a:latin typeface="Arial" pitchFamily="34" charset="0"/>
                <a:cs typeface="Arial" pitchFamily="34" charset="0"/>
              </a:rPr>
              <a:t>физ</a:t>
            </a:r>
            <a:r>
              <a:rPr lang="ru-RU" sz="3000" i="1" dirty="0" smtClean="0">
                <a:latin typeface="Arial" pitchFamily="34" charset="0"/>
                <a:cs typeface="Arial" pitchFamily="34" charset="0"/>
              </a:rPr>
              <a:t>-ре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000" i="1" dirty="0" err="1" smtClean="0">
                <a:latin typeface="Arial" pitchFamily="34" charset="0"/>
                <a:cs typeface="Arial" pitchFamily="34" charset="0"/>
              </a:rPr>
              <a:t>Жучкова</a:t>
            </a:r>
            <a:r>
              <a:rPr lang="ru-RU" sz="3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i="1" dirty="0">
                <a:latin typeface="Arial" pitchFamily="34" charset="0"/>
                <a:cs typeface="Arial" pitchFamily="34" charset="0"/>
              </a:rPr>
              <a:t>Н</a:t>
            </a:r>
            <a:r>
              <a:rPr lang="ru-RU" sz="3000" i="1" dirty="0" smtClean="0">
                <a:latin typeface="Arial" pitchFamily="34" charset="0"/>
                <a:cs typeface="Arial" pitchFamily="34" charset="0"/>
              </a:rPr>
              <a:t>аталья Александровна, учитель-логопед</a:t>
            </a:r>
            <a:endParaRPr lang="ru-RU" sz="3000" i="1" dirty="0">
              <a:latin typeface="Arial" pitchFamily="34" charset="0"/>
              <a:cs typeface="Arial" pitchFamily="34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000" i="1" dirty="0">
                <a:latin typeface="Arial" pitchFamily="34" charset="0"/>
                <a:cs typeface="Arial" pitchFamily="34" charset="0"/>
              </a:rPr>
              <a:t>Экспертный совет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000" i="1" dirty="0" err="1">
                <a:latin typeface="Arial" pitchFamily="34" charset="0"/>
                <a:cs typeface="Arial" pitchFamily="34" charset="0"/>
              </a:rPr>
              <a:t>Кузенкова</a:t>
            </a:r>
            <a:r>
              <a:rPr lang="ru-RU" sz="3000" i="1" dirty="0">
                <a:latin typeface="Arial" pitchFamily="34" charset="0"/>
                <a:cs typeface="Arial" pitchFamily="34" charset="0"/>
              </a:rPr>
              <a:t> Татьяна Андреевна, заведующий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000" i="1" dirty="0">
                <a:latin typeface="Arial" pitchFamily="34" charset="0"/>
                <a:cs typeface="Arial" pitchFamily="34" charset="0"/>
              </a:rPr>
              <a:t>Сиренко Екатерина Сергеевна, зам. заведующей</a:t>
            </a:r>
            <a:endParaRPr lang="ru-RU" sz="3000" dirty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543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Международный день волейбола!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7638"/>
            <a:ext cx="4618856" cy="4525963"/>
          </a:xfrm>
        </p:spPr>
        <p:txBody>
          <a:bodyPr>
            <a:normAutofit fontScale="40000" lnSpcReduction="20000"/>
          </a:bodyPr>
          <a:lstStyle/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9 февраля в нашем детском саду состоялся праздник спорта и здоровья, посвященный Международному дню волейбола, среди дошкольников старшей группы.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Программа была довольно насыщенной. В начале мероприятия ребята познакомились с этой увлекательной игрой, благодаря презентации и обучающего мультфильма. Затем дети, поделившись на 2 команды, приняли активное участие в викторине и отгадывании загадок про волейбол.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В завершении праздника командам предложили сыграть в настоящий волейбол. Ребята как следует размялись и разогрелись перед турниром, выполняя специальные подводящие упражнения с элементами волейбола.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Турнир проходил в ожесточённой борьбе, все достойно отстаивали честь своей команды. Спортивный задор и желание добиться победы для своей команды захватывали детей настолько, что они не замечали происходящего вокруг.</a:t>
            </a:r>
          </a:p>
          <a:p>
            <a:pPr marL="0" indent="45720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Победителем </a:t>
            </a:r>
            <a:r>
              <a:rPr lang="ru-RU" dirty="0">
                <a:solidFill>
                  <a:schemeClr val="bg1"/>
                </a:solidFill>
              </a:rPr>
              <a:t>состязаний стала команда «</a:t>
            </a:r>
            <a:r>
              <a:rPr lang="ru-RU" dirty="0" err="1">
                <a:solidFill>
                  <a:schemeClr val="bg1"/>
                </a:solidFill>
              </a:rPr>
              <a:t>Волейболята</a:t>
            </a:r>
            <a:r>
              <a:rPr lang="ru-RU" dirty="0">
                <a:solidFill>
                  <a:schemeClr val="bg1"/>
                </a:solidFill>
              </a:rPr>
              <a:t>», с чем мы их искренне поздравляем!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Праздник получился захватывающим и забавным, оставил массу положительных эмоций и впечатлений!</a:t>
            </a:r>
          </a:p>
          <a:p>
            <a:endParaRPr lang="ru-RU" dirty="0"/>
          </a:p>
        </p:txBody>
      </p:sp>
      <p:pic>
        <p:nvPicPr>
          <p:cNvPr id="18434" name="Picture 2" descr="IMG-20220215-WA00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406" y="1159164"/>
            <a:ext cx="1905000" cy="1809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G-20220215-WA0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54" y="2043079"/>
            <a:ext cx="1905000" cy="140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https://catherineasquithgallery.com/uploads/posts/2021-03/1614672437_42-p-kartinka-fon-sportivnii-dlya-detei-4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408" y="3356992"/>
            <a:ext cx="2890528" cy="211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5840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921" y="274638"/>
            <a:ext cx="6151304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Зарница!</a:t>
            </a:r>
            <a:endParaRPr lang="ru-RU" sz="4800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620688"/>
            <a:ext cx="4114800" cy="5102027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ru-RU" sz="1100" dirty="0">
                <a:solidFill>
                  <a:schemeClr val="bg1"/>
                </a:solidFill>
              </a:rPr>
              <a:t>В МДОУ центре развития ребенка – д/с № 14 традиционно прошла военно-спортивная игра «Зарница», в которой ребята развивают силу, ловкость, </a:t>
            </a:r>
            <a:r>
              <a:rPr lang="ru-RU" sz="1100" dirty="0" err="1">
                <a:solidFill>
                  <a:schemeClr val="bg1"/>
                </a:solidFill>
              </a:rPr>
              <a:t>быстроту,выносливость</a:t>
            </a:r>
            <a:r>
              <a:rPr lang="ru-RU" sz="1100" dirty="0">
                <a:solidFill>
                  <a:schemeClr val="bg1"/>
                </a:solidFill>
              </a:rPr>
              <a:t>, учатся оказывать помощь друг другу, усваивают  правила честной игры.</a:t>
            </a:r>
          </a:p>
          <a:p>
            <a:pPr marL="0" indent="457200" algn="just">
              <a:buNone/>
            </a:pPr>
            <a:r>
              <a:rPr lang="ru-RU" sz="1100" dirty="0" smtClean="0">
                <a:solidFill>
                  <a:schemeClr val="bg1"/>
                </a:solidFill>
              </a:rPr>
              <a:t>Один </a:t>
            </a:r>
            <a:r>
              <a:rPr lang="ru-RU" sz="1100" dirty="0">
                <a:solidFill>
                  <a:schemeClr val="bg1"/>
                </a:solidFill>
              </a:rPr>
              <a:t>из любимых этапов  игры  - «В разведку на лыжах». Дети уже хорошо координированы, освоили скользящий шаг. Всех объединяет стремление идти в «разведку» командой, так как зачетное время от первого стартующего по </a:t>
            </a:r>
            <a:r>
              <a:rPr lang="ru-RU" sz="1100" dirty="0" smtClean="0">
                <a:solidFill>
                  <a:schemeClr val="bg1"/>
                </a:solidFill>
              </a:rPr>
              <a:t>последнему.</a:t>
            </a:r>
          </a:p>
          <a:p>
            <a:pPr marL="0" indent="457200" algn="just">
              <a:buNone/>
            </a:pPr>
            <a:r>
              <a:rPr lang="ru-RU" sz="1100" dirty="0" smtClean="0">
                <a:solidFill>
                  <a:schemeClr val="bg1"/>
                </a:solidFill>
              </a:rPr>
              <a:t>На </a:t>
            </a:r>
            <a:r>
              <a:rPr lang="ru-RU" sz="1100" dirty="0">
                <a:solidFill>
                  <a:schemeClr val="bg1"/>
                </a:solidFill>
              </a:rPr>
              <a:t>этапе «Меткий стрелок» дети метко подбивали танки, а попав на «Минное поле», которое заминировал «условный противник», они ловко искали мины, закопанные в снегу.</a:t>
            </a:r>
          </a:p>
          <a:p>
            <a:pPr marL="0" indent="457200" algn="just">
              <a:buNone/>
            </a:pPr>
            <a:r>
              <a:rPr lang="ru-RU" sz="1100" dirty="0" smtClean="0">
                <a:solidFill>
                  <a:schemeClr val="bg1"/>
                </a:solidFill>
              </a:rPr>
              <a:t>Игра </a:t>
            </a:r>
            <a:r>
              <a:rPr lang="ru-RU" sz="1100" dirty="0">
                <a:solidFill>
                  <a:schemeClr val="bg1"/>
                </a:solidFill>
              </a:rPr>
              <a:t>-игрой, а обед по распорядку.  На следующем этапе ребята «готовили» солдатский борщ и отлично справились с этой задачей.</a:t>
            </a:r>
          </a:p>
          <a:p>
            <a:pPr marL="0" indent="457200" algn="just">
              <a:buNone/>
            </a:pPr>
            <a:r>
              <a:rPr lang="ru-RU" sz="1100" dirty="0" smtClean="0">
                <a:solidFill>
                  <a:schemeClr val="bg1"/>
                </a:solidFill>
              </a:rPr>
              <a:t>В </a:t>
            </a:r>
            <a:r>
              <a:rPr lang="ru-RU" sz="1100" dirty="0">
                <a:solidFill>
                  <a:schemeClr val="bg1"/>
                </a:solidFill>
              </a:rPr>
              <a:t>свободное от «боевых действий» время, в минуты затишья,  ребята соревновались в эрудиции и смекалке. Они отгадывали загадки на военную тематику.</a:t>
            </a:r>
          </a:p>
          <a:p>
            <a:pPr marL="0" indent="457200" algn="just">
              <a:buNone/>
            </a:pPr>
            <a:r>
              <a:rPr lang="ru-RU" sz="1100" dirty="0" smtClean="0">
                <a:solidFill>
                  <a:schemeClr val="bg1"/>
                </a:solidFill>
              </a:rPr>
              <a:t>И </a:t>
            </a:r>
            <a:r>
              <a:rPr lang="ru-RU" sz="1100" dirty="0">
                <a:solidFill>
                  <a:schemeClr val="bg1"/>
                </a:solidFill>
              </a:rPr>
              <a:t>снова в бой. Вот уже появились раненые. Надо успеть оказать им «первую помощь» и вывести с поля боя. Санитары спешат к «раненому бойцу» с санками. У кого ранена рука, у кого нога, у кого голова. Но всем оказана помощь и все вывезены в тыл.</a:t>
            </a:r>
          </a:p>
          <a:p>
            <a:pPr marL="0" indent="457200" algn="just">
              <a:buNone/>
            </a:pPr>
            <a:r>
              <a:rPr lang="ru-RU" sz="1100" dirty="0" smtClean="0">
                <a:solidFill>
                  <a:schemeClr val="bg1"/>
                </a:solidFill>
              </a:rPr>
              <a:t>И </a:t>
            </a:r>
            <a:r>
              <a:rPr lang="ru-RU" sz="1100" dirty="0">
                <a:solidFill>
                  <a:schemeClr val="bg1"/>
                </a:solidFill>
              </a:rPr>
              <a:t>вот долгожданная ПОБЕДА. Участники из разных команд складывают из букв это прекрасное слово.</a:t>
            </a:r>
          </a:p>
          <a:p>
            <a:pPr marL="0" indent="457200" algn="just">
              <a:buNone/>
            </a:pPr>
            <a:r>
              <a:rPr lang="ru-RU" sz="1100" dirty="0" smtClean="0">
                <a:solidFill>
                  <a:schemeClr val="bg1"/>
                </a:solidFill>
              </a:rPr>
              <a:t>Дети </a:t>
            </a:r>
            <a:r>
              <a:rPr lang="ru-RU" sz="1100" dirty="0">
                <a:solidFill>
                  <a:schemeClr val="bg1"/>
                </a:solidFill>
              </a:rPr>
              <a:t>строятся в шеренги. Звучит троекратное «Ура!». «Командующий фронтом» поздравляет их с победой и благодарит за хорошую службу.</a:t>
            </a:r>
          </a:p>
          <a:p>
            <a:pPr indent="457200"/>
            <a:endParaRPr lang="ru-RU" sz="1100" dirty="0"/>
          </a:p>
        </p:txBody>
      </p:sp>
      <p:pic>
        <p:nvPicPr>
          <p:cNvPr id="19458" name="Picture 2" descr="IMG-20220225-WA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2375460" cy="1342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IMG-20220225-WA0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39752"/>
            <a:ext cx="2352736" cy="1329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s://vtalyzinosch.nnov.eduru.ru/media/2022/03/25/1295223584/300f2a1f58cecc7c3f9407b09aed80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45" y="3933056"/>
            <a:ext cx="4247987" cy="23894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868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Лыжня России в детском саду!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68760"/>
            <a:ext cx="3754760" cy="4525963"/>
          </a:xfrm>
        </p:spPr>
        <p:txBody>
          <a:bodyPr>
            <a:normAutofit fontScale="40000" lnSpcReduction="20000"/>
          </a:bodyPr>
          <a:lstStyle/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Ярким солнцем и легким морозом встретила сегодня ребят нашего детского сада всероссийская акция </a:t>
            </a:r>
            <a:r>
              <a:rPr lang="ru-RU" b="1" dirty="0">
                <a:solidFill>
                  <a:schemeClr val="bg1"/>
                </a:solidFill>
              </a:rPr>
              <a:t>''Лыжня России – 2022''</a:t>
            </a:r>
            <a:r>
              <a:rPr lang="ru-RU" dirty="0">
                <a:solidFill>
                  <a:schemeClr val="bg1"/>
                </a:solidFill>
              </a:rPr>
              <a:t>. Это одно из главных спортивных событий февраля 2022 года!</a:t>
            </a:r>
            <a:r>
              <a:rPr lang="ru-RU" b="1" dirty="0">
                <a:solidFill>
                  <a:schemeClr val="bg1"/>
                </a:solidFill>
              </a:rPr>
              <a:t> </a:t>
            </a:r>
            <a:r>
              <a:rPr lang="ru-RU" dirty="0">
                <a:solidFill>
                  <a:schemeClr val="bg1"/>
                </a:solidFill>
              </a:rPr>
              <a:t>В нашем детском саду </a:t>
            </a:r>
            <a:r>
              <a:rPr lang="ru-RU" b="1" dirty="0">
                <a:solidFill>
                  <a:schemeClr val="bg1"/>
                </a:solidFill>
              </a:rPr>
              <a:t>это мероприятие </a:t>
            </a:r>
            <a:r>
              <a:rPr lang="ru-RU" dirty="0">
                <a:solidFill>
                  <a:schemeClr val="bg1"/>
                </a:solidFill>
              </a:rPr>
              <a:t>проводится ежегодно и всегда является ярким </a:t>
            </a:r>
            <a:r>
              <a:rPr lang="ru-RU" b="1" dirty="0">
                <a:solidFill>
                  <a:schemeClr val="bg1"/>
                </a:solidFill>
              </a:rPr>
              <a:t>лыжным праздником.</a:t>
            </a:r>
            <a:endParaRPr lang="ru-RU" dirty="0">
              <a:solidFill>
                <a:schemeClr val="bg1"/>
              </a:solidFill>
            </a:endParaRP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Соревнования начались с торжественного открытия спортивного праздника - выноса Российского флага под гимн России. С большим азартом и задором воспитанники сделали ритмическую разминку «Даёшь лыжню!».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Ребята, надев лыжи, с нетерпением ожидали команду «На старт!».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В этой позитивной праздничной спортивной атмосфере дети получили заряд бодрости и хорошего настроения, приятно было видеть улыбающиеся, жизнерадостные лица участников соревнований, пересекающих финишную черту.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Подводя итоги лыжных гонок, можно отметить, что испытание оказалось по плечу маленьким спортсменам. Все участники получили массу положительных эмоций!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Желаем всем спортивных успехов и здоровья!</a:t>
            </a:r>
          </a:p>
          <a:p>
            <a:endParaRPr lang="ru-RU" dirty="0"/>
          </a:p>
        </p:txBody>
      </p:sp>
      <p:pic>
        <p:nvPicPr>
          <p:cNvPr id="20482" name="Picture 2" descr="IMG-20220322-WA0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1312634"/>
            <a:ext cx="2343853" cy="1324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G-20220322-WA00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46008"/>
            <a:ext cx="2529024" cy="14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s://thumbs.gfycat.com/WeeOffensiveIchthyosaurs-size_restricte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380" y="3312653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98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Советует специалист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1400" b="1" i="1" dirty="0">
                <a:solidFill>
                  <a:schemeClr val="bg1"/>
                </a:solidFill>
              </a:rPr>
              <a:t>Рекомендации инструктора по физической культуре.</a:t>
            </a:r>
            <a:endParaRPr lang="ru-RU" sz="14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sz="1100" b="1" i="1" dirty="0">
                <a:solidFill>
                  <a:schemeClr val="bg1"/>
                </a:solidFill>
              </a:rPr>
              <a:t>« Закаливание ребенка весной»</a:t>
            </a:r>
            <a:endParaRPr lang="ru-RU" sz="11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sz="1100" dirty="0">
                <a:solidFill>
                  <a:schemeClr val="bg1"/>
                </a:solidFill>
              </a:rPr>
              <a:t>«Если хочешь быть здоров, -  закаляйся!»  гласят строчки известной песни.</a:t>
            </a:r>
          </a:p>
          <a:p>
            <a:pPr marL="0" indent="0" algn="just">
              <a:buNone/>
            </a:pPr>
            <a:r>
              <a:rPr lang="ru-RU" sz="1100" dirty="0">
                <a:solidFill>
                  <a:schemeClr val="bg1"/>
                </a:solidFill>
              </a:rPr>
              <a:t>А как же быть с малышом, который ещё не может принять сам решение.</a:t>
            </a:r>
          </a:p>
          <a:p>
            <a:pPr marL="0" indent="0" algn="just">
              <a:buNone/>
            </a:pPr>
            <a:r>
              <a:rPr lang="ru-RU" sz="1100" dirty="0">
                <a:solidFill>
                  <a:schemeClr val="bg1"/>
                </a:solidFill>
              </a:rPr>
              <a:t>Только родители могут принять верное решение, и мы хотим рассказать вам о том, что такое закаливание, когда его начинать и как проводить.</a:t>
            </a:r>
          </a:p>
          <a:p>
            <a:pPr marL="0" indent="0" algn="just">
              <a:buNone/>
            </a:pPr>
            <a:r>
              <a:rPr lang="ru-RU" sz="1100" b="1" dirty="0">
                <a:solidFill>
                  <a:schemeClr val="bg1"/>
                </a:solidFill>
              </a:rPr>
              <a:t>А почему именно весной?</a:t>
            </a:r>
            <a:endParaRPr lang="ru-RU" sz="11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sz="1100" dirty="0">
                <a:solidFill>
                  <a:schemeClr val="bg1"/>
                </a:solidFill>
              </a:rPr>
              <a:t>Этот сезон богат частыми переменами погоды и именно сейчас организм малыша нуждается в грамотной поддержке иммунитета.</a:t>
            </a:r>
          </a:p>
          <a:p>
            <a:pPr marL="0" indent="0" algn="just">
              <a:buNone/>
            </a:pPr>
            <a:r>
              <a:rPr lang="ru-RU" sz="1100" dirty="0">
                <a:solidFill>
                  <a:schemeClr val="bg1"/>
                </a:solidFill>
              </a:rPr>
              <a:t>Так сложилось, что  детское закаливание в советские времена категорически отвергалось.</a:t>
            </a:r>
          </a:p>
          <a:p>
            <a:pPr marL="0" indent="0" algn="just">
              <a:buNone/>
            </a:pPr>
            <a:r>
              <a:rPr lang="ru-RU" sz="1100" dirty="0">
                <a:solidFill>
                  <a:schemeClr val="bg1"/>
                </a:solidFill>
              </a:rPr>
              <a:t>Да и большинство родителей, т.е. вас с нами, воспитанных в то время, сами боятся одного только слова - закаливание.  </a:t>
            </a:r>
          </a:p>
          <a:p>
            <a:pPr marL="0" indent="0" algn="just">
              <a:buNone/>
            </a:pPr>
            <a:r>
              <a:rPr lang="ru-RU" sz="1100" dirty="0">
                <a:solidFill>
                  <a:schemeClr val="bg1"/>
                </a:solidFill>
              </a:rPr>
              <a:t>Но все страхи развеялись и сейчас в официальной медицине разработаны целые программы по закаливанию даже грудничков.</a:t>
            </a:r>
          </a:p>
          <a:p>
            <a:pPr marL="0" indent="0" algn="just">
              <a:buNone/>
            </a:pPr>
            <a:r>
              <a:rPr lang="ru-RU" sz="1100" b="1" dirty="0">
                <a:solidFill>
                  <a:schemeClr val="bg1"/>
                </a:solidFill>
              </a:rPr>
              <a:t>Воздушное закаливание.</a:t>
            </a:r>
            <a:endParaRPr lang="ru-RU" sz="11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sz="1100" dirty="0">
                <a:solidFill>
                  <a:schemeClr val="bg1"/>
                </a:solidFill>
              </a:rPr>
              <a:t>К воздушным стоит отнести выкладывания ребенка без одежды, прогулки с ним на свежем воздухе. Старайтесь занять малыша в это время </a:t>
            </a:r>
            <a:r>
              <a:rPr lang="ru-RU" sz="1100" dirty="0" smtClean="0">
                <a:solidFill>
                  <a:schemeClr val="bg1"/>
                </a:solidFill>
              </a:rPr>
              <a:t>игрой или </a:t>
            </a:r>
            <a:r>
              <a:rPr lang="ru-RU" sz="1100" dirty="0">
                <a:solidFill>
                  <a:schemeClr val="bg1"/>
                </a:solidFill>
              </a:rPr>
              <a:t>легкой гимнастикой, которую вы можете придумать сами. Почаще проветривайте комнату в отсутствии ребенка.</a:t>
            </a:r>
          </a:p>
          <a:p>
            <a:pPr marL="0" indent="0" algn="just">
              <a:buNone/>
            </a:pPr>
            <a:r>
              <a:rPr lang="ru-RU" sz="1100" b="1" dirty="0">
                <a:solidFill>
                  <a:schemeClr val="bg1"/>
                </a:solidFill>
              </a:rPr>
              <a:t>Водное закаливание.</a:t>
            </a:r>
            <a:endParaRPr lang="ru-RU" sz="11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sz="1100" dirty="0">
                <a:solidFill>
                  <a:schemeClr val="bg1"/>
                </a:solidFill>
              </a:rPr>
              <a:t>А  вот водное закаливание потребует от вас организованности - не стоит делать закаливающие процедуры время от времени, или используя воду одной и той же температуры- от таких процедур не будет пользы.</a:t>
            </a:r>
          </a:p>
          <a:p>
            <a:pPr marL="0" indent="0" algn="just">
              <a:buNone/>
            </a:pPr>
            <a:r>
              <a:rPr lang="ru-RU" sz="1100" dirty="0">
                <a:solidFill>
                  <a:schemeClr val="bg1"/>
                </a:solidFill>
              </a:rPr>
              <a:t>Самое главное для начала закаливания - найти тот температурный предел, который окажет нужный терапевтический эффект и не окажет сильного стрессового воздействия. И в этом случае только родители могут определить границу температур.</a:t>
            </a:r>
          </a:p>
          <a:p>
            <a:pPr marL="0" indent="0" algn="just">
              <a:buNone/>
            </a:pPr>
            <a:r>
              <a:rPr lang="ru-RU" sz="1100" b="1" dirty="0">
                <a:solidFill>
                  <a:schemeClr val="bg1"/>
                </a:solidFill>
              </a:rPr>
              <a:t>Умывания.</a:t>
            </a:r>
            <a:endParaRPr lang="ru-RU" sz="11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r>
              <a:rPr lang="ru-RU" sz="1100" dirty="0">
                <a:solidFill>
                  <a:schemeClr val="bg1"/>
                </a:solidFill>
              </a:rPr>
              <a:t>Утренние умывания  хорошо подготавливают ребенка к  знакомству с холодной водичкой.</a:t>
            </a:r>
          </a:p>
          <a:p>
            <a:pPr marL="0" indent="0" algn="just">
              <a:buNone/>
            </a:pPr>
            <a:r>
              <a:rPr lang="ru-RU" sz="1100" dirty="0">
                <a:solidFill>
                  <a:schemeClr val="bg1"/>
                </a:solidFill>
              </a:rPr>
              <a:t>Главное, обыгрывайте каждое свое действие.  Вам поможет народный фольклор - </a:t>
            </a:r>
            <a:r>
              <a:rPr lang="ru-RU" sz="1100" dirty="0" err="1">
                <a:solidFill>
                  <a:schemeClr val="bg1"/>
                </a:solidFill>
              </a:rPr>
              <a:t>потешки</a:t>
            </a:r>
            <a:r>
              <a:rPr lang="ru-RU" sz="1100" dirty="0">
                <a:solidFill>
                  <a:schemeClr val="bg1"/>
                </a:solidFill>
              </a:rPr>
              <a:t> при умывании. Тогда малыша не будет пугаться водных процедур. При этом температуру  воды постепенно снижаем до  15-20 градусов.</a:t>
            </a:r>
          </a:p>
          <a:p>
            <a:pPr algn="just"/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781757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20688"/>
            <a:ext cx="8229600" cy="4525963"/>
          </a:xfrm>
        </p:spPr>
        <p:txBody>
          <a:bodyPr>
            <a:normAutofit fontScale="32500" lnSpcReduction="20000"/>
          </a:bodyPr>
          <a:lstStyle/>
          <a:p>
            <a:pPr marL="0" indent="457200" algn="just">
              <a:buNone/>
            </a:pPr>
            <a:r>
              <a:rPr lang="ru-RU" sz="3400" b="1" dirty="0">
                <a:solidFill>
                  <a:schemeClr val="bg1"/>
                </a:solidFill>
              </a:rPr>
              <a:t>Обтирания.</a:t>
            </a:r>
            <a:endParaRPr lang="ru-RU" sz="3400" dirty="0">
              <a:solidFill>
                <a:schemeClr val="bg1"/>
              </a:solidFill>
            </a:endParaRPr>
          </a:p>
          <a:p>
            <a:pPr marL="0" indent="457200" algn="just">
              <a:buNone/>
            </a:pPr>
            <a:r>
              <a:rPr lang="ru-RU" sz="3400" dirty="0">
                <a:solidFill>
                  <a:schemeClr val="bg1"/>
                </a:solidFill>
              </a:rPr>
              <a:t>Сначала подготовьте кожицу малыша- разотрите  тельце ребенка сухой махровой </a:t>
            </a:r>
            <a:r>
              <a:rPr lang="ru-RU" sz="3400" dirty="0" err="1">
                <a:solidFill>
                  <a:schemeClr val="bg1"/>
                </a:solidFill>
              </a:rPr>
              <a:t>рукавичкей</a:t>
            </a:r>
            <a:r>
              <a:rPr lang="ru-RU" sz="3400" dirty="0">
                <a:solidFill>
                  <a:schemeClr val="bg1"/>
                </a:solidFill>
              </a:rPr>
              <a:t>, начиная с рук, шеи, груди, живота ног и  спины. Руки и ноги обтирают от пальцев вверх. Когда тело немного покраснеет, намочите рукавичку и повторите все те же движения вновь.</a:t>
            </a:r>
          </a:p>
          <a:p>
            <a:pPr marL="0" indent="457200" algn="just">
              <a:buNone/>
            </a:pPr>
            <a:r>
              <a:rPr lang="ru-RU" sz="3400" b="1" dirty="0">
                <a:solidFill>
                  <a:schemeClr val="bg1"/>
                </a:solidFill>
              </a:rPr>
              <a:t>Обливания ног.</a:t>
            </a:r>
            <a:endParaRPr lang="ru-RU" sz="3400" dirty="0">
              <a:solidFill>
                <a:schemeClr val="bg1"/>
              </a:solidFill>
            </a:endParaRPr>
          </a:p>
          <a:p>
            <a:pPr marL="0" indent="457200" algn="just">
              <a:buNone/>
            </a:pPr>
            <a:r>
              <a:rPr lang="ru-RU" sz="3400" dirty="0">
                <a:solidFill>
                  <a:schemeClr val="bg1"/>
                </a:solidFill>
              </a:rPr>
              <a:t>К этой процедуре можно приступать с 9-12 месяцев.</a:t>
            </a:r>
          </a:p>
          <a:p>
            <a:pPr marL="0" indent="457200" algn="just">
              <a:buNone/>
            </a:pPr>
            <a:r>
              <a:rPr lang="ru-RU" sz="3400" dirty="0">
                <a:solidFill>
                  <a:schemeClr val="bg1"/>
                </a:solidFill>
              </a:rPr>
              <a:t>С ребенком можно поиграть в игру в ванне - пусть  он лежит в теплой воде, а вы откройте кран с холодной водой и пусть он по очереди подставляет свои пяточки и ладошки  под струю с водой. Так не менее 3 раз.  Закончить игру лучше после холодной воды и укутав малыша в теплые пеленки, завернуть его ещё в теплое одеяло. Со временем  количество чередований  холодной и горячей воды можно увеличить.  А можно посадить малыша на стульчик и поливать его ножки водой сначала температурой 28 градусов, снижая её постепенно до 20 градусов. Так же отлично подойдет контрастное обливание - сначала теплой водой – около 36 градусов ,а затем холодной -26 градусов, заканчивая теплой водой.</a:t>
            </a:r>
          </a:p>
          <a:p>
            <a:pPr marL="0" indent="457200" algn="just">
              <a:buNone/>
            </a:pPr>
            <a:r>
              <a:rPr lang="ru-RU" sz="3400" dirty="0">
                <a:solidFill>
                  <a:schemeClr val="bg1"/>
                </a:solidFill>
              </a:rPr>
              <a:t>С 6 месяцев можно и нужно тренировать терморегуляцию организма,  рефлекторно воздействуя на стопы ребенка.  Приготовьте морскую воду - растворите 1 столовую ложку морской соли в 1 л воды температурой 22 °С. Смочите махровое полотенце и расстелите  его на столике. Помогите малышу «пошагать» или «попрыгать» на полотенце в течение 2- 3 секунд. Можно усилить воздействие на рефлекторные зоны стопы, выложив несколько не крупных камешков на полотенце. Через 2 недели усложните процедуру: смоченное полотенце положите в полиэтиленовый пакет и поместите в холодильник. После того как полотенце охладится, опустите на него ребенка на 2-3 секунды.</a:t>
            </a:r>
          </a:p>
          <a:p>
            <a:pPr marL="0" indent="457200" algn="just">
              <a:buNone/>
            </a:pPr>
            <a:r>
              <a:rPr lang="ru-RU" sz="3400" dirty="0">
                <a:solidFill>
                  <a:schemeClr val="bg1"/>
                </a:solidFill>
              </a:rPr>
              <a:t>Зимой можно проводить закаливание на снегу.</a:t>
            </a:r>
          </a:p>
          <a:p>
            <a:pPr marL="0" indent="457200" algn="just">
              <a:buNone/>
            </a:pPr>
            <a:r>
              <a:rPr lang="ru-RU" sz="3400" dirty="0" smtClean="0">
                <a:solidFill>
                  <a:schemeClr val="bg1"/>
                </a:solidFill>
              </a:rPr>
              <a:t>Когда </a:t>
            </a:r>
            <a:r>
              <a:rPr lang="ru-RU" sz="3400" dirty="0">
                <a:solidFill>
                  <a:schemeClr val="bg1"/>
                </a:solidFill>
              </a:rPr>
              <a:t>вы уже вдоволь наиграетесь с малышом в снежки, можно снять обувь малыша и буквально на несколько секунд поставить ножки ребенка на снег, затем быстро вытереть ноги от снега и вновь обуть малыша, чтоб продолжить игру в снежки.</a:t>
            </a:r>
          </a:p>
          <a:p>
            <a:pPr marL="0" indent="457200" algn="just">
              <a:buNone/>
            </a:pPr>
            <a:r>
              <a:rPr lang="ru-RU" sz="3400" b="1" dirty="0">
                <a:solidFill>
                  <a:schemeClr val="bg1"/>
                </a:solidFill>
              </a:rPr>
              <a:t>Закаливание солнечными лучами.</a:t>
            </a:r>
            <a:endParaRPr lang="ru-RU" sz="3400" dirty="0">
              <a:solidFill>
                <a:schemeClr val="bg1"/>
              </a:solidFill>
            </a:endParaRPr>
          </a:p>
          <a:p>
            <a:pPr marL="0" indent="457200" algn="just">
              <a:buNone/>
            </a:pPr>
            <a:r>
              <a:rPr lang="ru-RU" sz="3400" dirty="0">
                <a:solidFill>
                  <a:schemeClr val="bg1"/>
                </a:solidFill>
              </a:rPr>
              <a:t>Весной замечательно проводить солнечные ванны. Хорошо будет, если малыш побегает босиком утром, когда воздух ещё чистый и свежий, а солнце не так активно. А  как здорово пробежаться утром по росе!</a:t>
            </a:r>
          </a:p>
          <a:p>
            <a:pPr marL="0" indent="457200" algn="just">
              <a:buNone/>
            </a:pPr>
            <a:r>
              <a:rPr lang="ru-RU" sz="3400" dirty="0" smtClean="0">
                <a:solidFill>
                  <a:schemeClr val="bg1"/>
                </a:solidFill>
              </a:rPr>
              <a:t>Не </a:t>
            </a:r>
            <a:r>
              <a:rPr lang="ru-RU" sz="3400" dirty="0">
                <a:solidFill>
                  <a:schemeClr val="bg1"/>
                </a:solidFill>
              </a:rPr>
              <a:t>запрещайте малышам в погожий теплый день пробежаться по луже - все это только укрепляет организм малыша.</a:t>
            </a:r>
          </a:p>
          <a:p>
            <a:pPr marL="0" indent="457200" algn="just">
              <a:buNone/>
            </a:pPr>
            <a:r>
              <a:rPr lang="ru-RU" sz="3400" b="1" i="1" dirty="0">
                <a:solidFill>
                  <a:schemeClr val="bg1"/>
                </a:solidFill>
              </a:rPr>
              <a:t>И самое главное - процесс </a:t>
            </a:r>
            <a:r>
              <a:rPr lang="ru-RU" sz="3400" b="1" i="1" dirty="0" smtClean="0">
                <a:solidFill>
                  <a:schemeClr val="bg1"/>
                </a:solidFill>
              </a:rPr>
              <a:t>закаливания</a:t>
            </a:r>
            <a:r>
              <a:rPr lang="ru-RU" sz="3400" dirty="0" smtClean="0">
                <a:solidFill>
                  <a:schemeClr val="bg1"/>
                </a:solidFill>
              </a:rPr>
              <a:t> </a:t>
            </a:r>
            <a:r>
              <a:rPr lang="ru-RU" sz="3400" b="1" i="1" dirty="0" smtClean="0">
                <a:solidFill>
                  <a:schemeClr val="bg1"/>
                </a:solidFill>
              </a:rPr>
              <a:t>пойдет </a:t>
            </a:r>
            <a:r>
              <a:rPr lang="ru-RU" sz="3400" b="1" i="1" dirty="0">
                <a:solidFill>
                  <a:schemeClr val="bg1"/>
                </a:solidFill>
              </a:rPr>
              <a:t>легко и </a:t>
            </a:r>
            <a:r>
              <a:rPr lang="ru-RU" sz="3400" b="1" i="1" dirty="0" smtClean="0">
                <a:solidFill>
                  <a:schemeClr val="bg1"/>
                </a:solidFill>
              </a:rPr>
              <a:t>весело,</a:t>
            </a:r>
            <a:r>
              <a:rPr lang="ru-RU" sz="3400" dirty="0" smtClean="0">
                <a:solidFill>
                  <a:schemeClr val="bg1"/>
                </a:solidFill>
              </a:rPr>
              <a:t> </a:t>
            </a:r>
            <a:r>
              <a:rPr lang="ru-RU" sz="3400" b="1" i="1" dirty="0" smtClean="0">
                <a:solidFill>
                  <a:schemeClr val="bg1"/>
                </a:solidFill>
              </a:rPr>
              <a:t>если </a:t>
            </a:r>
            <a:r>
              <a:rPr lang="ru-RU" sz="3400" b="1" i="1" dirty="0">
                <a:solidFill>
                  <a:schemeClr val="bg1"/>
                </a:solidFill>
              </a:rPr>
              <a:t>вся </a:t>
            </a:r>
            <a:r>
              <a:rPr lang="ru-RU" sz="3400" b="1" i="1" dirty="0" smtClean="0">
                <a:solidFill>
                  <a:schemeClr val="bg1"/>
                </a:solidFill>
              </a:rPr>
              <a:t>семья будет в нем участвовать.</a:t>
            </a:r>
            <a:endParaRPr lang="ru-RU" sz="3400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38914" name="Picture 2" descr="https://zhnews.ru/wp-content/uploads/2020/06/dets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581128"/>
            <a:ext cx="3098775" cy="2065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533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Год науки и технологий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1506" name="Picture 2" descr="https://sun9-9.userapi.com/c851520/v851520708/13bc6/j-SB-rWJznY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78" y="1700808"/>
            <a:ext cx="830072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5942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Живая энциклопедия!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4546848" cy="4857403"/>
          </a:xfrm>
        </p:spPr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Энциклопедия – это научное справочное пособие по всем или отдельным отраслям знаний.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В рамках плана работы, посвященного Году науки и технологий, педагоги создали в родительских информационных уголках «Живые энциклопедии». Индивидуальная работа с повышением знаний родителей была проведена по различным научным вопросам. А также были розданы памятки и брошюры.</a:t>
            </a:r>
          </a:p>
          <a:p>
            <a:endParaRPr lang="ru-RU" dirty="0"/>
          </a:p>
        </p:txBody>
      </p:sp>
      <p:pic>
        <p:nvPicPr>
          <p:cNvPr id="22530" name="Picture 2" descr="IMG-20211118-WA0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60" y="1268760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IMG-20211125-WA0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193696"/>
            <a:ext cx="1905000" cy="1543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https://img-fotki.yandex.ru/get/9480/214177006.57/0_d8a98_58720028_orig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000" y="3835369"/>
            <a:ext cx="3924272" cy="22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26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Сокровище географии.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1268760"/>
            <a:ext cx="4618856" cy="4525963"/>
          </a:xfrm>
        </p:spPr>
        <p:txBody>
          <a:bodyPr>
            <a:normAutofit fontScale="55000" lnSpcReduction="20000"/>
          </a:bodyPr>
          <a:lstStyle/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Педагог подготовительной группы провела предварительную работу с воспитанниками по ознакомлению с картой мира, глобусом, материками, частями света и странами. А далее, чтобы закрепить полученные знания подготовила игру-</a:t>
            </a:r>
            <a:r>
              <a:rPr lang="ru-RU" dirty="0" err="1">
                <a:solidFill>
                  <a:schemeClr val="bg1"/>
                </a:solidFill>
              </a:rPr>
              <a:t>квест</a:t>
            </a:r>
            <a:r>
              <a:rPr lang="ru-RU" dirty="0">
                <a:solidFill>
                  <a:schemeClr val="bg1"/>
                </a:solidFill>
              </a:rPr>
              <a:t> «Сокровище географии».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Ребята рисовали глобус, искали части света с помощью компаса на станции «Куда мы пойдем?», участвовали в экскурсии по красивым местам нашей страны с красочными иллюстрациями, искали клад.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И в конце сделали вывод, что самая главная наша задача – это защита нашей планеты в условиях плохой экологической обстановки. Дети хоть еще и дошкольники, но уже понимают, что участвовать в сохранении природы и ее богатств нужно уже сейчас.</a:t>
            </a:r>
          </a:p>
          <a:p>
            <a:endParaRPr lang="ru-RU" dirty="0"/>
          </a:p>
        </p:txBody>
      </p:sp>
      <p:pic>
        <p:nvPicPr>
          <p:cNvPr id="23554" name="Picture 2" descr="IMG-20211209-WA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28" y="1268760"/>
            <a:ext cx="1905000" cy="1762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IMG-20211209-WA0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198" y="1920254"/>
            <a:ext cx="1905000" cy="1685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https://lafoy.ru/photo_l/chto-podarit-rebenku-na-novyy-god-2021-1126-4456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29" y="3606180"/>
            <a:ext cx="3965054" cy="263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85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6"/>
                </a:solidFill>
                <a:latin typeface="Monotype Corsiva" panose="03010101010201010101" pitchFamily="66" charset="0"/>
              </a:rPr>
              <a:t>Год народного искусства и культурного наследия.</a:t>
            </a:r>
            <a:endParaRPr lang="ru-RU" b="1" dirty="0">
              <a:solidFill>
                <a:schemeClr val="accent6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24578" name="Picture 2" descr="https://catherineasquithgallery.com/uploads/posts/2021-02/1613463397_42-p-fon-dlya-prezentatsii-pro-narodi-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88472"/>
            <a:ext cx="8002397" cy="46764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51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6"/>
                </a:solidFill>
                <a:latin typeface="Monotype Corsiva" panose="03010101010201010101" pitchFamily="66" charset="0"/>
              </a:rPr>
              <a:t>Открытие Года народного искусства и культурного наследия!</a:t>
            </a:r>
            <a:endParaRPr lang="ru-RU" dirty="0">
              <a:solidFill>
                <a:schemeClr val="accent6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28800"/>
            <a:ext cx="5194920" cy="4497363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buNone/>
            </a:pPr>
            <a:r>
              <a:rPr lang="ru-RU" sz="3700" dirty="0">
                <a:solidFill>
                  <a:schemeClr val="bg1"/>
                </a:solidFill>
              </a:rPr>
              <a:t>Необходимость приобщения молодого поколения к национальной культуре трактуется народной мудростью: наше сегодня, как некогда наше прошлое, также творит традиции будущего. Наши дети должны хорошо знать не только историю Российского государства, но и традиции национальной культуры, осознавать, понимать и активно участвовать в возрождении национальной культуры. С детьми в МДОУ центре развития ребенка – д/с № 14 проводили цикл мероприятий, посвященных открытию Года народного искусства и культурного наследия. В план этого дня были включены мероприятия эстетического, познавательного, спортивно-оздоровительного, краеведческого, нравственного направления. В ходе бесед, дидактических игр, рассматривания репродукций и иллюстраций дети знакомились с народными традициями, приметами, промыслами.</a:t>
            </a:r>
          </a:p>
          <a:p>
            <a:pPr marL="0" indent="0" algn="just">
              <a:buNone/>
            </a:pPr>
            <a:r>
              <a:rPr lang="ru-RU" sz="3700" dirty="0">
                <a:solidFill>
                  <a:schemeClr val="bg1"/>
                </a:solidFill>
              </a:rPr>
              <a:t>В течение дня с детьми были проведены беседы «Русская национальная игрушка-матрешка», «Краеведческий музей в нашем городе», «Старинные обычаи» и т.д..</a:t>
            </a:r>
          </a:p>
          <a:p>
            <a:pPr marL="0" indent="0" algn="just">
              <a:buNone/>
            </a:pPr>
            <a:r>
              <a:rPr lang="ru-RU" sz="3700" dirty="0">
                <a:solidFill>
                  <a:schemeClr val="bg1"/>
                </a:solidFill>
              </a:rPr>
              <a:t>А также слушали народные песни, музыкальные произведения..</a:t>
            </a:r>
            <a:br>
              <a:rPr lang="ru-RU" sz="3700" dirty="0">
                <a:solidFill>
                  <a:schemeClr val="bg1"/>
                </a:solidFill>
              </a:rPr>
            </a:br>
            <a:r>
              <a:rPr lang="ru-RU" sz="3700" dirty="0">
                <a:solidFill>
                  <a:schemeClr val="bg1"/>
                </a:solidFill>
              </a:rPr>
              <a:t>Рассматривали орнаменты и виды узоров народных промыслов. Проводили беседы о национальностях, проживающих в нашей стране. Для родителей составили консультацию «Значение народной игрушки в воспитании детей».</a:t>
            </a:r>
            <a:br>
              <a:rPr lang="ru-RU" sz="3700" dirty="0">
                <a:solidFill>
                  <a:schemeClr val="bg1"/>
                </a:solidFill>
              </a:rPr>
            </a:br>
            <a:r>
              <a:rPr lang="ru-RU" sz="3700" dirty="0">
                <a:solidFill>
                  <a:schemeClr val="bg1"/>
                </a:solidFill>
              </a:rPr>
              <a:t>Посещали с детьми мини-музей «Народное творчество». Здесь дети получили возможность не только посмотреть, но и потрогать своими руками изделия старины.</a:t>
            </a:r>
          </a:p>
          <a:p>
            <a:pPr marL="0" indent="0" algn="just">
              <a:buNone/>
            </a:pPr>
            <a:r>
              <a:rPr lang="ru-RU" sz="3700" dirty="0">
                <a:solidFill>
                  <a:schemeClr val="bg1"/>
                </a:solidFill>
              </a:rPr>
              <a:t>А также был состоялся праздник, на котором пели и плясали наши юные артисты в тематических костюмах.</a:t>
            </a:r>
          </a:p>
          <a:p>
            <a:pPr marL="0" indent="0" algn="just">
              <a:buNone/>
            </a:pPr>
            <a:r>
              <a:rPr lang="ru-RU" sz="3700" dirty="0">
                <a:solidFill>
                  <a:schemeClr val="bg1"/>
                </a:solidFill>
              </a:rPr>
              <a:t>Родители были в восторге! А дети довольны своим выступлением.</a:t>
            </a:r>
          </a:p>
          <a:p>
            <a:endParaRPr lang="ru-RU" dirty="0"/>
          </a:p>
        </p:txBody>
      </p:sp>
      <p:pic>
        <p:nvPicPr>
          <p:cNvPr id="25602" name="Picture 2" descr="14.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093" y="1379118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14.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784" y="2451875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s://ruobr.ru/media/program_dod_images/8f124cf8522f471aa7b36bd66947b94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5374432" y="3845584"/>
            <a:ext cx="2324621" cy="129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05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600" b="1" dirty="0" smtClean="0">
                <a:latin typeface="Monotype Corsiva" panose="03010101010201010101" pitchFamily="66" charset="0"/>
              </a:rPr>
              <a:t>Вам, родители!</a:t>
            </a:r>
            <a:endParaRPr lang="ru-RU" sz="6600" b="1" dirty="0">
              <a:latin typeface="Monotype Corsiva" panose="03010101010201010101" pitchFamily="66" charset="0"/>
            </a:endParaRPr>
          </a:p>
        </p:txBody>
      </p:sp>
      <p:pic>
        <p:nvPicPr>
          <p:cNvPr id="1026" name="Picture 2" descr="https://otkritki2.ru/wp-content/uploads/2018/12/pozdravitelinaya-kartinka-s-pervim-dnem-vesny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5371356" cy="3836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900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Тульский самовар!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896" y="1196752"/>
            <a:ext cx="5266928" cy="4525963"/>
          </a:xfrm>
        </p:spPr>
        <p:txBody>
          <a:bodyPr>
            <a:normAutofit fontScale="40000" lnSpcReduction="20000"/>
          </a:bodyPr>
          <a:lstStyle/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Наш красавец самовар!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Самовар пыхтит, искрится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Щедрый, круглый, золотой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Озаряет наши лица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Он своею добротой!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Лучше доктора любого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Лечит скуку и тоску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Чашка вкусного, крутого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Самоварного чайку!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Самовар – неотъемлемая часть нашей истории и культуры. Это такой же колоритный символ России, как матрешка, балалайка, валенки, шапка-ушанка. Холодным зимним вечером так приятно попить чаю из самовара! Этому и посвящается наш очередной тематический день.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Первый самовар был изготовлен в городе Туле и это для нас особая гордость, ведь мы Туляки! В этот день воспитанники средней группы побеседовали о  том, какие были самовары: размера, формы, вида. Слушали фольклорные произведения о самоварах, а потом устроили чаепитие.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Свои впечатления от увиденного и услышанного дети перенесли в рисунки.</a:t>
            </a:r>
          </a:p>
          <a:p>
            <a:pPr indent="457200" algn="just"/>
            <a:endParaRPr lang="ru-RU" dirty="0"/>
          </a:p>
        </p:txBody>
      </p:sp>
      <p:pic>
        <p:nvPicPr>
          <p:cNvPr id="26626" name="Picture 2" descr="IMG-20220201-WA0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32" y="1052735"/>
            <a:ext cx="1351740" cy="1794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IMG-20220201-WA0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1247659" cy="165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223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Мини-музей </a:t>
            </a:r>
            <a:b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</a:br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«Народное творчество»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1417638"/>
            <a:ext cx="4618856" cy="4525963"/>
          </a:xfrm>
        </p:spPr>
        <p:txBody>
          <a:bodyPr>
            <a:normAutofit fontScale="47500" lnSpcReduction="20000"/>
          </a:bodyPr>
          <a:lstStyle/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В нашем учреждении функционирует мини-музей, посвященный народным промыслам. Коллекция мини – музея располагается на полках в средней группе. Экспонаты данных коллекций  можно посмотреть, потрогать.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Они могут быть использованы в процессе непосредственно образовательной деятельности, «художественно – эстетической» направленности. Мини-музей предназначен  для формирования первичных представлений о музеях, для познавательного развития детей, развития художественных, изобразительных навыков. Музейные экспонаты собраны в соответствии с возрастом детей. Коллекции мини-музея располагаются в специально отведенном месте,  доступном  для детей. Предоставляется краткое описание каждого экспоната и  прилагается к паспорту мини – музея.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В специально отведенное время музей посещают воспитанники всех групп. Свои впечатления от посещения они передают в творческих работах.</a:t>
            </a:r>
          </a:p>
          <a:p>
            <a:endParaRPr lang="ru-RU" dirty="0"/>
          </a:p>
        </p:txBody>
      </p:sp>
      <p:pic>
        <p:nvPicPr>
          <p:cNvPr id="27650" name="Picture 2" descr="IMG_20220207_154108_resized_20220208_01014096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43" y="703263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IMG-20220207-WA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99443"/>
            <a:ext cx="1905000" cy="1781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https://kartinkin.net/uploads/posts/2022-03/1646855531_19-kartinkin-net-p-russkii-narodnii-ornament-kartinki-1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01008"/>
            <a:ext cx="4312196" cy="277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55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Развивайка</a:t>
            </a:r>
            <a:r>
              <a:rPr lang="ru-RU" dirty="0" smtClean="0"/>
              <a:t>!</a:t>
            </a:r>
            <a:endParaRPr lang="ru-RU" dirty="0"/>
          </a:p>
        </p:txBody>
      </p:sp>
      <p:pic>
        <p:nvPicPr>
          <p:cNvPr id="28674" name="Picture 2" descr="https://phonoteka.org/uploads/posts/2021-04/1618653783_7-phonoteka_org-p-detskoe-tvorchestvo-fon-7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97" y="1196752"/>
            <a:ext cx="7387805" cy="415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25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Консультация для родителей «Питание детей весной»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402832" cy="4525963"/>
          </a:xfrm>
        </p:spPr>
        <p:txBody>
          <a:bodyPr>
            <a:normAutofit fontScale="47500" lnSpcReduction="20000"/>
          </a:bodyPr>
          <a:lstStyle/>
          <a:p>
            <a:pPr marL="0" indent="457200" algn="just">
              <a:buNone/>
            </a:pPr>
            <a:r>
              <a:rPr lang="ru-RU" b="1" dirty="0">
                <a:solidFill>
                  <a:schemeClr val="bg1"/>
                </a:solidFill>
              </a:rPr>
              <a:t>Весна</a:t>
            </a:r>
            <a:r>
              <a:rPr lang="ru-RU" dirty="0">
                <a:solidFill>
                  <a:schemeClr val="bg1"/>
                </a:solidFill>
              </a:rPr>
              <a:t> – особенное время года. Поэтому для поддержания здоровья малыша, а также для профилактики частых заболеваний простудами и гриппом, </a:t>
            </a:r>
            <a:r>
              <a:rPr lang="ru-RU" b="1" dirty="0">
                <a:solidFill>
                  <a:schemeClr val="bg1"/>
                </a:solidFill>
              </a:rPr>
              <a:t>родители</a:t>
            </a:r>
            <a:r>
              <a:rPr lang="ru-RU" dirty="0">
                <a:solidFill>
                  <a:schemeClr val="bg1"/>
                </a:solidFill>
              </a:rPr>
              <a:t> обязательно должны следить за правильным </a:t>
            </a:r>
            <a:r>
              <a:rPr lang="ru-RU" b="1" dirty="0">
                <a:solidFill>
                  <a:schemeClr val="bg1"/>
                </a:solidFill>
              </a:rPr>
              <a:t>питанием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Что же обязательно должен содержать ежедневный рацион ребёнка, который посещает детский сад и является дошкольником?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В сутки необходимо съедать около 20 г растительных и животных жиров. Причём одна треть из этого количества должна принадлежать животным жирам, а две трети – растительным.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В рационе каждый день должны иметься кисломолочные продукты – натуральные йогурты, молоко, детский кефир, сыр, ряженка.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Если малыш не любит молоко – от него лучше отказаться вовсе и заменить его именно свежими кисломолочными продуктами.</a:t>
            </a:r>
          </a:p>
          <a:p>
            <a:endParaRPr lang="ru-RU" dirty="0"/>
          </a:p>
        </p:txBody>
      </p:sp>
      <p:pic>
        <p:nvPicPr>
          <p:cNvPr id="29698" name="Picture 2" descr="https://avatars.mds.yandex.net/get-zen_doc/1677529/pub_5d1e13e87cb0a100ae25e0d0_5d1e15dd1fd98a00ad4d365e/scale_1200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006" y="2132856"/>
            <a:ext cx="4026859" cy="226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25463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4008" y="692696"/>
            <a:ext cx="4042792" cy="5433467"/>
          </a:xfrm>
        </p:spPr>
        <p:txBody>
          <a:bodyPr>
            <a:normAutofit fontScale="47500" lnSpcReduction="20000"/>
          </a:bodyPr>
          <a:lstStyle/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Не забывайте включать в рацион продукты, богатые белками. Это в первую очередь рыба (один день в неделю обязательно должен быть рыбным, яйца, мясо, сыр, бобовые.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Каждый день давайте ребёнку его любимый фрукт на полдник. Это может быть груша, яблоко или банан. Не забывайте и про овощи – морковь, свёкла и картофель особенно полезны в весеннее время года.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Принимать витаминно-минеральные комплексы следует только после консультации с педиатром.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Следите за тем, чтобы в рационе было как можно больше продуктов, которые содержат натуральную аскорбиновую кислоту </a:t>
            </a:r>
            <a:r>
              <a:rPr lang="ru-RU" i="1" dirty="0">
                <a:solidFill>
                  <a:schemeClr val="bg1"/>
                </a:solidFill>
              </a:rPr>
              <a:t>(витамин С)</a:t>
            </a:r>
            <a:r>
              <a:rPr lang="ru-RU" dirty="0">
                <a:solidFill>
                  <a:schemeClr val="bg1"/>
                </a:solidFill>
              </a:rPr>
              <a:t>. Это капуста, помидоры, отвар шиповника, малина, цитрусовые.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Правильное питание, организованное с началом весны, поможет вашим дочкам и сыночкам оставаться здоровыми, активными и сильными. Это скажется не только на физическом, но и на умственном развитии ребёнка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marL="0" indent="45720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(подготовил воспитатель </a:t>
            </a:r>
            <a:r>
              <a:rPr lang="ru-RU" dirty="0" err="1" smtClean="0">
                <a:solidFill>
                  <a:schemeClr val="bg1"/>
                </a:solidFill>
              </a:rPr>
              <a:t>Раева</a:t>
            </a:r>
            <a:r>
              <a:rPr lang="ru-RU" smtClean="0">
                <a:solidFill>
                  <a:schemeClr val="bg1"/>
                </a:solidFill>
              </a:rPr>
              <a:t> Т.В.)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30722" name="Picture 2" descr="https://dou73.obrku.ru/images/bezopasnost/zdorovie_rebenka/pitanie/84857031-228e-402b-ab18-2a5655d96b2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99" y="908720"/>
            <a:ext cx="4424409" cy="28083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4629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s://i.ytimg.com/vi/MIGfnyagSYA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327636" cy="468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36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Омлет (</a:t>
            </a:r>
            <a:r>
              <a:rPr lang="ru-RU" b="1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фриттата</a:t>
            </a:r>
            <a:r>
              <a:rPr lang="ru-RU" b="1" dirty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) со шпинатом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4042792" cy="5073427"/>
          </a:xfrm>
        </p:spPr>
        <p:txBody>
          <a:bodyPr>
            <a:normAutofit fontScale="85000" lnSpcReduction="20000"/>
          </a:bodyPr>
          <a:lstStyle/>
          <a:p>
            <a:pPr marL="0" indent="0" fontAlgn="t">
              <a:buNone/>
            </a:pPr>
            <a:r>
              <a:rPr lang="ru-RU" b="1" dirty="0">
                <a:solidFill>
                  <a:schemeClr val="bg1"/>
                </a:solidFill>
              </a:rPr>
              <a:t>Нам понадобится:</a:t>
            </a:r>
          </a:p>
          <a:p>
            <a:pPr fontAlgn="t"/>
            <a:r>
              <a:rPr lang="ru-RU" dirty="0">
                <a:solidFill>
                  <a:schemeClr val="bg1"/>
                </a:solidFill>
              </a:rPr>
              <a:t>150 г. листьев шпината (можно замороженные)</a:t>
            </a:r>
          </a:p>
          <a:p>
            <a:pPr fontAlgn="t"/>
            <a:r>
              <a:rPr lang="ru-RU" dirty="0">
                <a:solidFill>
                  <a:schemeClr val="bg1"/>
                </a:solidFill>
              </a:rPr>
              <a:t>1 </a:t>
            </a:r>
            <a:r>
              <a:rPr lang="ru-RU" dirty="0" err="1">
                <a:solidFill>
                  <a:schemeClr val="bg1"/>
                </a:solidFill>
              </a:rPr>
              <a:t>ч.л</a:t>
            </a:r>
            <a:r>
              <a:rPr lang="ru-RU" dirty="0">
                <a:solidFill>
                  <a:schemeClr val="bg1"/>
                </a:solidFill>
              </a:rPr>
              <a:t>. сухого чеснока</a:t>
            </a:r>
          </a:p>
          <a:p>
            <a:pPr fontAlgn="t"/>
            <a:r>
              <a:rPr lang="ru-RU" dirty="0">
                <a:solidFill>
                  <a:schemeClr val="bg1"/>
                </a:solidFill>
              </a:rPr>
              <a:t>4 яйца</a:t>
            </a:r>
          </a:p>
          <a:p>
            <a:pPr fontAlgn="t"/>
            <a:r>
              <a:rPr lang="ru-RU" dirty="0">
                <a:solidFill>
                  <a:schemeClr val="bg1"/>
                </a:solidFill>
              </a:rPr>
              <a:t>4 </a:t>
            </a:r>
            <a:r>
              <a:rPr lang="ru-RU" dirty="0" err="1">
                <a:solidFill>
                  <a:schemeClr val="bg1"/>
                </a:solidFill>
              </a:rPr>
              <a:t>ст.л</a:t>
            </a:r>
            <a:r>
              <a:rPr lang="ru-RU" dirty="0">
                <a:solidFill>
                  <a:schemeClr val="bg1"/>
                </a:solidFill>
              </a:rPr>
              <a:t>. молока</a:t>
            </a:r>
          </a:p>
          <a:p>
            <a:pPr fontAlgn="t"/>
            <a:r>
              <a:rPr lang="ru-RU" dirty="0">
                <a:solidFill>
                  <a:schemeClr val="bg1"/>
                </a:solidFill>
              </a:rPr>
              <a:t>щепотка мускатного ореха</a:t>
            </a:r>
          </a:p>
          <a:p>
            <a:pPr fontAlgn="t"/>
            <a:r>
              <a:rPr lang="ru-RU" dirty="0">
                <a:solidFill>
                  <a:schemeClr val="bg1"/>
                </a:solidFill>
              </a:rPr>
              <a:t>щепотка черного перца</a:t>
            </a:r>
          </a:p>
          <a:p>
            <a:pPr fontAlgn="t"/>
            <a:r>
              <a:rPr lang="ru-RU" dirty="0">
                <a:solidFill>
                  <a:schemeClr val="bg1"/>
                </a:solidFill>
              </a:rPr>
              <a:t>50 г. сыра </a:t>
            </a:r>
            <a:r>
              <a:rPr lang="ru-RU" dirty="0" err="1">
                <a:solidFill>
                  <a:schemeClr val="bg1"/>
                </a:solidFill>
              </a:rPr>
              <a:t>фета</a:t>
            </a:r>
            <a:endParaRPr lang="ru-RU" dirty="0">
              <a:solidFill>
                <a:schemeClr val="bg1"/>
              </a:solidFill>
            </a:endParaRPr>
          </a:p>
          <a:p>
            <a:pPr fontAlgn="t"/>
            <a:r>
              <a:rPr lang="ru-RU" dirty="0">
                <a:solidFill>
                  <a:schemeClr val="bg1"/>
                </a:solidFill>
              </a:rPr>
              <a:t>1 </a:t>
            </a:r>
            <a:r>
              <a:rPr lang="ru-RU" dirty="0" err="1">
                <a:solidFill>
                  <a:schemeClr val="bg1"/>
                </a:solidFill>
              </a:rPr>
              <a:t>ст.л</a:t>
            </a:r>
            <a:r>
              <a:rPr lang="ru-RU" dirty="0">
                <a:solidFill>
                  <a:schemeClr val="bg1"/>
                </a:solidFill>
              </a:rPr>
              <a:t>. масла для жарки</a:t>
            </a:r>
          </a:p>
          <a:p>
            <a:pPr fontAlgn="t"/>
            <a:r>
              <a:rPr lang="ru-RU" dirty="0">
                <a:solidFill>
                  <a:schemeClr val="bg1"/>
                </a:solidFill>
              </a:rPr>
              <a:t>1 луковица</a:t>
            </a:r>
          </a:p>
          <a:p>
            <a:endParaRPr lang="ru-RU" dirty="0"/>
          </a:p>
        </p:txBody>
      </p:sp>
      <p:pic>
        <p:nvPicPr>
          <p:cNvPr id="32770" name="Picture 2" descr="Омлет (фриттата) со шпинат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050" y="1556792"/>
            <a:ext cx="4005892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545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548680"/>
            <a:ext cx="4474840" cy="5505475"/>
          </a:xfrm>
        </p:spPr>
        <p:txBody>
          <a:bodyPr>
            <a:normAutofit fontScale="70000" lnSpcReduction="20000"/>
          </a:bodyPr>
          <a:lstStyle/>
          <a:p>
            <a:pPr marL="0" indent="45720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Омлет </a:t>
            </a:r>
            <a:r>
              <a:rPr lang="ru-RU" dirty="0">
                <a:solidFill>
                  <a:schemeClr val="bg1"/>
                </a:solidFill>
              </a:rPr>
              <a:t>(</a:t>
            </a:r>
            <a:r>
              <a:rPr lang="ru-RU" dirty="0" err="1">
                <a:solidFill>
                  <a:schemeClr val="bg1"/>
                </a:solidFill>
              </a:rPr>
              <a:t>фриттата</a:t>
            </a:r>
            <a:r>
              <a:rPr lang="ru-RU" dirty="0">
                <a:solidFill>
                  <a:schemeClr val="bg1"/>
                </a:solidFill>
              </a:rPr>
              <a:t>) со шпинатом – итальянский вариант омлета, отличное предложение для вкусного и легкого в приготовлении завтрака или горячего ужина. Омлет со шпинатом и </a:t>
            </a:r>
            <a:r>
              <a:rPr lang="ru-RU" dirty="0" err="1">
                <a:solidFill>
                  <a:schemeClr val="bg1"/>
                </a:solidFill>
              </a:rPr>
              <a:t>фетой</a:t>
            </a:r>
            <a:r>
              <a:rPr lang="ru-RU" dirty="0">
                <a:solidFill>
                  <a:schemeClr val="bg1"/>
                </a:solidFill>
              </a:rPr>
              <a:t> можно приготовить очень быстро и просто, так что это отличный способ справиться с внезапным приступом голода.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Вы можете приготовить омлет разными способами: с сыром, овощами, мясом или морепродуктами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  <a:endParaRPr lang="ru-RU" dirty="0">
              <a:solidFill>
                <a:schemeClr val="bg1"/>
              </a:solidFill>
            </a:endParaRP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1. Шпинат нарезать. Если замороженный, то предварительно разморозить и слить жидкость.</a:t>
            </a:r>
          </a:p>
        </p:txBody>
      </p:sp>
      <p:pic>
        <p:nvPicPr>
          <p:cNvPr id="33794" name="Picture 2" descr="Омлет (фриттата) со шпинатом - шаг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3918960" cy="2609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5695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4618856" cy="5577483"/>
          </a:xfrm>
        </p:spPr>
        <p:txBody>
          <a:bodyPr>
            <a:normAutofit lnSpcReduction="10000"/>
          </a:bodyPr>
          <a:lstStyle/>
          <a:p>
            <a:pPr marL="0" indent="457200" algn="just" fontAlgn="t">
              <a:buNone/>
            </a:pPr>
            <a:r>
              <a:rPr lang="ru-RU" dirty="0">
                <a:solidFill>
                  <a:schemeClr val="bg1"/>
                </a:solidFill>
              </a:rPr>
              <a:t>2. Смешать молоко с яйцами, перцем и мускатным орехом. Приправить чесноком.</a:t>
            </a:r>
          </a:p>
          <a:p>
            <a:pPr indent="457200" algn="just"/>
            <a:endParaRPr lang="ru-RU" dirty="0" smtClean="0">
              <a:solidFill>
                <a:schemeClr val="bg1"/>
              </a:solidFill>
            </a:endParaRPr>
          </a:p>
          <a:p>
            <a:pPr indent="457200" algn="just"/>
            <a:endParaRPr lang="ru-RU" dirty="0">
              <a:solidFill>
                <a:schemeClr val="bg1"/>
              </a:solidFill>
            </a:endParaRPr>
          </a:p>
          <a:p>
            <a:pPr marL="0" indent="45720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3</a:t>
            </a:r>
            <a:r>
              <a:rPr lang="ru-RU" dirty="0">
                <a:solidFill>
                  <a:schemeClr val="bg1"/>
                </a:solidFill>
              </a:rPr>
              <a:t>. Нарезанный лук размягчить в масле, добавить шпинат и обжарить.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4818" name="Picture 2" descr="Омлет (фриттата) со шпинатом - шаг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548680"/>
            <a:ext cx="3809288" cy="2536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Омлет (фриттата) со шпинатом - шаг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275151"/>
            <a:ext cx="3809288" cy="2536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99902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476672"/>
            <a:ext cx="4906888" cy="5577483"/>
          </a:xfrm>
        </p:spPr>
        <p:txBody>
          <a:bodyPr/>
          <a:lstStyle/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4. Добавить яичную массу, посыпать тертым сыром. Жарить под крышкой около 5 минут, до готовности омлета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indent="457200" algn="just"/>
            <a:endParaRPr lang="ru-RU" dirty="0">
              <a:solidFill>
                <a:schemeClr val="bg1"/>
              </a:solidFill>
            </a:endParaRP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5. Подавать омлет с овощами. Приятного аппетита!</a:t>
            </a:r>
          </a:p>
        </p:txBody>
      </p:sp>
      <p:pic>
        <p:nvPicPr>
          <p:cNvPr id="35842" name="Picture 2" descr="Омлет (фриттата) со шпинатом - шаг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9783"/>
            <a:ext cx="3484869" cy="2320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4" name="Picture 4" descr="Омлет (фриттата) со шпинатом - шаг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37" y="3266335"/>
            <a:ext cx="3434460" cy="2286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803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ata3.proshkolu.ru/content/media/pic/std/2000000/1925000/1924672-f3c31783293fcbc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94433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5268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s://sad9.ru/images/u/pages/809/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8753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11560" y="908720"/>
            <a:ext cx="8064896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источник шаблона: 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Ранько Елена Алексеевна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учитель начальных классов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МАОУ лицей №21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  г. Иваново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i="1" dirty="0" smtClean="0">
              <a:latin typeface="Times New Roman" pitchFamily="18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cs typeface="Arial" pitchFamily="34" charset="0"/>
              </a:rPr>
              <a:t>Сайт:</a:t>
            </a:r>
            <a:r>
              <a:rPr kumimoji="0" lang="ru-RU" sz="2400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</a:t>
            </a:r>
            <a:r>
              <a:rPr lang="en-US" sz="2400" i="1" dirty="0" smtClean="0">
                <a:latin typeface="Times New Roman" pitchFamily="18" charset="0"/>
                <a:cs typeface="Arial" pitchFamily="34" charset="0"/>
                <a:hlinkClick r:id="rId2"/>
              </a:rPr>
              <a:t>http://elenaranko.ucoz.ru/</a:t>
            </a:r>
            <a:r>
              <a:rPr lang="ru-RU" sz="2400" i="1" dirty="0" smtClean="0">
                <a:latin typeface="Times New Roman" pitchFamily="18" charset="0"/>
                <a:cs typeface="Arial" pitchFamily="34" charset="0"/>
              </a:rPr>
              <a:t>    </a:t>
            </a:r>
            <a:endParaRPr kumimoji="0" lang="ru-RU" sz="24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611560" y="764704"/>
            <a:ext cx="8064896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Интернет </a:t>
            </a:r>
            <a:r>
              <a:rPr kumimoji="0" lang="ru-RU" sz="36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– ресурсы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844824"/>
            <a:ext cx="792088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http://cdn.garcya.us/wp-content/uploads/2010/12/Christmas_Wallpaper-62.jpg</a:t>
            </a:r>
            <a:r>
              <a:rPr lang="ru-RU" dirty="0" smtClean="0"/>
              <a:t> </a:t>
            </a:r>
          </a:p>
          <a:p>
            <a:pPr algn="ctr"/>
            <a:r>
              <a:rPr lang="ru-RU" sz="2400" i="1" dirty="0" smtClean="0">
                <a:solidFill>
                  <a:schemeClr val="bg1"/>
                </a:solidFill>
              </a:rPr>
              <a:t>новогодние обои (основа для создания фона)</a:t>
            </a:r>
          </a:p>
          <a:p>
            <a:pPr algn="ctr"/>
            <a:endParaRPr lang="ru-RU" sz="700" i="1" dirty="0" smtClean="0"/>
          </a:p>
          <a:p>
            <a:pPr algn="ctr"/>
            <a:r>
              <a:rPr lang="en-US" dirty="0" smtClean="0">
                <a:hlinkClick r:id="rId3"/>
              </a:rPr>
              <a:t>http://pic4you.ru/allimage/y2011/10-15/12216/1292760.png</a:t>
            </a:r>
            <a:r>
              <a:rPr lang="ru-RU" dirty="0" smtClean="0"/>
              <a:t> </a:t>
            </a:r>
          </a:p>
          <a:p>
            <a:pPr lvl="0" algn="ctr"/>
            <a:r>
              <a:rPr lang="ru-RU" sz="2400" i="1" dirty="0" smtClean="0">
                <a:solidFill>
                  <a:schemeClr val="bg1"/>
                </a:solidFill>
              </a:rPr>
              <a:t>рамка из снежинок</a:t>
            </a:r>
          </a:p>
          <a:p>
            <a:pPr lvl="0" algn="ctr"/>
            <a:endParaRPr lang="ru-RU" sz="800" i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Новогодний праздник</a:t>
            </a:r>
            <a:endParaRPr lang="ru-RU" sz="5400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4618856" cy="4525963"/>
          </a:xfrm>
        </p:spPr>
        <p:txBody>
          <a:bodyPr>
            <a:normAutofit fontScale="47500" lnSpcReduction="20000"/>
          </a:bodyPr>
          <a:lstStyle/>
          <a:p>
            <a:pPr marL="0" indent="457200" algn="just">
              <a:buNone/>
            </a:pPr>
            <a:r>
              <a:rPr lang="ru-RU" b="1" dirty="0">
                <a:solidFill>
                  <a:schemeClr val="bg1"/>
                </a:solidFill>
              </a:rPr>
              <a:t>Для ребёнка новогодний утренник в детском саду </a:t>
            </a:r>
            <a:r>
              <a:rPr lang="ru-RU" dirty="0">
                <a:solidFill>
                  <a:schemeClr val="bg1"/>
                </a:solidFill>
              </a:rPr>
              <a:t>– это долгожданное и очень ответственное мероприятие.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23 декабря  года  в подготовительной   группе прошёл утренник, посвящённый НОВОМУ ГОДУ.</a:t>
            </a:r>
          </a:p>
          <a:p>
            <a:pPr marL="0" indent="45720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Сюрпризы </a:t>
            </a:r>
            <a:r>
              <a:rPr lang="ru-RU" dirty="0">
                <a:solidFill>
                  <a:schemeClr val="bg1"/>
                </a:solidFill>
              </a:rPr>
              <a:t>обеспечили всем многообразие ярких впечатлений на долгое время. Сказочные персонажи: Лиса Алиса и Кот </a:t>
            </a:r>
            <a:r>
              <a:rPr lang="ru-RU" dirty="0" err="1">
                <a:solidFill>
                  <a:schemeClr val="bg1"/>
                </a:solidFill>
              </a:rPr>
              <a:t>Базилио</a:t>
            </a:r>
            <a:r>
              <a:rPr lang="ru-RU" dirty="0">
                <a:solidFill>
                  <a:schemeClr val="bg1"/>
                </a:solidFill>
              </a:rPr>
              <a:t>  порадовали всех играми и веселыми шутками, ребята поучаствовали  в интересных конкурсах. С появлением Деда Мороза начался настоящий праздник с песнями и танцами, хороводами вокруг ёлки. После представления дети читали стихи Деду Морозу и Снегурочке.</a:t>
            </a:r>
          </a:p>
          <a:p>
            <a:pPr marL="0" indent="45720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Но </a:t>
            </a:r>
            <a:r>
              <a:rPr lang="ru-RU" dirty="0">
                <a:solidFill>
                  <a:schemeClr val="bg1"/>
                </a:solidFill>
              </a:rPr>
              <a:t>и, конечно, какой праздник без угощения? Дедушка Мороз и его внучка      Снегурочка подарили детям замечательные подарки. За что им огромное спасибо!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Праздник доставил детям  радость и удовольствие.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Ещё раз поздравляем всех с Новым </a:t>
            </a:r>
            <a:r>
              <a:rPr lang="ru-RU" dirty="0" smtClean="0">
                <a:solidFill>
                  <a:schemeClr val="bg1"/>
                </a:solidFill>
              </a:rPr>
              <a:t>годом!!!</a:t>
            </a:r>
            <a:endParaRPr lang="ru-RU" dirty="0">
              <a:solidFill>
                <a:schemeClr val="bg1"/>
              </a:solidFill>
            </a:endParaRPr>
          </a:p>
          <a:p>
            <a:endParaRPr lang="ru-RU" dirty="0"/>
          </a:p>
        </p:txBody>
      </p:sp>
      <p:pic>
        <p:nvPicPr>
          <p:cNvPr id="3074" name="Picture 2" descr="DSCN2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584" y="1268760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SCN20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7304" y="2413039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rustihi.ru/wp-content/uploads/novyj-god-dlya-detej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370" y="3841789"/>
            <a:ext cx="3328329" cy="2557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279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Ура! Новый год!</a:t>
            </a:r>
            <a:endParaRPr lang="ru-RU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7984" y="1124744"/>
            <a:ext cx="4474840" cy="4525963"/>
          </a:xfrm>
        </p:spPr>
        <p:txBody>
          <a:bodyPr>
            <a:normAutofit fontScale="40000" lnSpcReduction="20000"/>
          </a:bodyPr>
          <a:lstStyle/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Новый год – время исполнения заветных желаний, и для малышей ожидание новогоднего праздника связано с предвкушением волшебства от встречи с Дедом Морозом и Снегурочкой. Атмосфера праздника царила в детском саду всю предновогоднюю неделю, и проведённые утренники окунули всех в сказку.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Подготовка началась задолго до наступления праздников. Воспитатели с детьми разучивали стихотворения, проводили беседы на тему Нового года, новогодних традиций, музыкальный руководитель разучивал с воспитанниками песни, танцы, новогодние хороводы. Огромную работу провели по оформлению групп и музыкального зала. В музыкальном зале — зимний пейзаж, а в центре зала – сверкает нарядная ёлка.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В гости к малышам приходили разные сказочные герои. Дети смогли окунуться в праздничную атмосферу приключений, поучаствовать в интересных конкурсах. С появлением Деда Мороза начинался настоящий праздник с песнями и танцами, стихами и хороводами вокруг ёлки. По доброй традиции в конце праздника дети получали новогодние подарки.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Во время новогодних представлений царила атмосфера праздника, волшебства, чувствовался позитивный эмоциональный настрой воспитанников.</a:t>
            </a:r>
          </a:p>
          <a:p>
            <a:endParaRPr lang="ru-RU" dirty="0"/>
          </a:p>
        </p:txBody>
      </p:sp>
      <p:pic>
        <p:nvPicPr>
          <p:cNvPr id="4098" name="Picture 2" descr="WhatsApp Image 2021-12-28 at 19.39.35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" y="703263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WhatsApp Image 2021-12-29 at 13.55.52 (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580" y="2177185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mana.su/wp-content/uploads/2017/06/elka-deti-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41" y="3634032"/>
            <a:ext cx="4263716" cy="2407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7733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Увлекательный мир!</a:t>
            </a:r>
            <a:endParaRPr lang="ru-RU" sz="6000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122" name="Picture 2" descr="https://catherineasquithgallery.com/uploads/posts/2021-03/1614582349_14-p-detskii-sad-na-belom-fone-1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1" y="1556792"/>
            <a:ext cx="8084102" cy="2946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6646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91880" y="274638"/>
            <a:ext cx="519492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Я в мире других!</a:t>
            </a:r>
            <a:endParaRPr lang="ru-RU" sz="4800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04664"/>
            <a:ext cx="3960440" cy="5174035"/>
          </a:xfrm>
        </p:spPr>
        <p:txBody>
          <a:bodyPr>
            <a:normAutofit fontScale="40000" lnSpcReduction="20000"/>
          </a:bodyPr>
          <a:lstStyle/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Рядом с нами живут люди с ограниченными возможностями здоровья. Им особенно важна наша поддержка и помощь.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Задача социализации детей - инвалидов является одной из приоритетных в деятельности ДОУ. Ребенок, каким бы он ни был - прежде всего, уникальная личность. И, несмотря на особенности развития, он имеет равные права наравне с другими детьми.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3 декабря -  Международный День инвалида. В рамках праздника прошло игровое мероприятие «Я в мире других». Были организованы этические беседы с детьми 5-7 лет о добре, заботе, сочувствии к детям  с  ограниченными  возможностями здоровья. Дети инсценировали сказку «Цветик - </a:t>
            </a:r>
            <a:r>
              <a:rPr lang="ru-RU" dirty="0" err="1">
                <a:solidFill>
                  <a:schemeClr val="bg1"/>
                </a:solidFill>
              </a:rPr>
              <a:t>семицветик</a:t>
            </a:r>
            <a:r>
              <a:rPr lang="ru-RU" dirty="0">
                <a:solidFill>
                  <a:schemeClr val="bg1"/>
                </a:solidFill>
              </a:rPr>
              <a:t>» В. Катаева.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В процессе занятия использовались  игры и упражнения: </a:t>
            </a:r>
            <a:r>
              <a:rPr lang="ru-RU" b="1" dirty="0">
                <a:solidFill>
                  <a:schemeClr val="bg1"/>
                </a:solidFill>
              </a:rPr>
              <a:t>«Гусеница» и «Дракон», где дети </a:t>
            </a:r>
            <a:r>
              <a:rPr lang="ru-RU" dirty="0">
                <a:solidFill>
                  <a:schemeClr val="bg1"/>
                </a:solidFill>
              </a:rPr>
              <a:t>развивали чувства сплоченности и тактильной чувствительности.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Совместно с дошкольниками дети-инвалиды построили небоскреб, где продолжали учиться умению договариваться и работать в </a:t>
            </a:r>
            <a:r>
              <a:rPr lang="ru-RU" dirty="0" smtClean="0">
                <a:solidFill>
                  <a:schemeClr val="bg1"/>
                </a:solidFill>
              </a:rPr>
              <a:t>команде.</a:t>
            </a:r>
          </a:p>
          <a:p>
            <a:pPr marL="0" indent="45720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В </a:t>
            </a:r>
            <a:r>
              <a:rPr lang="ru-RU" dirty="0">
                <a:solidFill>
                  <a:schemeClr val="bg1"/>
                </a:solidFill>
              </a:rPr>
              <a:t>играх «Услышь свое имя», «Мешочек плохого настроения» и «Ладонь в ладони» создавалась психологическая атмосфера, в которой особый ребенок переставал ощущать себя не таким как все и был безмерно счастлив.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 descr="IMG-20211201-WA0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640" y="1417638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G-20211201-WA0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336" y="2420888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phonoteka.org/uploads/posts/2021-04/1619487237_7-phonoteka_org-p-fon-dlya-prezentatsii-deti-s-ovz-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887" y="4142047"/>
            <a:ext cx="4419304" cy="143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903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Всероссийский День здоровья!</a:t>
            </a:r>
            <a:endParaRPr lang="ru-RU" sz="4800" b="1" dirty="0">
              <a:solidFill>
                <a:schemeClr val="tx2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1196752"/>
            <a:ext cx="4330824" cy="4929411"/>
          </a:xfrm>
        </p:spPr>
        <p:txBody>
          <a:bodyPr>
            <a:normAutofit fontScale="47500" lnSpcReduction="20000"/>
          </a:bodyPr>
          <a:lstStyle/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1 декабря в нашем детском саду состоялся праздник спорта и здоровья, посвященный Всероссийскому дню хоккея, среди дошкольников подготовительной группы.</a:t>
            </a:r>
          </a:p>
          <a:p>
            <a:pPr marL="0" indent="457200" algn="just">
              <a:buNone/>
            </a:pPr>
            <a:r>
              <a:rPr lang="ru-RU" dirty="0">
                <a:solidFill>
                  <a:schemeClr val="bg1"/>
                </a:solidFill>
              </a:rPr>
              <a:t>Программа была довольно насыщенной. Командам были предложены занимательные, иногда очень непростые конкурсы: «Передай клюшку», «Гонка с шайбами», «Защита крепости», «Ударь по воротам», «Отгадай загадки о хоккее», где дети смогли проявить свои спортивные и интеллектуальные навыки. Все этапы этого увлекательного соревнования проходили в напряженной борьбе. Спортивный задор и желание добиться победы для своей команды захватывали детей настолько, что они не замечали происходящего вокруг. Все старались изо всех сил прийти к финишу первыми. Соревнования стали настоящим праздником спорта, здоровья!</a:t>
            </a:r>
          </a:p>
          <a:p>
            <a:pPr marL="0" indent="457200" algn="just">
              <a:buNone/>
            </a:pPr>
            <a:r>
              <a:rPr lang="ru-RU" dirty="0" smtClean="0">
                <a:solidFill>
                  <a:schemeClr val="bg1"/>
                </a:solidFill>
              </a:rPr>
              <a:t>Праздник </a:t>
            </a:r>
            <a:r>
              <a:rPr lang="ru-RU" dirty="0">
                <a:solidFill>
                  <a:schemeClr val="bg1"/>
                </a:solidFill>
              </a:rPr>
              <a:t>получился захватывающим и забавным, оставил массу положительных эмоций и впечатлений</a:t>
            </a:r>
            <a:r>
              <a:rPr lang="ru-RU" dirty="0" smtClean="0">
                <a:solidFill>
                  <a:schemeClr val="bg1"/>
                </a:solidFill>
              </a:rPr>
              <a:t>!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170" name="Picture 2" descr="IMG-20211202-WA0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94" y="1201341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G-20211202-WA00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358" y="2179414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shoppingator.ru/pict/tovar/httpswwwwww.uchmag.ru/upload/catalog/posob-native/_/n/_n_v-5_2_/cover_image_big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06" y="3394634"/>
            <a:ext cx="3807070" cy="290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0944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7F7F"/>
      </a:hlink>
      <a:folHlink>
        <a:srgbClr val="FFE5E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</TotalTime>
  <Words>4658</Words>
  <Application>Microsoft Office PowerPoint</Application>
  <PresentationFormat>Экран (4:3)</PresentationFormat>
  <Paragraphs>249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6" baseType="lpstr">
      <vt:lpstr>Arial</vt:lpstr>
      <vt:lpstr>Monotype Corsiva</vt:lpstr>
      <vt:lpstr>Times New Roman</vt:lpstr>
      <vt:lpstr>Тема Office</vt:lpstr>
      <vt:lpstr>Презентация PowerPoint</vt:lpstr>
      <vt:lpstr>Содержание:</vt:lpstr>
      <vt:lpstr>Вам, родители!</vt:lpstr>
      <vt:lpstr>Презентация PowerPoint</vt:lpstr>
      <vt:lpstr>Новогодний праздник</vt:lpstr>
      <vt:lpstr>Ура! Новый год!</vt:lpstr>
      <vt:lpstr>Увлекательный мир!</vt:lpstr>
      <vt:lpstr>Я в мире других!</vt:lpstr>
      <vt:lpstr>Всероссийский День здоровья!</vt:lpstr>
      <vt:lpstr>Акция  «Поможем городской синичке».</vt:lpstr>
      <vt:lpstr>80-летие освобождения Узловой и Тулы от немецко-фашистских захватчиков</vt:lpstr>
      <vt:lpstr>Спортивный праздник «Сильные, ловкие, смелые».</vt:lpstr>
      <vt:lpstr>Выставка новогодних елочек</vt:lpstr>
      <vt:lpstr>Выставка поделок  «Символ года-2022»</vt:lpstr>
      <vt:lpstr>Акция «Новогодние окна-2022»</vt:lpstr>
      <vt:lpstr>Прощание с новогодней елочкой.</vt:lpstr>
      <vt:lpstr>Самый умный  в нашем детском саду!</vt:lpstr>
      <vt:lpstr>Блокадный хлеб.</vt:lpstr>
      <vt:lpstr>Самый умный!</vt:lpstr>
      <vt:lpstr>Международный день волейбола!</vt:lpstr>
      <vt:lpstr>Зарница!</vt:lpstr>
      <vt:lpstr>Лыжня России в детском саду!</vt:lpstr>
      <vt:lpstr>Советует специалист</vt:lpstr>
      <vt:lpstr>Презентация PowerPoint</vt:lpstr>
      <vt:lpstr>Год науки и технологий</vt:lpstr>
      <vt:lpstr>Живая энциклопедия!</vt:lpstr>
      <vt:lpstr>Сокровище географии.</vt:lpstr>
      <vt:lpstr>Год народного искусства и культурного наследия.</vt:lpstr>
      <vt:lpstr>Открытие Года народного искусства и культурного наследия!</vt:lpstr>
      <vt:lpstr>Тульский самовар!</vt:lpstr>
      <vt:lpstr>Мини-музей  «Народное творчество»</vt:lpstr>
      <vt:lpstr>Развивайка!</vt:lpstr>
      <vt:lpstr>Консультация для родителей «Питание детей весной»</vt:lpstr>
      <vt:lpstr>Презентация PowerPoint</vt:lpstr>
      <vt:lpstr>Презентация PowerPoint</vt:lpstr>
      <vt:lpstr>Омлет (фриттата) со шпинатом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79606</cp:lastModifiedBy>
  <cp:revision>54</cp:revision>
  <dcterms:created xsi:type="dcterms:W3CDTF">2013-08-17T08:34:50Z</dcterms:created>
  <dcterms:modified xsi:type="dcterms:W3CDTF">2022-05-26T08:02:17Z</dcterms:modified>
</cp:coreProperties>
</file>