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674" r:id="rId2"/>
  </p:sldMasterIdLst>
  <p:sldIdLst>
    <p:sldId id="256" r:id="rId3"/>
    <p:sldId id="257" r:id="rId4"/>
    <p:sldId id="270" r:id="rId5"/>
    <p:sldId id="273" r:id="rId6"/>
    <p:sldId id="274" r:id="rId7"/>
    <p:sldId id="275" r:id="rId8"/>
    <p:sldId id="277" r:id="rId9"/>
    <p:sldId id="281" r:id="rId10"/>
    <p:sldId id="282" r:id="rId11"/>
    <p:sldId id="286" r:id="rId12"/>
    <p:sldId id="290" r:id="rId13"/>
    <p:sldId id="29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D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87259-EE47-4942-9400-FC8F25B07838}" v="171" dt="2021-06-06T17:39:18.443"/>
    <p1510:client id="{404653A5-03F4-4AC9-81E3-E331FF64AA1F}" v="874" dt="2021-06-12T19:01:55.208"/>
    <p1510:client id="{911F018A-6F29-414B-B874-65C17147EB4C}" v="199" dt="2021-06-12T19:10:37.525"/>
    <p1510:client id="{AB6FC70D-B9A4-4C0D-BF68-7BE1E173BBA6}" v="2" dt="2021-06-09T17:29:18.867"/>
    <p1510:client id="{D5AA3A1D-D821-493C-B2DC-F4B6969FF41D}" v="578" dt="2021-06-06T17:28:12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>
        <p:scale>
          <a:sx n="60" d="100"/>
          <a:sy n="60" d="100"/>
        </p:scale>
        <p:origin x="-30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302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23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121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50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88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7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60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60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16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34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806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550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11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976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69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44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84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75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847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20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641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217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81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7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4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9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азноцветные чернила в воде">
            <a:extLst>
              <a:ext uri="{FF2B5EF4-FFF2-40B4-BE49-F238E27FC236}">
                <a16:creationId xmlns="" xmlns:a16="http://schemas.microsoft.com/office/drawing/2014/main" id="{59317F2D-2D5C-4171-99D1-0025238CC4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0949" b="4782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8682" y="4761186"/>
            <a:ext cx="7923518" cy="157077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МОИ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ВОЗМОЖНОСТИ</a:t>
            </a:r>
            <a:endParaRPr lang="ru-RU" b="1" dirty="0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7986" y="6038193"/>
            <a:ext cx="8828690" cy="58925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ea typeface="+mn-lt"/>
                <a:cs typeface="+mn-lt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0428" y="162984"/>
            <a:ext cx="96800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ea typeface="+mn-lt"/>
                <a:cs typeface="+mn-lt"/>
              </a:rPr>
              <a:t>Министерство труда и социальной защиты Тульской области</a:t>
            </a:r>
            <a:endParaRPr lang="ru-RU" sz="2200" b="1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6747" y="624649"/>
            <a:ext cx="7898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Государственное учреждение Тульской области    </a:t>
            </a:r>
          </a:p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ea typeface="+mn-lt"/>
                <a:cs typeface="+mn-lt"/>
              </a:rPr>
              <a:t> "Тульский областной центр реабилитации инвалидов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"</a:t>
            </a:r>
            <a:endParaRPr lang="ru-RU" dirty="0">
              <a:solidFill>
                <a:srgbClr val="002060"/>
              </a:solidFill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5165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320" advClick="0" advTm="7768"/>
    </mc:Choice>
    <mc:Fallback>
      <p:transition advClick="0" advTm="77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10" r="15156" b="2342"/>
          <a:stretch/>
        </p:blipFill>
        <p:spPr>
          <a:xfrm>
            <a:off x="3833051" y="10"/>
            <a:ext cx="8668512" cy="68579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D0C783-1ED2-4A4C-BE86-3A6A1741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75" y="335118"/>
            <a:ext cx="8689342" cy="1324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 реабилитации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оздоровления детей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стационарном отделении рассчитан на 21 день и включает в себя:</a:t>
            </a:r>
          </a:p>
          <a:p>
            <a:pPr marL="0" indent="0">
              <a:buNone/>
            </a:pP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CD0C783-1ED2-4A4C-BE86-3A6A174139ED}"/>
              </a:ext>
            </a:extLst>
          </p:cNvPr>
          <p:cNvSpPr txBox="1">
            <a:spLocks/>
          </p:cNvSpPr>
          <p:nvPr/>
        </p:nvSpPr>
        <p:spPr>
          <a:xfrm>
            <a:off x="215938" y="1553315"/>
            <a:ext cx="7322991" cy="49696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Проживание в специально оборудованных помещениях (2-х и 3-х – местные  спальни с санузлом в каждой комнате).</a:t>
            </a:r>
          </a:p>
          <a:p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Индивидуальные и групповые занятия с психологом, логопедом, социальным педагогом с использованием реабилитационного и коррекционно-развивающего оборудования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Сбалансированное пятиразовое питание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Доступная среда (пандус для маломобильных групп, игровую площадку).</a:t>
            </a:r>
          </a:p>
          <a:p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Социально-медицинская реабилитация (соляная пещера, массаж, прием кислородного коктейля, ЛФК</a:t>
            </a:r>
            <a:r>
              <a:rPr lang="ru-RU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Досуговые мероприятия (экскурсии, занятия на свежем воздухе, мастер-классы).</a:t>
            </a:r>
          </a:p>
          <a:p>
            <a:r>
              <a:rPr lang="ru-RU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Культурно-массовые мероприятия.</a:t>
            </a: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13" name="Picture 3" descr="C:\Голубева\Стационар Марина Алексеевна\кабинеты\921b3dc5-5dc1-44ec-82ae-4951bd069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3983" y="3026986"/>
            <a:ext cx="5108017" cy="383101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764634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8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92"/>
    </mc:Choice>
    <mc:Fallback>
      <p:transition spd="slow" advTm="1109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730" t="3314" r="9091" b="5777"/>
          <a:stretch/>
        </p:blipFill>
        <p:spPr>
          <a:xfrm>
            <a:off x="5864772" y="10"/>
            <a:ext cx="6327228" cy="68579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1EFFE7-81C4-4621-BEBB-1FE77FFA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23" y="271169"/>
            <a:ext cx="6619811" cy="538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Направления работы: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C921A2E5-4D64-43C3-9D3A-A835E4BAC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16" y="909500"/>
            <a:ext cx="6127174" cy="59485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20B0604020202020204" pitchFamily="34" charset="0"/>
              <a:buChar char="q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социальная реабилитация детей-инвалидов и детей с ОВЗ;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реабилитационной работы, преодоление нарушений в развитии и поведении детей;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профилактических мероприятий, направленных на оздоровление детей и подростков;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мероприятий по включению несовершеннолетних в разнообразные виды деятельности, подготовка к самостоятельной жизни;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информационно-просветительской работы по освещению деятельности отделения.</a:t>
            </a:r>
          </a:p>
          <a:p>
            <a:pPr>
              <a:buFont typeface="Wingdings" panose="020B0604020202020204" pitchFamily="34" charset="0"/>
              <a:buChar char="q"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  <p:pic>
        <p:nvPicPr>
          <p:cNvPr id="8194" name="Picture 2" descr="C:\Голубева\Стационар Марина Алексеевна\фотографии тоцри\Заезд 12.05\image-24-05-21-09-35-8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914650"/>
            <a:ext cx="4953000" cy="37147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Голубева\Стационар Марина Алексеевна\фотографии тоцри\1 июня\image-07-06-21-08-09-6.hei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51" t="24648" r="19517"/>
          <a:stretch/>
        </p:blipFill>
        <p:spPr bwMode="auto">
          <a:xfrm rot="5400000">
            <a:off x="7640553" y="-203541"/>
            <a:ext cx="3197393" cy="360449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752108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95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88"/>
    </mc:Choice>
    <mc:Fallback>
      <p:transition spd="slow" advTm="1098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AB902CB9-C7DC-4673-B7D5-F22DCF0EC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10" r="15156" b="2342"/>
          <a:stretch/>
        </p:blipFill>
        <p:spPr>
          <a:xfrm>
            <a:off x="-1" y="0"/>
            <a:ext cx="8668408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D0C783-1ED2-4A4C-BE86-3A6A1741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20" y="599090"/>
            <a:ext cx="3780850" cy="5357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Граждане имеют право обратиться в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учреждение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лично,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по телефону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, в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электронном виде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, а также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подать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заявление через портал </a:t>
            </a:r>
            <a:r>
              <a:rPr lang="ru-R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Г</a:t>
            </a:r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осуслуг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4475" y="204952"/>
            <a:ext cx="5650838" cy="592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2CD0C783-1ED2-4A4C-BE86-3A6A174139ED}"/>
              </a:ext>
            </a:extLst>
          </p:cNvPr>
          <p:cNvSpPr txBox="1">
            <a:spLocks/>
          </p:cNvSpPr>
          <p:nvPr/>
        </p:nvSpPr>
        <p:spPr>
          <a:xfrm>
            <a:off x="6094475" y="204952"/>
            <a:ext cx="5738330" cy="63913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Тула, 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Пузакова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36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4872)34-29-85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Тула, ул. Калинина, д. 20, к.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4872)50-73-55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Тула, ул. Макаренко, 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4872)24-24-85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Новомосковск, 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15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(48762)6-69-84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Кимовск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Толстого, д. 18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48735)5-70-29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Донской,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Центральный, ул. Советская, д. 14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48746)5-48-53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tocrebinv@tularegion.org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1026" name="Picture 2" descr="C:\Голубева\логотипгосуслу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8856" y="5593903"/>
            <a:ext cx="725214" cy="7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26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53"/>
    </mc:Choice>
    <mc:Fallback>
      <p:transition spd="slow" advTm="110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="" xmlns:a16="http://schemas.microsoft.com/office/drawing/2014/main" id="{55666830-9A19-4E01-8505-D6C7F9AC5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4E2F60-D6C0-4C6E-AF3E-385D0A439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531" r="12003" b="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FFE0F8-E3D8-4529-BFC3-EBF084439458}"/>
              </a:ext>
            </a:extLst>
          </p:cNvPr>
          <p:cNvSpPr txBox="1"/>
          <p:nvPr/>
        </p:nvSpPr>
        <p:spPr>
          <a:xfrm>
            <a:off x="4176" y="0"/>
            <a:ext cx="4659682" cy="68429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Иногда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  <a:r>
              <a:rPr lang="en-US" sz="2800" b="1" dirty="0" err="1">
                <a:solidFill>
                  <a:srgbClr val="002060"/>
                </a:solidFill>
              </a:rPr>
              <a:t>бывает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  <a:r>
              <a:rPr lang="en-US" sz="2800" b="1" dirty="0" err="1">
                <a:solidFill>
                  <a:srgbClr val="002060"/>
                </a:solidFill>
              </a:rPr>
              <a:t>так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что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возможности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человека</a:t>
            </a:r>
            <a:r>
              <a:rPr lang="en-US" sz="2800" b="1" dirty="0">
                <a:solidFill>
                  <a:srgbClr val="002060"/>
                </a:solidFill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</a:rPr>
              <a:t>ограничены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kern="1200" dirty="0" smtClean="0">
              <a:solidFill>
                <a:srgbClr val="002060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kern="1200" dirty="0" err="1" smtClean="0">
                <a:solidFill>
                  <a:srgbClr val="002060"/>
                </a:solidFill>
                <a:ea typeface="+mj-ea"/>
                <a:cs typeface="+mj-cs"/>
              </a:rPr>
              <a:t>Ограничены</a:t>
            </a:r>
            <a:r>
              <a:rPr lang="en-US" sz="2800" b="1" kern="1200" dirty="0">
                <a:solidFill>
                  <a:srgbClr val="002060"/>
                </a:solidFill>
                <a:ea typeface="+mj-ea"/>
                <a:cs typeface="+mj-cs"/>
              </a:rPr>
              <a:t> </a:t>
            </a:r>
            <a:r>
              <a:rPr lang="en-US" sz="2800" b="1" kern="1200" dirty="0" err="1">
                <a:solidFill>
                  <a:srgbClr val="002060"/>
                </a:solidFill>
                <a:ea typeface="+mj-ea"/>
                <a:cs typeface="+mj-cs"/>
              </a:rPr>
              <a:t>временем</a:t>
            </a:r>
            <a:r>
              <a:rPr lang="en-US" sz="2800" b="1" kern="1200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en-US" sz="2800" b="1" kern="1200" dirty="0" err="1">
                <a:solidFill>
                  <a:srgbClr val="002060"/>
                </a:solidFill>
                <a:ea typeface="+mj-ea"/>
                <a:cs typeface="+mj-cs"/>
              </a:rPr>
              <a:t>здоровьем</a:t>
            </a:r>
            <a:r>
              <a:rPr lang="en-US" sz="2800" b="1" kern="1200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en-US" sz="2800" b="1" kern="1200" dirty="0" err="1">
                <a:solidFill>
                  <a:srgbClr val="002060"/>
                </a:solidFill>
                <a:ea typeface="+mj-ea"/>
                <a:cs typeface="+mj-cs"/>
              </a:rPr>
              <a:t>отсутствием</a:t>
            </a:r>
            <a:r>
              <a:rPr lang="en-US" sz="2800" b="1" kern="1200" dirty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ea typeface="+mj-ea"/>
                <a:cs typeface="+mj-cs"/>
              </a:rPr>
              <a:t>поддержки</a:t>
            </a:r>
            <a:r>
              <a:rPr lang="en-US" sz="2800" b="1" kern="1200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en-US" sz="2800" b="1" kern="1200" dirty="0" err="1">
                <a:solidFill>
                  <a:srgbClr val="002060"/>
                </a:solidFill>
                <a:ea typeface="+mj-ea"/>
                <a:cs typeface="+mj-cs"/>
              </a:rPr>
              <a:t>страхом</a:t>
            </a:r>
            <a:r>
              <a:rPr lang="en-US" sz="2800" b="1" kern="1200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en-US" sz="2800" b="1" kern="1200" dirty="0" err="1">
                <a:solidFill>
                  <a:srgbClr val="002060"/>
                </a:solidFill>
                <a:ea typeface="+mj-ea"/>
                <a:cs typeface="+mj-cs"/>
              </a:rPr>
              <a:t>отчаянием</a:t>
            </a:r>
            <a:r>
              <a:rPr lang="en-US" sz="2800" b="1" kern="1200" dirty="0" smtClean="0">
                <a:solidFill>
                  <a:srgbClr val="002060"/>
                </a:solidFill>
                <a:ea typeface="+mj-ea"/>
                <a:cs typeface="+mj-cs"/>
              </a:rPr>
              <a:t>...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Но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человека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ограничивает</a:t>
            </a:r>
            <a:r>
              <a:rPr lang="en-US" sz="2800" b="1" dirty="0">
                <a:solidFill>
                  <a:srgbClr val="002060"/>
                </a:solidFill>
              </a:rPr>
              <a:t> в </a:t>
            </a:r>
            <a:r>
              <a:rPr lang="en-US" sz="2800" b="1" dirty="0" err="1">
                <a:solidFill>
                  <a:srgbClr val="002060"/>
                </a:solidFill>
              </a:rPr>
              <a:t>сущности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только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его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желание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Желание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протянуть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руку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помощи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или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получить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ее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Когда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желание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есть</a:t>
            </a:r>
            <a:r>
              <a:rPr lang="en-US" sz="2800" b="1" dirty="0">
                <a:solidFill>
                  <a:srgbClr val="002060"/>
                </a:solidFill>
              </a:rPr>
              <a:t> - </a:t>
            </a:r>
            <a:r>
              <a:rPr lang="en-US" sz="2800" b="1" dirty="0" err="1">
                <a:solidFill>
                  <a:srgbClr val="002060"/>
                </a:solidFill>
              </a:rPr>
              <a:t>есть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тысячи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возможностей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когда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желан</a:t>
            </a:r>
            <a:r>
              <a:rPr lang="ru-RU" sz="2800" b="1" dirty="0">
                <a:solidFill>
                  <a:srgbClr val="002060"/>
                </a:solidFill>
              </a:rPr>
              <a:t>и</a:t>
            </a:r>
            <a:r>
              <a:rPr lang="en-US" sz="2800" b="1" dirty="0">
                <a:solidFill>
                  <a:srgbClr val="002060"/>
                </a:solidFill>
              </a:rPr>
              <a:t>я </a:t>
            </a:r>
            <a:r>
              <a:rPr lang="en-US" sz="2800" b="1" dirty="0" err="1">
                <a:solidFill>
                  <a:srgbClr val="002060"/>
                </a:solidFill>
              </a:rPr>
              <a:t>нет</a:t>
            </a:r>
            <a:r>
              <a:rPr lang="en-US" sz="2800" b="1" dirty="0">
                <a:solidFill>
                  <a:srgbClr val="002060"/>
                </a:solidFill>
              </a:rPr>
              <a:t> - </a:t>
            </a:r>
            <a:r>
              <a:rPr lang="en-US" sz="2800" b="1" dirty="0" err="1">
                <a:solidFill>
                  <a:srgbClr val="002060"/>
                </a:solidFill>
              </a:rPr>
              <a:t>есть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тысячи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причин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dirty="0">
              <a:solidFill>
                <a:srgbClr val="002060"/>
              </a:solidFill>
              <a:ea typeface="+mj-ea"/>
              <a:cs typeface="Calibri Light"/>
            </a:endParaRPr>
          </a:p>
        </p:txBody>
      </p:sp>
      <p:pic>
        <p:nvPicPr>
          <p:cNvPr id="11" name="Рисунок 4">
            <a:extLst>
              <a:ext uri="{FF2B5EF4-FFF2-40B4-BE49-F238E27FC236}">
                <a16:creationId xmlns="" xmlns:a16="http://schemas.microsoft.com/office/drawing/2014/main" id="{F5DB05C2-FCA7-4592-B8A8-51D4B286C3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533409"/>
            <a:ext cx="4698520" cy="328694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23494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68"/>
    </mc:Choice>
    <mc:Fallback>
      <p:transition spd="slow" advTm="83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10" r="15156" b="2342"/>
          <a:stretch/>
        </p:blipFill>
        <p:spPr>
          <a:xfrm>
            <a:off x="3833051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EFFE7-81C4-4621-BEBB-1FE77FFA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32" y="-207931"/>
            <a:ext cx="9748456" cy="1124712"/>
          </a:xfrm>
        </p:spPr>
        <p:txBody>
          <a:bodyPr anchor="b">
            <a:normAutofit/>
          </a:bodyPr>
          <a:lstStyle/>
          <a:p>
            <a:r>
              <a:rPr lang="ru-RU" sz="2000" b="1" dirty="0">
                <a:ea typeface="+mj-lt"/>
                <a:cs typeface="+mj-lt"/>
              </a:rPr>
              <a:t>ЦЕЛЬ, КАТЕГОРИИ, ЗОНЫ </a:t>
            </a:r>
            <a:r>
              <a:rPr lang="ru-RU" sz="2000" b="1" dirty="0" smtClean="0">
                <a:ea typeface="+mj-lt"/>
                <a:cs typeface="+mj-lt"/>
              </a:rPr>
              <a:t>ОБСЛУЖИВАНИЯ ГУ ТО ТОЦРИ </a:t>
            </a:r>
            <a:endParaRPr lang="ru-RU" sz="2000" b="1" dirty="0"/>
          </a:p>
          <a:p>
            <a:endParaRPr lang="ru-RU" sz="2800" dirty="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D0C783-1ED2-4A4C-BE86-3A6A1741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188" y="634460"/>
            <a:ext cx="3438906" cy="17427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800" b="1">
                <a:ea typeface="+mn-lt"/>
                <a:cs typeface="+mn-lt"/>
              </a:rPr>
              <a:t>ЦЕЛЬ: </a:t>
            </a:r>
            <a:endParaRPr lang="ru-RU" sz="1800" b="1">
              <a:cs typeface="Calibri" panose="020F0502020204030204"/>
            </a:endParaRPr>
          </a:p>
          <a:p>
            <a:pPr marL="0" indent="0">
              <a:buNone/>
            </a:pPr>
            <a:r>
              <a:rPr lang="ru-RU" sz="1800" b="1">
                <a:ea typeface="+mn-lt"/>
                <a:cs typeface="+mn-lt"/>
              </a:rPr>
              <a:t>Социальное обслуживание, реабилитация и </a:t>
            </a:r>
            <a:r>
              <a:rPr lang="ru-RU" sz="1800" b="1" err="1">
                <a:ea typeface="+mn-lt"/>
                <a:cs typeface="+mn-lt"/>
              </a:rPr>
              <a:t>абилитация</a:t>
            </a:r>
            <a:r>
              <a:rPr lang="ru-RU" sz="1800" b="1">
                <a:ea typeface="+mn-lt"/>
                <a:cs typeface="+mn-lt"/>
              </a:rPr>
              <a:t> инвалидов, детей-инвалидов, лиц с </a:t>
            </a:r>
            <a:r>
              <a:rPr lang="ru-RU" sz="1800" b="1" err="1">
                <a:ea typeface="+mn-lt"/>
                <a:cs typeface="+mn-lt"/>
              </a:rPr>
              <a:t>овз</a:t>
            </a:r>
            <a:r>
              <a:rPr lang="ru-RU" sz="1800" b="1">
                <a:ea typeface="+mn-lt"/>
                <a:cs typeface="+mn-lt"/>
              </a:rPr>
              <a:t> и особенностями развития.</a:t>
            </a:r>
            <a:endParaRPr lang="ru-RU" sz="1800" b="1">
              <a:cs typeface="Calibri" panose="020F0502020204030204"/>
            </a:endParaRPr>
          </a:p>
          <a:p>
            <a:pPr marL="0" indent="0">
              <a:buNone/>
            </a:pPr>
            <a:endParaRPr lang="ru-RU" sz="1800" b="1">
              <a:cs typeface="Calibri" panose="020F0502020204030204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="" xmlns:a16="http://schemas.microsoft.com/office/drawing/2014/main" id="{C3EE775B-B17A-454D-B05D-9F59B03CDB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44" y="1158180"/>
            <a:ext cx="1457327" cy="111264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7FFF4CDD-4862-43AB-B0AA-FE1DAD677E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650" y="2632000"/>
            <a:ext cx="6624637" cy="510532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801D364C-3E63-48C3-A0D6-8216D45FEA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212" y="3286466"/>
            <a:ext cx="6696075" cy="52319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15907F70-71B3-4323-8744-5C081452DFC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650" y="4000463"/>
            <a:ext cx="6684169" cy="547763"/>
          </a:xfrm>
          <a:prstGeom prst="rect">
            <a:avLst/>
          </a:prstGeom>
        </p:spPr>
      </p:pic>
      <p:pic>
        <p:nvPicPr>
          <p:cNvPr id="9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592EBCF-B732-40F7-9F1A-260E4A91F56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26444" y="5345906"/>
            <a:ext cx="2781299" cy="1345406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="" xmlns:a16="http://schemas.microsoft.com/office/drawing/2014/main" id="{76EB9948-6412-4CEA-AC68-7199BD400D3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212" y="4537684"/>
            <a:ext cx="5815012" cy="830633"/>
          </a:xfrm>
          <a:prstGeom prst="rect">
            <a:avLst/>
          </a:prstGeom>
        </p:spPr>
      </p:pic>
      <p:pic>
        <p:nvPicPr>
          <p:cNvPr id="17" name="Рисунок 17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DF84D43-4BA3-42F1-B947-3D222252D11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244" y="5272087"/>
            <a:ext cx="1362076" cy="1493045"/>
          </a:xfrm>
          <a:prstGeom prst="rect">
            <a:avLst/>
          </a:prstGeom>
        </p:spPr>
      </p:pic>
      <p:pic>
        <p:nvPicPr>
          <p:cNvPr id="18" name="Рисунок 18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B84509A-44B9-4DD2-A05D-846F0472BC4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05337" y="4661780"/>
            <a:ext cx="1981201" cy="220169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54008" y="501587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909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61"/>
    </mc:Choice>
    <mc:Fallback>
      <p:transition spd="slow" advTm="113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10" r="15156" b="2342"/>
          <a:stretch/>
        </p:blipFill>
        <p:spPr>
          <a:xfrm>
            <a:off x="4868894" y="10"/>
            <a:ext cx="732310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EFFE7-81C4-4621-BEBB-1FE77FFA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81" y="-410337"/>
            <a:ext cx="6176581" cy="1124712"/>
          </a:xfrm>
        </p:spPr>
        <p:txBody>
          <a:bodyPr anchor="b">
            <a:normAutofit/>
          </a:bodyPr>
          <a:lstStyle/>
          <a:p>
            <a:r>
              <a:rPr lang="ru-RU" sz="2000" b="1" dirty="0">
                <a:cs typeface="Calibri Light"/>
              </a:rPr>
              <a:t>СТРУКТУРА </a:t>
            </a:r>
            <a:r>
              <a:rPr lang="ru-RU" sz="2000" b="1" dirty="0" smtClean="0">
                <a:cs typeface="Calibri Light"/>
              </a:rPr>
              <a:t>ГУ ТО ТОЦРИ</a:t>
            </a:r>
            <a:endParaRPr lang="ru-RU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D0C783-1ED2-4A4C-BE86-3A6A1741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94" y="1253585"/>
            <a:ext cx="5034343" cy="10879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 b="1">
                <a:ea typeface="+mn-lt"/>
                <a:cs typeface="+mn-lt"/>
              </a:rPr>
              <a:t>Отделение приема граждан и организации социального сопровождения</a:t>
            </a:r>
            <a:endParaRPr lang="ru-RU" sz="20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7B9A32-71FD-4A4C-AD74-2435350F0438}"/>
              </a:ext>
            </a:extLst>
          </p:cNvPr>
          <p:cNvSpPr txBox="1"/>
          <p:nvPr/>
        </p:nvSpPr>
        <p:spPr>
          <a:xfrm>
            <a:off x="176213" y="2593181"/>
            <a:ext cx="67794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solidFill>
                  <a:schemeClr val="accent1"/>
                </a:solidFill>
                <a:latin typeface="Times New Roman"/>
                <a:cs typeface="Times New Roman"/>
              </a:rPr>
              <a:t>ОРГАНИЗАЦИЯ СОЦИАЛЬНОГО СОПРОВОЖДЕНИЯ ИНВАЛИДОВ И ДЕТЕЙ-ИНВАЛИДОВ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8ABA94-7D04-464E-93EB-E430915FFB27}"/>
              </a:ext>
            </a:extLst>
          </p:cNvPr>
          <p:cNvSpPr txBox="1"/>
          <p:nvPr/>
        </p:nvSpPr>
        <p:spPr>
          <a:xfrm>
            <a:off x="152400" y="3334068"/>
            <a:ext cx="749379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Times New Roman"/>
                <a:cs typeface="Times New Roman"/>
              </a:rPr>
              <a:t>ФОРМИРОВАНИЕ КЛУБОВ, СЛУЖБ, МЕЖДИСЦИПЛИНАРНЫХ КОМАНД ДЛЯ АДАПТАЦИИ К РЕАЛЬНЫМ УСЛОВИЯМ ЖИЗНЕДЕЯТЕЛЬНОСТИ, ПОВЫШЕНИЯ СОЦИАЛЬНОГО СТАТУСА</a:t>
            </a:r>
          </a:p>
        </p:txBody>
      </p:sp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95F6545-A4BF-4FDA-897B-2B84A43545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004092"/>
            <a:ext cx="2743200" cy="1850443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196D3C7-CC46-44D9-AFCF-D31DB3A940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1" y="4062413"/>
            <a:ext cx="2888456" cy="804862"/>
          </a:xfrm>
          <a:prstGeom prst="rect">
            <a:avLst/>
          </a:prstGeom>
        </p:spPr>
      </p:pic>
      <p:pic>
        <p:nvPicPr>
          <p:cNvPr id="11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83832BD-9382-414C-9E09-B893A55455A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2744" y="4061198"/>
            <a:ext cx="2921793" cy="783479"/>
          </a:xfrm>
          <a:prstGeom prst="rect">
            <a:avLst/>
          </a:prstGeom>
        </p:spPr>
      </p:pic>
      <p:pic>
        <p:nvPicPr>
          <p:cNvPr id="13" name="Рисунок 14" descr="Изображение выглядит как внутренний, стена, пол, с плитк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EE7822A-334B-4248-92CC-55A51D2F7CE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5525" y="4931067"/>
            <a:ext cx="2743200" cy="1925053"/>
          </a:xfrm>
          <a:prstGeom prst="rect">
            <a:avLst/>
          </a:prstGeom>
        </p:spPr>
      </p:pic>
      <p:pic>
        <p:nvPicPr>
          <p:cNvPr id="15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423F3F9-9CA4-450C-98CF-F1B2AF69087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1213" y="4061199"/>
            <a:ext cx="2957512" cy="795384"/>
          </a:xfrm>
          <a:prstGeom prst="rect">
            <a:avLst/>
          </a:prstGeom>
        </p:spPr>
      </p:pic>
      <p:pic>
        <p:nvPicPr>
          <p:cNvPr id="17" name="Рисунок 17" descr="Изображение выглядит как текст, белый, автомобиль&#10;&#10;Автоматически созданное описание">
            <a:extLst>
              <a:ext uri="{FF2B5EF4-FFF2-40B4-BE49-F238E27FC236}">
                <a16:creationId xmlns="" xmlns:a16="http://schemas.microsoft.com/office/drawing/2014/main" id="{4FBA39CA-D6E0-48D5-9F8C-CE569BDD63A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5619" y="4971360"/>
            <a:ext cx="2743200" cy="19397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-54008" y="651899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02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94"/>
    </mc:Choice>
    <mc:Fallback>
      <p:transition spd="slow" advTm="1089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FA28AA74-07C1-441C-AFDB-3FEA62C3B5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E88A2ABC-D44C-405A-9FCC-0B79A0D2FCEF}"/>
              </a:ext>
            </a:extLst>
          </p:cNvPr>
          <p:cNvSpPr txBox="1">
            <a:spLocks/>
          </p:cNvSpPr>
          <p:nvPr/>
        </p:nvSpPr>
        <p:spPr>
          <a:xfrm>
            <a:off x="150000" y="-217598"/>
            <a:ext cx="4020416" cy="8809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000" b="1" dirty="0" smtClean="0"/>
              <a:t> </a:t>
            </a:r>
            <a:endParaRPr lang="en-US" sz="20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E5667C9-7A80-45E2-860C-EAB474D954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1" b="8168"/>
          <a:stretch/>
        </p:blipFill>
        <p:spPr>
          <a:xfrm>
            <a:off x="7167724" y="-2446"/>
            <a:ext cx="2472664" cy="2319343"/>
          </a:xfrm>
          <a:prstGeom prst="rect">
            <a:avLst/>
          </a:prstGeom>
        </p:spPr>
      </p:pic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913CEC5-8AF4-4960-959F-705C216E48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875" r="5449" b="2"/>
          <a:stretch/>
        </p:blipFill>
        <p:spPr>
          <a:xfrm>
            <a:off x="9698617" y="-10223"/>
            <a:ext cx="2480955" cy="2327120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768D7D1-380B-4159-B3C0-48A8D8309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1" b="14029"/>
          <a:stretch/>
        </p:blipFill>
        <p:spPr>
          <a:xfrm>
            <a:off x="4631216" y="2400151"/>
            <a:ext cx="3318319" cy="2128805"/>
          </a:xfrm>
          <a:prstGeom prst="rect">
            <a:avLst/>
          </a:prstGeom>
        </p:spPr>
      </p:pic>
      <p:pic>
        <p:nvPicPr>
          <p:cNvPr id="7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FCC92D9-1552-4ABC-9168-9875FC01C3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1" b="6226"/>
          <a:stretch/>
        </p:blipFill>
        <p:spPr>
          <a:xfrm>
            <a:off x="4653627" y="4628909"/>
            <a:ext cx="3324552" cy="22290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5289" r="14283" b="2"/>
          <a:stretch/>
        </p:blipFill>
        <p:spPr>
          <a:xfrm>
            <a:off x="8183036" y="2400151"/>
            <a:ext cx="3996536" cy="4457850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="" xmlns:a16="http://schemas.microsoft.com/office/drawing/2014/main" id="{4B25AA5E-3566-45AE-BA57-B178CA20A1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06050" y="740569"/>
            <a:ext cx="1390650" cy="542925"/>
          </a:xfrm>
          <a:prstGeom prst="rect">
            <a:avLst/>
          </a:prstGeom>
        </p:spPr>
      </p:pic>
      <p:pic>
        <p:nvPicPr>
          <p:cNvPr id="13" name="Рисунок 14">
            <a:extLst>
              <a:ext uri="{FF2B5EF4-FFF2-40B4-BE49-F238E27FC236}">
                <a16:creationId xmlns="" xmlns:a16="http://schemas.microsoft.com/office/drawing/2014/main" id="{350233F1-E4CF-4546-A20A-C921F41E082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06025" y="1397794"/>
            <a:ext cx="1790699" cy="63341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="" xmlns:a16="http://schemas.microsoft.com/office/drawing/2014/main" id="{1FA52E71-132D-4DA8-A181-4B2371024B6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2863" y="1307306"/>
            <a:ext cx="1628774" cy="623887"/>
          </a:xfrm>
          <a:prstGeom prst="rect">
            <a:avLst/>
          </a:prstGeom>
        </p:spPr>
      </p:pic>
      <p:pic>
        <p:nvPicPr>
          <p:cNvPr id="17" name="Рисунок 17">
            <a:extLst>
              <a:ext uri="{FF2B5EF4-FFF2-40B4-BE49-F238E27FC236}">
                <a16:creationId xmlns="" xmlns:a16="http://schemas.microsoft.com/office/drawing/2014/main" id="{33DE3618-C804-4DDF-B8DF-8AC3B293C44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64919" y="1097755"/>
            <a:ext cx="1240632" cy="388146"/>
          </a:xfrm>
          <a:prstGeom prst="rect">
            <a:avLst/>
          </a:prstGeom>
        </p:spPr>
      </p:pic>
      <p:pic>
        <p:nvPicPr>
          <p:cNvPr id="19" name="Рисунок 19">
            <a:extLst>
              <a:ext uri="{FF2B5EF4-FFF2-40B4-BE49-F238E27FC236}">
                <a16:creationId xmlns="" xmlns:a16="http://schemas.microsoft.com/office/drawing/2014/main" id="{3EE3777A-F974-45DC-AB3E-FC8773C06D6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0669" y="5791200"/>
            <a:ext cx="1943100" cy="419100"/>
          </a:xfrm>
          <a:prstGeom prst="rect">
            <a:avLst/>
          </a:prstGeom>
        </p:spPr>
      </p:pic>
      <p:pic>
        <p:nvPicPr>
          <p:cNvPr id="20" name="Рисунок 21">
            <a:extLst>
              <a:ext uri="{FF2B5EF4-FFF2-40B4-BE49-F238E27FC236}">
                <a16:creationId xmlns="" xmlns:a16="http://schemas.microsoft.com/office/drawing/2014/main" id="{EE7A7513-692B-40B4-A502-A17D888A6E27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10200" y="6362700"/>
            <a:ext cx="1800225" cy="419100"/>
          </a:xfrm>
          <a:prstGeom prst="rect">
            <a:avLst/>
          </a:prstGeom>
        </p:spPr>
      </p:pic>
      <p:pic>
        <p:nvPicPr>
          <p:cNvPr id="22" name="Рисунок 22">
            <a:extLst>
              <a:ext uri="{FF2B5EF4-FFF2-40B4-BE49-F238E27FC236}">
                <a16:creationId xmlns="" xmlns:a16="http://schemas.microsoft.com/office/drawing/2014/main" id="{07BCD8BB-6E3A-41F7-9BE4-6A28F7572A8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81637" y="3659981"/>
            <a:ext cx="1943100" cy="383382"/>
          </a:xfrm>
          <a:prstGeom prst="rect">
            <a:avLst/>
          </a:prstGeom>
        </p:spPr>
      </p:pic>
      <p:pic>
        <p:nvPicPr>
          <p:cNvPr id="23" name="Рисунок 23">
            <a:extLst>
              <a:ext uri="{FF2B5EF4-FFF2-40B4-BE49-F238E27FC236}">
                <a16:creationId xmlns="" xmlns:a16="http://schemas.microsoft.com/office/drawing/2014/main" id="{CD9B5F8E-E8DC-4E18-B9AC-0B130E9BCCC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12607" y="4112419"/>
            <a:ext cx="1609725" cy="311944"/>
          </a:xfrm>
          <a:prstGeom prst="rect">
            <a:avLst/>
          </a:prstGeom>
        </p:spPr>
      </p:pic>
      <p:pic>
        <p:nvPicPr>
          <p:cNvPr id="24" name="Рисунок 24" descr="Изображение выглядит как человек, ребенок, внутренний, малень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2335B5A-4898-4C3B-9DE4-EA5516E86553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31056" y="906765"/>
            <a:ext cx="2743200" cy="1734532"/>
          </a:xfrm>
          <a:prstGeom prst="rect">
            <a:avLst/>
          </a:prstGeom>
        </p:spPr>
      </p:pic>
      <p:pic>
        <p:nvPicPr>
          <p:cNvPr id="25" name="Рисунок 25" descr="Изображение выглядит как человек, группа, люди&#10;&#10;Автоматически созданное описание">
            <a:extLst>
              <a:ext uri="{FF2B5EF4-FFF2-40B4-BE49-F238E27FC236}">
                <a16:creationId xmlns="" xmlns:a16="http://schemas.microsoft.com/office/drawing/2014/main" id="{58C70A7B-1DA7-40BD-8049-C3502D528C98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9619" y="2913167"/>
            <a:ext cx="2826543" cy="1888916"/>
          </a:xfrm>
          <a:prstGeom prst="rect">
            <a:avLst/>
          </a:prstGeom>
        </p:spPr>
      </p:pic>
      <p:pic>
        <p:nvPicPr>
          <p:cNvPr id="26" name="Рисунок 26" descr="Изображение выглядит как человек, еда, внутренний, пита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DE71AC7-65EF-4995-9ABC-A35FF7D0ACBB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35818" y="4991100"/>
            <a:ext cx="2733675" cy="1733550"/>
          </a:xfrm>
          <a:prstGeom prst="rect">
            <a:avLst/>
          </a:prstGeom>
        </p:spPr>
      </p:pic>
      <p:pic>
        <p:nvPicPr>
          <p:cNvPr id="28" name="Рисунок 2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F7E3587-8533-44A8-B9B9-EF6679FA1A9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31216" y="-2381"/>
            <a:ext cx="2501985" cy="2326479"/>
          </a:xfrm>
          <a:prstGeom prst="rect">
            <a:avLst/>
          </a:prstGeom>
        </p:spPr>
      </p:pic>
      <p:pic>
        <p:nvPicPr>
          <p:cNvPr id="29" name="Рисунок 18">
            <a:extLst>
              <a:ext uri="{FF2B5EF4-FFF2-40B4-BE49-F238E27FC236}">
                <a16:creationId xmlns="" xmlns:a16="http://schemas.microsoft.com/office/drawing/2014/main" id="{BEB74D7E-3BC2-4B30-8E01-CBC1838B61D4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60156" y="1707356"/>
            <a:ext cx="1476375" cy="419100"/>
          </a:xfrm>
          <a:prstGeom prst="rect">
            <a:avLst/>
          </a:prstGeom>
        </p:spPr>
      </p:pic>
      <p:pic>
        <p:nvPicPr>
          <p:cNvPr id="30" name="Рисунок 30">
            <a:extLst>
              <a:ext uri="{FF2B5EF4-FFF2-40B4-BE49-F238E27FC236}">
                <a16:creationId xmlns="" xmlns:a16="http://schemas.microsoft.com/office/drawing/2014/main" id="{03ED897E-6361-4CDF-9473-C547E4F6594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36356" y="1228725"/>
            <a:ext cx="1312069" cy="40005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0" y="684295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85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48"/>
    </mc:Choice>
    <mc:Fallback>
      <p:transition spd="slow" advTm="1094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10" r="15156" b="23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68B3E72C-B0CF-40AE-B7C4-63ADE37D994D}"/>
              </a:ext>
            </a:extLst>
          </p:cNvPr>
          <p:cNvSpPr txBox="1">
            <a:spLocks/>
          </p:cNvSpPr>
          <p:nvPr/>
        </p:nvSpPr>
        <p:spPr>
          <a:xfrm>
            <a:off x="537781" y="-410337"/>
            <a:ext cx="6176581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/>
          </a:p>
        </p:txBody>
      </p:sp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E02213FB-CC27-4343-AB4B-7DEFB6682E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680" y="757501"/>
            <a:ext cx="8874919" cy="838493"/>
          </a:xfrm>
          <a:prstGeom prst="rect">
            <a:avLst/>
          </a:prstGeom>
        </p:spPr>
      </p:pic>
      <p:pic>
        <p:nvPicPr>
          <p:cNvPr id="13" name="Рисунок 14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A068DAF-CB9F-48E3-AEA3-F5EE81288B2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381" y="2113328"/>
            <a:ext cx="10232230" cy="4488719"/>
          </a:xfrm>
          <a:prstGeom prst="rect">
            <a:avLst/>
          </a:prstGeom>
        </p:spPr>
      </p:pic>
      <p:pic>
        <p:nvPicPr>
          <p:cNvPr id="17" name="Рисунок 17" descr="Изображение выглядит как человек, внутренний, оранжев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AAF44740-AA0C-409B-ACBB-1D8EB5469A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5725" y="2109073"/>
            <a:ext cx="2743200" cy="1830229"/>
          </a:xfrm>
          <a:prstGeom prst="rect">
            <a:avLst/>
          </a:prstGeom>
        </p:spPr>
      </p:pic>
      <p:pic>
        <p:nvPicPr>
          <p:cNvPr id="18" name="Рисунок 18" descr="Изображение выглядит как пол, внутренний, стена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8BB19141-DCD1-4985-8FF8-596643DB05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6807" y="1595994"/>
            <a:ext cx="5303043" cy="2546826"/>
          </a:xfrm>
          <a:prstGeom prst="rect">
            <a:avLst/>
          </a:prstGeom>
        </p:spPr>
      </p:pic>
      <p:pic>
        <p:nvPicPr>
          <p:cNvPr id="20" name="Рисунок 20" descr="Изображение выглядит как лег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2ECF73BC-E1D7-45FF-A06E-01291FD9A2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5244" y="4652963"/>
            <a:ext cx="2088357" cy="2064544"/>
          </a:xfrm>
          <a:prstGeom prst="rect">
            <a:avLst/>
          </a:prstGeom>
        </p:spPr>
      </p:pic>
      <p:pic>
        <p:nvPicPr>
          <p:cNvPr id="21" name="Рисунок 21">
            <a:extLst>
              <a:ext uri="{FF2B5EF4-FFF2-40B4-BE49-F238E27FC236}">
                <a16:creationId xmlns="" xmlns:a16="http://schemas.microsoft.com/office/drawing/2014/main" id="{90229942-FBF3-411D-9D22-EE6DA759C4E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381" y="4649723"/>
            <a:ext cx="2743200" cy="18448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39196" y="748606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47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60"/>
    </mc:Choice>
    <mc:Fallback>
      <p:transition spd="slow" advTm="109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8FC9BE17-9A7B-462D-AE50-3D8777387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10" r="15156" b="234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BE8569-6AEC-4B8C-8D53-2DE337CDBA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EFFE7-81C4-4621-BEBB-1FE77FFA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25" y="113538"/>
            <a:ext cx="7795831" cy="1124712"/>
          </a:xfrm>
        </p:spPr>
        <p:txBody>
          <a:bodyPr anchor="b">
            <a:normAutofit/>
          </a:bodyPr>
          <a:lstStyle/>
          <a:p>
            <a:endParaRPr lang="ru-RU" sz="2000" b="1" dirty="0">
              <a:cs typeface="Calibri Light"/>
            </a:endParaRPr>
          </a:p>
          <a:p>
            <a:r>
              <a:rPr lang="ru-RU" sz="2000" b="1" dirty="0">
                <a:ea typeface="+mj-lt"/>
                <a:cs typeface="+mj-lt"/>
              </a:rPr>
              <a:t>ВИДЫ РЕАБИЛИТАЦИОННЫХ И АБИЛИТАЦИОННЫХ УСЛУГ ГУ ТО ТОЦРИ</a:t>
            </a:r>
            <a:endParaRPr lang="ru-RU" sz="2000" b="1" dirty="0"/>
          </a:p>
          <a:p>
            <a:endParaRPr lang="ru-RU" sz="2800" dirty="0"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10">
            <a:extLst>
              <a:ext uri="{FF2B5EF4-FFF2-40B4-BE49-F238E27FC236}">
                <a16:creationId xmlns="" xmlns:a16="http://schemas.microsoft.com/office/drawing/2014/main" id="{C30F9FD4-E658-4B3D-BF61-8932C5FD24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6" y="5607844"/>
            <a:ext cx="1445421" cy="1045368"/>
          </a:xfrm>
          <a:prstGeom prst="rect">
            <a:avLst/>
          </a:prstGeom>
        </p:spPr>
      </p:pic>
      <p:pic>
        <p:nvPicPr>
          <p:cNvPr id="13" name="Рисунок 14">
            <a:extLst>
              <a:ext uri="{FF2B5EF4-FFF2-40B4-BE49-F238E27FC236}">
                <a16:creationId xmlns="" xmlns:a16="http://schemas.microsoft.com/office/drawing/2014/main" id="{94402E9E-324B-4807-9361-4611C93DF9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381" y="4201045"/>
            <a:ext cx="1516857" cy="1149103"/>
          </a:xfrm>
          <a:prstGeom prst="rect">
            <a:avLst/>
          </a:prstGeom>
        </p:spPr>
      </p:pic>
      <p:pic>
        <p:nvPicPr>
          <p:cNvPr id="19" name="Рисунок 19">
            <a:extLst>
              <a:ext uri="{FF2B5EF4-FFF2-40B4-BE49-F238E27FC236}">
                <a16:creationId xmlns="" xmlns:a16="http://schemas.microsoft.com/office/drawing/2014/main" id="{671740B3-8657-4021-B1CE-7B393495FD7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56" y="2912953"/>
            <a:ext cx="1503666" cy="966925"/>
          </a:xfrm>
          <a:prstGeom prst="rect">
            <a:avLst/>
          </a:prstGeom>
        </p:spPr>
      </p:pic>
      <p:pic>
        <p:nvPicPr>
          <p:cNvPr id="21" name="Рисунок 21">
            <a:extLst>
              <a:ext uri="{FF2B5EF4-FFF2-40B4-BE49-F238E27FC236}">
                <a16:creationId xmlns="" xmlns:a16="http://schemas.microsoft.com/office/drawing/2014/main" id="{EDD1E46C-F37B-4FBA-AFD4-976AAD43306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016" y="1121079"/>
            <a:ext cx="2016919" cy="1024414"/>
          </a:xfrm>
          <a:prstGeom prst="rect">
            <a:avLst/>
          </a:prstGeom>
        </p:spPr>
      </p:pic>
      <p:pic>
        <p:nvPicPr>
          <p:cNvPr id="22" name="Рисунок 22">
            <a:extLst>
              <a:ext uri="{FF2B5EF4-FFF2-40B4-BE49-F238E27FC236}">
                <a16:creationId xmlns="" xmlns:a16="http://schemas.microsoft.com/office/drawing/2014/main" id="{B689E7FB-1C9B-4364-B4DC-5DB4A9213D7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0529" y="1052301"/>
            <a:ext cx="1766888" cy="1303973"/>
          </a:xfrm>
          <a:prstGeom prst="rect">
            <a:avLst/>
          </a:prstGeom>
        </p:spPr>
      </p:pic>
      <p:pic>
        <p:nvPicPr>
          <p:cNvPr id="23" name="Рисунок 23">
            <a:extLst>
              <a:ext uri="{FF2B5EF4-FFF2-40B4-BE49-F238E27FC236}">
                <a16:creationId xmlns="" xmlns:a16="http://schemas.microsoft.com/office/drawing/2014/main" id="{11E55D66-C07D-40C2-ABCC-25617B87667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79988" y="5350148"/>
            <a:ext cx="1659732" cy="14454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2681" y="244348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СОЦИАЛЬНО-ПЕДАГОГИЧЕСКИЕ УСЛУГИ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2681" y="336681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СОЦИАЛЬНО ПСИХОЛОГИЧЕСКАЯ ПОМОЩЬ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02681" y="4275051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СОДЕЙСТВИЕ В ПОЛУЧЕНИИ ОБЩЕГО 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ПРОФЕССИОНАЛЬНОГО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ОБРАЗОВАНИЯ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66815" y="91280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РЕАБИЛИТАЦИОННАЯ РАБОТА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8330" y="163328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СОЦИАЛЬНО-МЕДИЦИНСКАЯ РЕАБИЛИТАЦИЯ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80023" y="502934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СОЦИАЛЬНО-СРЕДОВАЯ РЕАБИЛИТАЦИЯ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29034" y="591645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СОЦИАЛЬНО-ПРАВОВЫЕ УСЛУГИ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55023" y="604077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СОЦИОКУЛЬТУРНАЯ-РЕАБИЛИТАЦИЯ</a:t>
            </a:r>
            <a:r>
              <a:rPr lang="ru-RU" dirty="0">
                <a:solidFill>
                  <a:srgbClr val="002060"/>
                </a:solidFill>
              </a:rPr>
              <a:t> И ЛФК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71070" y="280180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СОЦИАЛЬНО-БЫТОВЫЕ УСЛУГИ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248" y="353998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СОЦИАЛЬНО-ТРУДОВЫЕ УСЛУГИ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71304" y="429797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СОДЕЙСТВИЕ В ТРУДОУСТРОЙСТВЕ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54008" y="856528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6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506"/>
    </mc:Choice>
    <mc:Fallback>
      <p:transition spd="slow" advTm="105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685A1F05-AE54-4416-9C75-92D5DEC765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xmlns="" id="{B4916930-E76E-4100-9DCF-4981566A3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492A01-C076-4C00-891C-D1EEC53C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1" y="1950245"/>
            <a:ext cx="8510586" cy="3088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Государственное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учреждение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Тульской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области    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"Тульский областной центр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реабилитации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инвалидов"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  <a:p>
            <a:pPr algn="ctr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тационарное отделение реабилитации детей с ограниченными возможностями здоровья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03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80" advClick="0" advTm="10625"/>
    </mc:Choice>
    <mc:Fallback>
      <p:transition advClick="0" advTm="10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аксессуар, де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8559381-8F88-4BC0-AC2A-72A29570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410" r="15156" b="2342"/>
          <a:stretch/>
        </p:blipFill>
        <p:spPr>
          <a:xfrm>
            <a:off x="3833051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Голубева\Стационар Марина Алексеевна\фотографии тоцри\Музей Крылова. Летние праздники\image-27-05-21-03-17-14.he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8" r="13552"/>
          <a:stretch/>
        </p:blipFill>
        <p:spPr bwMode="auto">
          <a:xfrm>
            <a:off x="8352674" y="2117445"/>
            <a:ext cx="4148889" cy="467211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1EFFE7-81C4-4621-BEBB-1FE77FFA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32" y="-207931"/>
            <a:ext cx="9748456" cy="1124712"/>
          </a:xfrm>
        </p:spPr>
        <p:txBody>
          <a:bodyPr anchor="b"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Цель: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D0C783-1ED2-4A4C-BE86-3A6A1741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179" y="464641"/>
            <a:ext cx="6598218" cy="1978840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Реабилитация,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социальная адаптация и подготовка к самостоятельной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жизни детей с ОВЗ.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99164" y="2380492"/>
            <a:ext cx="8068143" cy="2554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оказание социальных услуг детям с особыми потребностями в стационарной форме;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внедрение инновационных методов реабилитации и социально-бытовой адаптации.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cs typeface="Calibri" panose="020F0502020204030204"/>
            </a:endParaRPr>
          </a:p>
          <a:p>
            <a:endParaRPr lang="ru-RU" dirty="0"/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111690" y="1742024"/>
            <a:ext cx="1848154" cy="863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Задачи:</a:t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690" y="4453501"/>
            <a:ext cx="8834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Отделение обеспечивает доступность и своевременность оказания квалифицированной помощи детям с ограниченными возможностями здоровья и их семьям в регионе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/>
            </a:r>
            <a:b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</a:br>
            <a:r>
              <a:rPr lang="ru-RU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Все услуги предоставляются бесплатно.</a:t>
            </a:r>
            <a:endParaRPr lang="ru-RU" sz="24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41" y="2173719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693" y="992190"/>
            <a:ext cx="964504" cy="562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5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83"/>
    </mc:Choice>
    <mc:Fallback>
      <p:transition spd="slow" advTm="1098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3224"/>
      </a:dk2>
      <a:lt2>
        <a:srgbClr val="E2E8E8"/>
      </a:lt2>
      <a:accent1>
        <a:srgbClr val="CF4741"/>
      </a:accent1>
      <a:accent2>
        <a:srgbClr val="BD702F"/>
      </a:accent2>
      <a:accent3>
        <a:srgbClr val="B4A538"/>
      </a:accent3>
      <a:accent4>
        <a:srgbClr val="89AF2B"/>
      </a:accent4>
      <a:accent5>
        <a:srgbClr val="5EB739"/>
      </a:accent5>
      <a:accent6>
        <a:srgbClr val="2EBA3F"/>
      </a:accent6>
      <a:hlink>
        <a:srgbClr val="319094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419</Words>
  <Application>Microsoft Office PowerPoint</Application>
  <PresentationFormat>Произвольный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BrushVTI</vt:lpstr>
      <vt:lpstr> МОИ  ВОЗМОЖНОСТИ</vt:lpstr>
      <vt:lpstr>Слайд 2</vt:lpstr>
      <vt:lpstr>ЦЕЛЬ, КАТЕГОРИИ, ЗОНЫ ОБСЛУЖИВАНИЯ ГУ ТО ТОЦРИ  </vt:lpstr>
      <vt:lpstr>СТРУКТУРА ГУ ТО ТОЦРИ</vt:lpstr>
      <vt:lpstr>Слайд 5</vt:lpstr>
      <vt:lpstr>Слайд 6</vt:lpstr>
      <vt:lpstr> ВИДЫ РЕАБИЛИТАЦИОННЫХ И АБИЛИТАЦИОННЫХ УСЛУГ ГУ ТО ТОЦРИ </vt:lpstr>
      <vt:lpstr>Государственное учреждение  Тульской области     "Тульский областной центр реабилитации инвалидов"  Стационарное отделение реабилитации детей с ограниченными возможностями здоровья </vt:lpstr>
      <vt:lpstr>Цель:</vt:lpstr>
      <vt:lpstr>Слайд 10</vt:lpstr>
      <vt:lpstr>Направления работы: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 ТО СРЦН № 1</dc:creator>
  <cp:lastModifiedBy>Людмила</cp:lastModifiedBy>
  <cp:revision>407</cp:revision>
  <dcterms:created xsi:type="dcterms:W3CDTF">2021-06-06T17:00:47Z</dcterms:created>
  <dcterms:modified xsi:type="dcterms:W3CDTF">2021-06-30T14:07:05Z</dcterms:modified>
</cp:coreProperties>
</file>