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4" r:id="rId3"/>
    <p:sldId id="272" r:id="rId4"/>
    <p:sldId id="273" r:id="rId5"/>
    <p:sldId id="265" r:id="rId6"/>
    <p:sldId id="267" r:id="rId7"/>
    <p:sldId id="298" r:id="rId8"/>
    <p:sldId id="314" r:id="rId9"/>
    <p:sldId id="275" r:id="rId10"/>
    <p:sldId id="317" r:id="rId11"/>
    <p:sldId id="348" r:id="rId12"/>
    <p:sldId id="268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4" r:id="rId32"/>
    <p:sldId id="295" r:id="rId33"/>
    <p:sldId id="296" r:id="rId34"/>
    <p:sldId id="297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5" r:id="rId51"/>
    <p:sldId id="316" r:id="rId52"/>
    <p:sldId id="318" r:id="rId53"/>
    <p:sldId id="319" r:id="rId54"/>
    <p:sldId id="320" r:id="rId55"/>
    <p:sldId id="321" r:id="rId56"/>
    <p:sldId id="322" r:id="rId57"/>
    <p:sldId id="323" r:id="rId58"/>
    <p:sldId id="324" r:id="rId59"/>
    <p:sldId id="325" r:id="rId60"/>
    <p:sldId id="326" r:id="rId61"/>
    <p:sldId id="327" r:id="rId62"/>
    <p:sldId id="328" r:id="rId63"/>
    <p:sldId id="329" r:id="rId64"/>
    <p:sldId id="330" r:id="rId65"/>
    <p:sldId id="331" r:id="rId66"/>
    <p:sldId id="332" r:id="rId67"/>
    <p:sldId id="333" r:id="rId68"/>
    <p:sldId id="334" r:id="rId69"/>
    <p:sldId id="335" r:id="rId70"/>
    <p:sldId id="336" r:id="rId71"/>
    <p:sldId id="337" r:id="rId72"/>
    <p:sldId id="338" r:id="rId73"/>
    <p:sldId id="339" r:id="rId74"/>
    <p:sldId id="340" r:id="rId75"/>
    <p:sldId id="341" r:id="rId76"/>
    <p:sldId id="342" r:id="rId77"/>
    <p:sldId id="343" r:id="rId78"/>
    <p:sldId id="344" r:id="rId79"/>
    <p:sldId id="345" r:id="rId80"/>
    <p:sldId id="346" r:id="rId81"/>
    <p:sldId id="347" r:id="rId82"/>
    <p:sldId id="269" r:id="rId83"/>
    <p:sldId id="270" r:id="rId84"/>
    <p:sldId id="351" r:id="rId85"/>
    <p:sldId id="271" r:id="rId86"/>
    <p:sldId id="349" r:id="rId87"/>
    <p:sldId id="350" r:id="rId88"/>
    <p:sldId id="260" r:id="rId8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DFFF"/>
    <a:srgbClr val="FFFF00"/>
    <a:srgbClr val="33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542" autoAdjust="0"/>
    <p:restoredTop sz="95057" autoAdjust="0"/>
  </p:normalViewPr>
  <p:slideViewPr>
    <p:cSldViewPr>
      <p:cViewPr>
        <p:scale>
          <a:sx n="90" d="100"/>
          <a:sy n="90" d="100"/>
        </p:scale>
        <p:origin x="-2160" y="-4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4.emf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68C4FF4-6EE1-4A76-9B8F-B2F594D6C87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BF7A747-1B53-4B3F-B8D2-D8AB0E12814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24BD201-5F9C-4593-BEFD-74C971F0B55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B22E6F0-797A-404D-B2F0-96032D2C16E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7A3035-02C7-4538-A480-C6887B19F5A6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18664C-3B03-4311-A452-8E87A1DF2E36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152DDE1-E9F2-4B50-AB95-1A36B28481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087BA6C-DE82-4922-A007-5CB817EE4E20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11FA9-72D4-4D0D-AA04-5200C8F96D1C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CBFCBB-F7D8-4AD9-B5F9-93687358CA6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18AA105-3B9A-485F-A7BD-B3B1C1BFF994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217202-91A5-4841-8837-12B3422A9C1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003E727-7E97-4B76-A273-97C117DFD6DE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F140D1-42AB-456C-B3EB-2E58162D29C5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62FDA9A-A9AF-4522-BA4E-959710ABA8F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4C3DF-49FF-4AA4-A1AB-8615103FAECA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81C31E6-6AC6-4E62-806B-D0CB1E8C6262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B0E188-B191-46AC-99B7-5113417AE6AB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9E59BE0-226E-4980-AAF5-F1A9DF7C7AE8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ED8319C-EFFD-43A6-A723-9E31BBA50F68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94FB44-2B3A-4EA5-B708-4FEB9F41BBF1}" type="datetimeFigureOut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17.04.2020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C51498-F984-481A-8E8C-4DDFA9BC9183}" type="slidenum">
              <a:rPr lang="ru-RU">
                <a:solidFill>
                  <a:prstClr val="black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ru-RU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1.png"/><Relationship Id="rId4" Type="http://schemas.openxmlformats.org/officeDocument/2006/relationships/image" Target="../media/image12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5.png"/><Relationship Id="rId4" Type="http://schemas.openxmlformats.org/officeDocument/2006/relationships/image" Target="../media/image12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jpeg"/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jpeg"/><Relationship Id="rId5" Type="http://schemas.openxmlformats.org/officeDocument/2006/relationships/image" Target="../media/image129.jpeg"/><Relationship Id="rId4" Type="http://schemas.openxmlformats.org/officeDocument/2006/relationships/image" Target="../media/image12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3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6.jpeg"/><Relationship Id="rId4" Type="http://schemas.openxmlformats.org/officeDocument/2006/relationships/image" Target="../media/image1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6.jpeg"/><Relationship Id="rId4" Type="http://schemas.openxmlformats.org/officeDocument/2006/relationships/image" Target="../media/image15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2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jpe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9.jpeg"/><Relationship Id="rId4" Type="http://schemas.openxmlformats.org/officeDocument/2006/relationships/image" Target="../media/image168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6.jpeg"/><Relationship Id="rId4" Type="http://schemas.openxmlformats.org/officeDocument/2006/relationships/image" Target="../media/image17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0.jpeg"/><Relationship Id="rId4" Type="http://schemas.openxmlformats.org/officeDocument/2006/relationships/image" Target="../media/image17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3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8.png"/><Relationship Id="rId5" Type="http://schemas.openxmlformats.org/officeDocument/2006/relationships/image" Target="../media/image187.jpeg"/><Relationship Id="rId4" Type="http://schemas.openxmlformats.org/officeDocument/2006/relationships/image" Target="../media/image18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4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jpeg"/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8.jpeg"/><Relationship Id="rId4" Type="http://schemas.openxmlformats.org/officeDocument/2006/relationships/image" Target="../media/image19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jpeg"/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6.jpeg"/><Relationship Id="rId5" Type="http://schemas.openxmlformats.org/officeDocument/2006/relationships/image" Target="../media/image205.jpeg"/><Relationship Id="rId4" Type="http://schemas.openxmlformats.org/officeDocument/2006/relationships/image" Target="../media/image20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5.jpeg"/><Relationship Id="rId5" Type="http://schemas.openxmlformats.org/officeDocument/2006/relationships/image" Target="../media/image214.jpeg"/><Relationship Id="rId4" Type="http://schemas.openxmlformats.org/officeDocument/2006/relationships/image" Target="../media/image213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9.jpeg"/><Relationship Id="rId4" Type="http://schemas.openxmlformats.org/officeDocument/2006/relationships/image" Target="../media/image21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1.jpeg"/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3.png"/><Relationship Id="rId4" Type="http://schemas.openxmlformats.org/officeDocument/2006/relationships/image" Target="../media/image222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5.jpeg"/><Relationship Id="rId2" Type="http://schemas.openxmlformats.org/officeDocument/2006/relationships/image" Target="../media/image2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6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0.jpeg"/><Relationship Id="rId4" Type="http://schemas.openxmlformats.org/officeDocument/2006/relationships/image" Target="../media/image229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7" Type="http://schemas.openxmlformats.org/officeDocument/2006/relationships/image" Target="../media/image239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jpeg"/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2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7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9.jpeg"/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1.png"/><Relationship Id="rId5" Type="http://schemas.openxmlformats.org/officeDocument/2006/relationships/image" Target="../media/image250.jpeg"/><Relationship Id="rId4" Type="http://schemas.openxmlformats.org/officeDocument/2006/relationships/image" Target="../media/image198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3.jpeg"/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6.jpeg"/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8.jpeg"/><Relationship Id="rId4" Type="http://schemas.openxmlformats.org/officeDocument/2006/relationships/image" Target="../media/image257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jpeg"/><Relationship Id="rId2" Type="http://schemas.openxmlformats.org/officeDocument/2006/relationships/image" Target="../media/image259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2.jpeg"/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4.jpeg"/><Relationship Id="rId2" Type="http://schemas.openxmlformats.org/officeDocument/2006/relationships/image" Target="../media/image26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jpeg"/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jpeg"/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3.jpeg"/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6.gif"/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9.jpeg"/><Relationship Id="rId5" Type="http://schemas.openxmlformats.org/officeDocument/2006/relationships/image" Target="../media/image278.gif"/><Relationship Id="rId4" Type="http://schemas.openxmlformats.org/officeDocument/2006/relationships/image" Target="../media/image27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1.jpeg"/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3.jpeg"/><Relationship Id="rId4" Type="http://schemas.openxmlformats.org/officeDocument/2006/relationships/image" Target="../media/image282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6.jpeg"/><Relationship Id="rId4" Type="http://schemas.openxmlformats.org/officeDocument/2006/relationships/image" Target="../media/image285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8.jpe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jpeg"/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1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3.jpeg"/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4.jpe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hyperlink" Target="http://linda6035.ucoz.ru/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s://i.pinimg.com/originals/e1/2d/ef/e12deff32c1ec995cf42e9f538cc55ee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285784" y="1428736"/>
            <a:ext cx="4500594" cy="450059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14348" y="214290"/>
            <a:ext cx="72008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6000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Газета для родителей «Березка»</a:t>
            </a:r>
            <a:endParaRPr lang="ru-RU" sz="6000" b="1" dirty="0">
              <a:ln w="19050">
                <a:solidFill>
                  <a:prstClr val="white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Monotype Corsiva" pitchFamily="66" charset="0"/>
              <a:cs typeface="Arial" charset="0"/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400" dirty="0" smtClean="0"/>
              <a:t>№ 2 второй квартал</a:t>
            </a:r>
            <a:br>
              <a:rPr lang="ru-RU" sz="2400" dirty="0" smtClean="0"/>
            </a:br>
            <a:r>
              <a:rPr lang="ru-RU" sz="2400" dirty="0" smtClean="0"/>
              <a:t>2019-2020 </a:t>
            </a:r>
            <a:r>
              <a:rPr lang="ru-RU" sz="2400" dirty="0" err="1" smtClean="0"/>
              <a:t>уч.г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Муниципальное дошкольное образовательное учреждение центр развития ребенка – детский сад № 14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Открытие года здоровья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038600" cy="5429288"/>
          </a:xfrm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              В связи с присвоением 2020 году статуса «Года здоровья», в период с 29 по 30 января в нашем детском саду были организованны спортивные праздники под названием «Открытие года здоровья». Данные мероприятия были проведены в целях формирования ЗОЖ, воспитания интереса к участию в спортивно – массовых мероприятиях, в целях укрепления уверенности детей в своих силах и знаниях, воспитания любви к спорту. Организаторами спортивного праздника были инструктор по физической культуре и воспитатели всех возрастных групп.</a:t>
            </a:r>
          </a:p>
          <a:p>
            <a:pPr algn="just">
              <a:buNone/>
            </a:pPr>
            <a:r>
              <a:rPr lang="ru-RU" sz="1200" dirty="0" smtClean="0"/>
              <a:t>               Каждое мероприятие  начиналось с зажигательной разминки. В гости к детям приходили сказочные герои, с которыми ребята разгадывали загадки на тему здорового образа жизни, играли в забавные и познавательные эстафеты. Для детей младших групп был организован просмотр мультфильма «</a:t>
            </a:r>
            <a:r>
              <a:rPr lang="ru-RU" sz="1200" dirty="0" err="1" smtClean="0"/>
              <a:t>Мойдодыр</a:t>
            </a:r>
            <a:r>
              <a:rPr lang="ru-RU" sz="1200" dirty="0" smtClean="0"/>
              <a:t>».</a:t>
            </a:r>
          </a:p>
          <a:p>
            <a:pPr algn="just">
              <a:buNone/>
            </a:pPr>
            <a:r>
              <a:rPr lang="ru-RU" sz="1200" dirty="0" smtClean="0"/>
              <a:t>                Спорт и движение доставили огромную радость, хорошее настроение и позитивный эмоциональный настрой всем детям. Мы уверены, что такие мероприятия приобщают всех участников образовательного процесса к здоровому образу жизни. Организация таких праздников является универсальным средством решения многих важных педагогических задач, главная из которых - растить детей здоровыми, сильными и жизнерадостными.</a:t>
            </a:r>
            <a:endParaRPr lang="ru-RU" sz="1200" dirty="0"/>
          </a:p>
        </p:txBody>
      </p:sp>
      <p:pic>
        <p:nvPicPr>
          <p:cNvPr id="68610" name="Picture 2" descr="IMG_89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285860"/>
            <a:ext cx="1905000" cy="904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612" name="Picture 4" descr="IMG_89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00892" y="1571612"/>
            <a:ext cx="1905000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8614" name="Picture 6" descr="IMG_906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2571744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2" name="Picture 2" descr="http://vsev.net/uploads/images/00/03/71/2015/04/21/5c9cf8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3804192"/>
            <a:ext cx="3782661" cy="28395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Весёлая Масленица в детском саду!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038600" cy="5357850"/>
          </a:xfrm>
        </p:spPr>
        <p:txBody>
          <a:bodyPr/>
          <a:lstStyle/>
          <a:p>
            <a:pPr algn="just">
              <a:buNone/>
            </a:pPr>
            <a:r>
              <a:rPr lang="ru-RU" sz="1400" dirty="0" smtClean="0"/>
              <a:t>               Масленица – самый весёлый, шумный, любимый, народный праздник. В масленичную неделю люди провожают зиму и встречают весну. </a:t>
            </a:r>
          </a:p>
          <a:p>
            <a:pPr algn="just">
              <a:buNone/>
            </a:pPr>
            <a:r>
              <a:rPr lang="ru-RU" sz="1400" dirty="0" smtClean="0"/>
              <a:t>              Празднование масленицы давно уже стало хорошей и доброй традицией в нашем детском саду. Весёлый и зажигательный праздник с Весной, Бабой Ягой, Масленицей и Скоморохом прошёл недавно в детском саду  № 14 и не оставил никого равнодушным.      </a:t>
            </a:r>
          </a:p>
          <a:p>
            <a:pPr algn="just">
              <a:buNone/>
            </a:pPr>
            <a:r>
              <a:rPr lang="ru-RU" sz="1400" dirty="0" smtClean="0"/>
              <a:t>              Не  только дети принимали активное участие в празднике, но и взрослые, которые также пускались в пляс, переняв общую атмосферу праздника и веселья. С восторгом ребята прогоняли Зимушку-зиму и  с радостью встречали  Красавицу Весну</a:t>
            </a:r>
          </a:p>
          <a:p>
            <a:pPr algn="just">
              <a:buNone/>
            </a:pPr>
            <a:r>
              <a:rPr lang="ru-RU" sz="1400" dirty="0" smtClean="0"/>
              <a:t>              Традиционно праздник закончился поеданием вкусных и ароматных блинов, которые с любовью приготовили повара.</a:t>
            </a:r>
          </a:p>
          <a:p>
            <a:endParaRPr lang="ru-RU" dirty="0"/>
          </a:p>
        </p:txBody>
      </p:sp>
      <p:pic>
        <p:nvPicPr>
          <p:cNvPr id="99330" name="Picture 2" descr="photo_158287998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142984"/>
            <a:ext cx="19050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9332" name="Picture 4" descr="photo_15828800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2357430"/>
            <a:ext cx="19050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9334" name="Picture 6" descr="http://otkrytki.ot7.ru/admin/uploads/0/1/5/%D0%9F%D0%BE%D0%B7%D0%B4%D1%80%D0%B0%D0%B2%D0%B8%D1%82%D1%8C-%D1%81-%D0%BC%D0%B0%D1%81%D0%BB%D0%B5%D0%BD%D0%B8%D1%86%D0%B5%D0%B9-%D0%BC%D0%B0%D1%81%D0%BB%D0%B5%D0%BD%D0%B8%D1%86%D0%B0-2018-%D0%BE%D1%82%D0%BA%D1%80%D1%8B%D1%82%D0%BA%D0%B0-%D0%BC%D0%B0%D1%81%D0%BB%D0%B5%D0%BD%D0%B8%D1%86%D0%B0-10415.gif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3429000"/>
            <a:ext cx="4335628" cy="2928958"/>
          </a:xfrm>
          <a:prstGeom prst="rect">
            <a:avLst/>
          </a:prstGeom>
          <a:noFill/>
        </p:spPr>
      </p:pic>
      <p:pic>
        <p:nvPicPr>
          <p:cNvPr id="99336" name="Picture 8" descr="http://detsad84.gorodku.ru/wp-content/uploads/2016/04/bZt625TveYs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5500702"/>
            <a:ext cx="2800330" cy="9805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00" name="Picture 4" descr="http://vdonlib.ru/images/deti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3573706"/>
            <a:ext cx="3429024" cy="299856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Увлекательный мир!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71546"/>
            <a:ext cx="4038600" cy="5357850"/>
          </a:xfrm>
        </p:spPr>
        <p:txBody>
          <a:bodyPr/>
          <a:lstStyle/>
          <a:p>
            <a:pPr algn="ctr">
              <a:buNone/>
            </a:pPr>
            <a:r>
              <a:rPr lang="ru-RU" sz="2400" b="1" dirty="0" smtClean="0">
                <a:solidFill>
                  <a:srgbClr val="002060"/>
                </a:solidFill>
                <a:latin typeface="Monotype Corsiva" pitchFamily="66" charset="0"/>
              </a:rPr>
              <a:t>День информации в детском саду</a:t>
            </a:r>
          </a:p>
          <a:p>
            <a:pPr algn="just">
              <a:buNone/>
            </a:pPr>
            <a:r>
              <a:rPr lang="ru-RU" sz="1200" dirty="0" smtClean="0"/>
              <a:t>               В подготовительной группе этот день начался с выставки, посвященной средствам информации. Дети рассмотрели несколько видов телефонов, начиная с самого простого стационарного телефона, до современных </a:t>
            </a:r>
            <a:r>
              <a:rPr lang="ru-RU" sz="1200" dirty="0" err="1" smtClean="0"/>
              <a:t>гаджетов</a:t>
            </a:r>
            <a:r>
              <a:rPr lang="ru-RU" sz="1200" dirty="0" smtClean="0"/>
              <a:t>. Увиденный компьютер заинтересовал ребят. Дети не только рассматривали, но и исследовали своими руками.</a:t>
            </a:r>
          </a:p>
          <a:p>
            <a:pPr algn="just">
              <a:buNone/>
            </a:pPr>
            <a:r>
              <a:rPr lang="ru-RU" sz="1200" dirty="0" smtClean="0"/>
              <a:t>                Далее воспитанники слушали рассказ воспитателя о научных достижениях человечества. Решали проблемные ситуации: типа "Чтобы было, если бы не придумали компьютеры, мультики?" и много интересного рассказали педагогу. Тематическое занятие предполагало и работу детей на планшетах.</a:t>
            </a:r>
          </a:p>
          <a:p>
            <a:endParaRPr lang="ru-RU" sz="1200" dirty="0"/>
          </a:p>
        </p:txBody>
      </p:sp>
      <p:pic>
        <p:nvPicPr>
          <p:cNvPr id="5" name="Picture 2" descr="photo_15752767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128586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photo_15752768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857364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298" name="Picture 2" descr="https://nvdetsad9.siteedu.ru/media/sub/1103/uploads/roditeljam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0628" y="3786190"/>
            <a:ext cx="3850678" cy="271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Изучаем правила безопасности на воде в осенне-зимний период.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857620" y="1714488"/>
            <a:ext cx="4824418" cy="4714908"/>
          </a:xfrm>
        </p:spPr>
        <p:txBody>
          <a:bodyPr/>
          <a:lstStyle/>
          <a:p>
            <a:pPr algn="just">
              <a:buNone/>
            </a:pPr>
            <a:r>
              <a:rPr lang="ru-RU" sz="1100" dirty="0" smtClean="0"/>
              <a:t>                Одним из основных приоритетов работы детского сада является охрана жизни и здоровья детей, организация их безопасной жизнедеятельности. С наступлением первых осенних заморозков вода в водоёмах покрывается льдом. Начинается период ледостава. Нельзя забывать о серьёзной опасности, которую таят в себе только что замёрзшие водоёмы. В рамках недели безопасности с ребятами 2 младшей группы проводились следующие мероприятия по правилам безопасности на льду в осенне-зимний период.</a:t>
            </a:r>
          </a:p>
          <a:p>
            <a:pPr algn="just">
              <a:buNone/>
            </a:pPr>
            <a:r>
              <a:rPr lang="ru-RU" sz="1100" dirty="0" smtClean="0"/>
              <a:t>                Ребята внимательно слушали беседы по данной теме – «Правила поведения и меры безопасности на воде и на льду в осеннее – зимнее время», «Осторожно – гололёд!», «Чтобы не было беды, будь осторожен у воды».</a:t>
            </a:r>
          </a:p>
          <a:p>
            <a:pPr algn="just">
              <a:buNone/>
            </a:pPr>
            <a:r>
              <a:rPr lang="ru-RU" sz="1100" dirty="0" smtClean="0"/>
              <a:t>                 Познакомились с презентацией «Осторожно, тонкий лёд!», где наглядно изображено, как правильно себя вести в таких ситуациях.</a:t>
            </a:r>
          </a:p>
          <a:p>
            <a:pPr algn="just">
              <a:buNone/>
            </a:pPr>
            <a:r>
              <a:rPr lang="ru-RU" sz="1100" dirty="0" smtClean="0"/>
              <a:t>                 Для родителей были предложены памятки по теме «По оказанию неотложной помощи пострадавшим на льду», консультации: «Повышение ответственности родителей за безопасность пребывания детей вблизи водоёмов», «Контроль над детьми во время выходных дней и каникул на водоёмах осенью и зимой». Беседа «Правила поведения и меры безопасности на воде и на льду в осеннее – зимнее время».</a:t>
            </a:r>
          </a:p>
          <a:p>
            <a:pPr algn="just">
              <a:buNone/>
            </a:pPr>
            <a:r>
              <a:rPr lang="ru-RU" sz="1100" dirty="0" smtClean="0"/>
              <a:t>                Надеемся, что полученная информация поможет и родителям, и детям избежать несчастных случаев.</a:t>
            </a:r>
          </a:p>
          <a:p>
            <a:endParaRPr lang="ru-RU" dirty="0"/>
          </a:p>
        </p:txBody>
      </p:sp>
      <p:pic>
        <p:nvPicPr>
          <p:cNvPr id="26626" name="Picture 2" descr="IMG_20191126_1010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785926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8" name="Picture 4" descr="IMG_20191126_1626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1928802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4" name="Picture 2" descr="http://troishcola.ucoz.ru/yvaproldz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714752"/>
            <a:ext cx="3286148" cy="24646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Международный день инвалида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038600" cy="5126055"/>
          </a:xfrm>
        </p:spPr>
        <p:txBody>
          <a:bodyPr/>
          <a:lstStyle/>
          <a:p>
            <a:pPr algn="just">
              <a:buNone/>
            </a:pPr>
            <a:r>
              <a:rPr lang="ru-RU" sz="1600" dirty="0" smtClean="0"/>
              <a:t>                В рамках празднования 3 декабря Международного Дня инвалидов со 2 по 4 декабря 2018г в детском саду, в целях привлечения внимания к проблемам инвалидов, по воспитанию гражданственности и толерантности у воспитанников дошкольного учреждения был проведен ряд мероприятий, посвященный Декаде инвалидов. Тематические занятия были проведены воспитателями подготовительной и старшей групп.</a:t>
            </a:r>
            <a:endParaRPr lang="ru-RU" sz="1600" dirty="0"/>
          </a:p>
        </p:txBody>
      </p:sp>
      <p:pic>
        <p:nvPicPr>
          <p:cNvPr id="27650" name="Picture 2" descr="photo_15754559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5140" y="1785926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2" name="Picture 4" descr="photo_15754560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214422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50" name="Picture 2" descr="https://m.academ.info/upload/ao_images/2013/11/26497/src_a1f14f61a04b2ca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0" y="3286124"/>
            <a:ext cx="4607751" cy="3071834"/>
          </a:xfrm>
          <a:prstGeom prst="rect">
            <a:avLst/>
          </a:prstGeom>
          <a:noFill/>
        </p:spPr>
      </p:pic>
      <p:pic>
        <p:nvPicPr>
          <p:cNvPr id="53252" name="Picture 4" descr="https://avatars.mds.yandex.net/get-zen_doc/1546191/pub_5d83509198930900ae0fbc66_5d83655735c8d800ad6a835a/scale_120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5000636"/>
            <a:ext cx="4429156" cy="1439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Выставка поделок "Смастерим елочную игрушку"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>
              <a:buNone/>
            </a:pPr>
            <a:r>
              <a:rPr lang="ru-RU" sz="1600" dirty="0" smtClean="0"/>
              <a:t>                В 1 младшей группе ребята вместе с воспитателем изучали историю создания новогодних игрушек. С ней они познакомились из презентации и мультфильмов. На основании полученных знаний малыши подготовили поделки для организации выставки, которая получилась очень яркой и красочной.</a:t>
            </a:r>
            <a:endParaRPr lang="ru-RU" sz="1600" dirty="0"/>
          </a:p>
        </p:txBody>
      </p:sp>
      <p:pic>
        <p:nvPicPr>
          <p:cNvPr id="28674" name="Picture 2" descr="photo_15755226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357298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6" name="Picture 4" descr="photo_15755226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3071810"/>
            <a:ext cx="1905000" cy="857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26" name="Picture 2" descr="https://avatars.mds.yandex.net/get-pdb/932587/757672bb-e8f8-4bb6-bde1-8356bb487c57/s1200?webp=fals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1714488"/>
            <a:ext cx="1050416" cy="1285884"/>
          </a:xfrm>
          <a:prstGeom prst="rect">
            <a:avLst/>
          </a:prstGeom>
          <a:noFill/>
        </p:spPr>
      </p:pic>
      <p:sp>
        <p:nvSpPr>
          <p:cNvPr id="52228" name="AutoShape 4" descr="https://img2.pngindir.com/20191029/htl/transparent-christmas-bulbs-christmas-balls-christmas-bubbles-5db8d215a94925.848765761572393493693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2230" name="Picture 6" descr="https://avatars.mds.yandex.net/get-pdb/1664921/3756ecae-805b-44fb-9be6-aa25d88aa029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643446"/>
            <a:ext cx="1737681" cy="1500198"/>
          </a:xfrm>
          <a:prstGeom prst="rect">
            <a:avLst/>
          </a:prstGeom>
          <a:noFill/>
        </p:spPr>
      </p:pic>
      <p:pic>
        <p:nvPicPr>
          <p:cNvPr id="52232" name="Picture 8" descr="http://recueil-de-png-2.r.e.pic.centerblog.net/o/0c014fd4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643174" y="3857628"/>
            <a:ext cx="1776400" cy="2214578"/>
          </a:xfrm>
          <a:prstGeom prst="rect">
            <a:avLst/>
          </a:prstGeom>
          <a:noFill/>
        </p:spPr>
      </p:pic>
      <p:pic>
        <p:nvPicPr>
          <p:cNvPr id="52234" name="Picture 10" descr="http://ruzacbs.ru/sites/default/files/inline/images/4725_big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86314" y="4500570"/>
            <a:ext cx="2214578" cy="2108278"/>
          </a:xfrm>
          <a:prstGeom prst="rect">
            <a:avLst/>
          </a:prstGeom>
          <a:noFill/>
        </p:spPr>
      </p:pic>
      <p:pic>
        <p:nvPicPr>
          <p:cNvPr id="52236" name="Picture 12" descr="https://ds04.infourok.ru/uploads/ex/114e/000f4005-56edb244/hello_html_m67aa8930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43702" y="3571876"/>
            <a:ext cx="2312444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4" name="Picture 4" descr="https://i.pinimg.com/originals/c6/f5/92/c6f5924f053673fb7a66fd24c5e1157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29132"/>
            <a:ext cx="3875585" cy="233116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Формирование правового сознания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1200" dirty="0" smtClean="0"/>
              <a:t>               Дошкольный возраст имеет основополагающее значение для социального становления личности в целом.</a:t>
            </a:r>
          </a:p>
          <a:p>
            <a:pPr algn="just">
              <a:buNone/>
            </a:pPr>
            <a:r>
              <a:rPr lang="ru-RU" sz="1200" dirty="0" smtClean="0"/>
              <a:t>                В нашем саду, совместно с краеведческим музеем в рамках развития правового сознания и воспитания </a:t>
            </a:r>
            <a:r>
              <a:rPr lang="ru-RU" sz="1200" dirty="0" err="1" smtClean="0"/>
              <a:t>этнотолерантности</a:t>
            </a:r>
            <a:r>
              <a:rPr lang="ru-RU" sz="1200" dirty="0" smtClean="0"/>
              <a:t> состоялось увлекательное путешествие по разнообразию народов России, их культуре и быту. Дети с интересом изучали народные игры, </a:t>
            </a:r>
            <a:r>
              <a:rPr lang="ru-RU" sz="1200" dirty="0" err="1" smtClean="0"/>
              <a:t>потешки</a:t>
            </a:r>
            <a:r>
              <a:rPr lang="ru-RU" sz="1200" dirty="0" smtClean="0"/>
              <a:t>, песни, рассматривали бытовые предметы, одежду, украшения. Педагоги и сотрудники музея стремились помочь понять ребятам многообразие этнического состава, объяснить значение позитивного общения, сотрудничества, привить понятие, что в нашей стране   дети любой национальности имеют право на жизнь, на обучение, на теплый дом, на любовь и понимание в семье.</a:t>
            </a:r>
          </a:p>
          <a:p>
            <a:endParaRPr lang="ru-RU" dirty="0"/>
          </a:p>
        </p:txBody>
      </p:sp>
      <p:pic>
        <p:nvPicPr>
          <p:cNvPr id="29698" name="Picture 2" descr="photo_157545588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214422"/>
            <a:ext cx="1905000" cy="16954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700" name="Picture 4" descr="photo_157545587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768" y="2071678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2" name="Picture 2" descr="http://m.vest-news.ru/files/news_images/2016/10/20/87548_70278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3556035"/>
            <a:ext cx="4272413" cy="330196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Я имею право на имя.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00108"/>
            <a:ext cx="4038600" cy="5126055"/>
          </a:xfrm>
        </p:spPr>
        <p:txBody>
          <a:bodyPr/>
          <a:lstStyle/>
          <a:p>
            <a:pPr algn="just">
              <a:buNone/>
            </a:pPr>
            <a:r>
              <a:rPr lang="ru-RU" sz="1400" dirty="0" smtClean="0"/>
              <a:t>             Целью мероприятия в средней группе стало создание условий для формирования у детей первоначальных правовых знаний, доведение до сознания детей, что каждый гражданин имеет право на имя.</a:t>
            </a:r>
          </a:p>
          <a:p>
            <a:pPr algn="just">
              <a:buNone/>
            </a:pPr>
            <a:r>
              <a:rPr lang="ru-RU" sz="1400" dirty="0" smtClean="0"/>
              <a:t>              В процессе ребята узнали много полезной и доступной информации о многообразии имен и не только. А сделали они это посредством игр: "как тебя зовут?", "Цепочка имен", "Назови ласково", "</a:t>
            </a:r>
            <a:r>
              <a:rPr lang="ru-RU" sz="1400" dirty="0" err="1" smtClean="0"/>
              <a:t>Цветик-семицветик</a:t>
            </a:r>
            <a:r>
              <a:rPr lang="ru-RU" sz="1400" dirty="0" smtClean="0"/>
              <a:t>", "Зеркало".</a:t>
            </a:r>
          </a:p>
          <a:p>
            <a:endParaRPr lang="ru-RU" dirty="0"/>
          </a:p>
        </p:txBody>
      </p:sp>
      <p:pic>
        <p:nvPicPr>
          <p:cNvPr id="30722" name="Picture 2" descr="IMG_809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4" name="Picture 4" descr="IMG_809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357430"/>
            <a:ext cx="1905000" cy="185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78" name="Picture 2" descr="https://riabir.ru/wp-content/uploads/2016/10/912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43570" y="3714752"/>
            <a:ext cx="2571768" cy="2571768"/>
          </a:xfrm>
          <a:prstGeom prst="rect">
            <a:avLst/>
          </a:prstGeom>
          <a:noFill/>
        </p:spPr>
      </p:pic>
      <p:pic>
        <p:nvPicPr>
          <p:cNvPr id="50180" name="Picture 4" descr="https://avatars.mds.yandex.net/get-pdb/998741/d0e3c3ff-3021-4f14-83a8-b92af0e341d4/s1200?webp=fal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214818"/>
            <a:ext cx="4481439" cy="2214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Мастер-класс "Волшебная снежинка"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42984"/>
            <a:ext cx="4038600" cy="4983179"/>
          </a:xfrm>
        </p:spPr>
        <p:txBody>
          <a:bodyPr/>
          <a:lstStyle/>
          <a:p>
            <a:pPr algn="just">
              <a:buNone/>
            </a:pPr>
            <a:r>
              <a:rPr lang="ru-RU" sz="1400" dirty="0" smtClean="0"/>
              <a:t>               Воспитатель средней группы пригласила педагогов учреждения на мастер-класс, посвященный наступающему Новому году. Прежде чем выйти с показом педагог просматривала материал по изготовлению разных видов снежинок и остановилась на очень пушистом и многослойном чуде!!!</a:t>
            </a:r>
          </a:p>
          <a:p>
            <a:pPr algn="just">
              <a:buNone/>
            </a:pPr>
            <a:r>
              <a:rPr lang="ru-RU" sz="1400" dirty="0" smtClean="0"/>
              <a:t>               Воспитатель познакомила присутствующих с историей создания снежинок как украшения, а далее приступила к поэтапному объяснению. В итоге после мероприятия педагоги организовали живую выставку получившихся воздушных снежинок!</a:t>
            </a:r>
          </a:p>
          <a:p>
            <a:endParaRPr lang="ru-RU" dirty="0"/>
          </a:p>
        </p:txBody>
      </p:sp>
      <p:pic>
        <p:nvPicPr>
          <p:cNvPr id="31746" name="Picture 2" descr="IMG_805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142984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8" name="Picture 4" descr="IMG_805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2571744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4" name="Picture 2" descr="https://cdn4.slus.name/be/b9/beb9c0db40bb1617494fd22768819cd6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4000504"/>
            <a:ext cx="2419337" cy="2419338"/>
          </a:xfrm>
          <a:prstGeom prst="rect">
            <a:avLst/>
          </a:prstGeom>
          <a:noFill/>
        </p:spPr>
      </p:pic>
      <p:pic>
        <p:nvPicPr>
          <p:cNvPr id="49156" name="Picture 4" descr="https://cdn4.slus.name/9b/f8/9bf86cdad39aca4c61b0a1069372d26f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3643314"/>
            <a:ext cx="2714643" cy="2714644"/>
          </a:xfrm>
          <a:prstGeom prst="rect">
            <a:avLst/>
          </a:prstGeom>
          <a:noFill/>
        </p:spPr>
      </p:pic>
      <p:pic>
        <p:nvPicPr>
          <p:cNvPr id="49158" name="Picture 6" descr="https://sun9-42.userapi.com/c854024/v854024857/192a4c/lki6mMQL9t4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72330" y="1214422"/>
            <a:ext cx="1238250" cy="11811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Культура питания детей и психологический комфорт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>
              <a:buNone/>
            </a:pPr>
            <a:r>
              <a:rPr lang="ru-RU" sz="1400" dirty="0" smtClean="0"/>
              <a:t>              Культура питания дошкольников — наука, необходимая в современной жизни.  Поскольку дети проводят большую часть дня в детском саду, то именно на воспитателей ложится обязанность научить ребенка полезно, вкусно, красиво и, самое главное, аккуратно питаться.  Именно поэтому  на консультации «Культура питания детей и психологический комфорт»  для воспитателей особое внимание уделялось формированию культуры питания воспитанников. Педагог-психолог говорила  о  воспитании навыков,  где  опора  шла   на хороший пример самих детей (правильное пользование столовыми приборами, салфеткой) посадка, соблюдение правильной осанки за столом.</a:t>
            </a:r>
            <a:endParaRPr lang="ru-RU" sz="1400" dirty="0"/>
          </a:p>
        </p:txBody>
      </p:sp>
      <p:pic>
        <p:nvPicPr>
          <p:cNvPr id="32770" name="Picture 2" descr="IMG_80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714488"/>
            <a:ext cx="94297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2" name="Picture 4" descr="IMG_807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5984" y="2071678"/>
            <a:ext cx="13716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0" name="Picture 2" descr="https://yeshlek.rbsmi.ru/upload/iblock/b13/b13244d025a1ab71fba0a991789bb3d6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3357562"/>
            <a:ext cx="5338782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Содержание:</a:t>
            </a:r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1071546"/>
            <a:ext cx="4038600" cy="5357850"/>
          </a:xfrm>
        </p:spPr>
        <p:txBody>
          <a:bodyPr/>
          <a:lstStyle/>
          <a:p>
            <a:pPr algn="r">
              <a:lnSpc>
                <a:spcPct val="80000"/>
              </a:lnSpc>
              <a:buNone/>
            </a:pP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ВАМ, РОДИТЕЛИ</a:t>
            </a:r>
            <a:endParaRPr lang="ru-RU" sz="1200" i="1" dirty="0" smtClean="0"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  <a:buNone/>
            </a:pP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Поздравляем с окончанием зимы!</a:t>
            </a:r>
            <a:endParaRPr lang="ru-RU" sz="1200" b="1" i="1" dirty="0" smtClean="0"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  <a:buNone/>
            </a:pP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НАШИ  ПРАЗДНИКИ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Спортивный праздник «Я все преодолею»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Новогодние праздники в детском саду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Новый год пришел в детский сад!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Зимние олимпийские игры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Открытие года здоровья!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День защитника Отечества!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День защитника Отечества у малышей!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Веселая Масленица в детском саду!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УВЛЕКАТЕЛЬНЫЙ МИР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День информации в детском саду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«Изучаем правила безопасности на воде в осенне-зимний период»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Международный день инвалида.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Выставка поделок «Смастерим елочную игрушку»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Формирование правового сознания.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Я имею право на имя.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Мастер-класс «Волшебная снежинка»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Культура питания детей и психологический комфорт.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Еда – полезная и вредная!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Круглый стол «Возрастные особенности развития детей среднего дошкольного возраста»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Времена года: зима!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Права ребенка.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День освобождения Узловой.</a:t>
            </a:r>
          </a:p>
          <a:p>
            <a:pPr algn="r">
              <a:lnSpc>
                <a:spcPct val="80000"/>
              </a:lnSpc>
              <a:buNone/>
            </a:pPr>
            <a:r>
              <a:rPr lang="en-US" sz="1200" dirty="0" smtClean="0">
                <a:latin typeface="Arial" pitchFamily="34" charset="0"/>
                <a:cs typeface="Arial" pitchFamily="34" charset="0"/>
              </a:rPr>
              <a:t>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Итоги выставки рисунков к празднованию Дня освобождения Узловой.</a:t>
            </a:r>
          </a:p>
          <a:p>
            <a:pPr algn="r">
              <a:lnSpc>
                <a:spcPct val="80000"/>
              </a:lnSpc>
              <a:buNone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  <a:buNone/>
            </a:pP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СОВЕТУЕТ  СПЕЦИАЛИСТ</a:t>
            </a:r>
            <a:endParaRPr lang="ru-RU" sz="1200" i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Подготовил муз. руководитель </a:t>
            </a: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Валова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 Т.А.</a:t>
            </a:r>
            <a:endParaRPr lang="ru-RU" sz="1200" b="1" i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РАЗВИВАЙКА 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Подготовил воспитатель 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Скакунова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Е.А.</a:t>
            </a:r>
            <a:endParaRPr lang="ru-RU" sz="1200" b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b="1" dirty="0" smtClean="0">
                <a:latin typeface="Arial" pitchFamily="34" charset="0"/>
                <a:cs typeface="Arial" pitchFamily="34" charset="0"/>
              </a:rPr>
              <a:t>ВКУСНО  И  ПОЛЕЗНО</a:t>
            </a:r>
            <a:endParaRPr lang="ru-RU" sz="1200" b="1" i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Редакционная коллегия</a:t>
            </a:r>
            <a:endParaRPr lang="ru-RU" sz="1200" i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Ливенцева Любовь Алексеевна,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Мызникова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 Людмила Дмитриевна,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Титкова Валентина Николаевна,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Зайцева Жанна Анатольевна,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Раева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 Татьяна Васильевна,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Савинова Марина Леонидовна,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Суханова Светлана Дмитриевна, воспитатель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Валова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 Татьяна Александровна, музыкальный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руководитель</a:t>
            </a:r>
            <a:endParaRPr lang="ru-RU" sz="1200" b="1" i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Экспертный совет</a:t>
            </a:r>
            <a:endParaRPr lang="ru-RU" sz="1200" i="1" dirty="0" smtClean="0">
              <a:latin typeface="Arial" pitchFamily="34" charset="0"/>
              <a:cs typeface="Arial" pitchFamily="34" charset="0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 err="1" smtClean="0">
                <a:latin typeface="Arial" pitchFamily="34" charset="0"/>
                <a:cs typeface="Arial" pitchFamily="34" charset="0"/>
              </a:rPr>
              <a:t>Кузенкова</a:t>
            </a: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 Татьяна Андреевна, заведующий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ru-RU" sz="1200" i="1" dirty="0" smtClean="0">
                <a:latin typeface="Arial" pitchFamily="34" charset="0"/>
                <a:cs typeface="Arial" pitchFamily="34" charset="0"/>
              </a:rPr>
              <a:t>Сиренко Екатерина Сергеевна, зам. заведующей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526280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Еда – полезная и вредная!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42984"/>
            <a:ext cx="4038600" cy="4983179"/>
          </a:xfrm>
        </p:spPr>
        <p:txBody>
          <a:bodyPr/>
          <a:lstStyle/>
          <a:p>
            <a:pPr algn="r">
              <a:buNone/>
            </a:pPr>
            <a:r>
              <a:rPr lang="ru-RU" sz="1200" dirty="0" smtClean="0"/>
              <a:t>Кушать овощи и фрукты,</a:t>
            </a:r>
          </a:p>
          <a:p>
            <a:pPr algn="r">
              <a:buNone/>
            </a:pPr>
            <a:r>
              <a:rPr lang="ru-RU" sz="1200" dirty="0" smtClean="0"/>
              <a:t>Рыбу, молокопродукты -</a:t>
            </a:r>
          </a:p>
          <a:p>
            <a:pPr algn="r">
              <a:buNone/>
            </a:pPr>
            <a:r>
              <a:rPr lang="ru-RU" sz="1200" dirty="0" smtClean="0"/>
              <a:t>Вот полезная еда,</a:t>
            </a:r>
          </a:p>
          <a:p>
            <a:pPr algn="r">
              <a:buNone/>
            </a:pPr>
            <a:r>
              <a:rPr lang="ru-RU" sz="1200" dirty="0" smtClean="0"/>
              <a:t>Витаминами полна!</a:t>
            </a:r>
          </a:p>
          <a:p>
            <a:pPr>
              <a:buNone/>
            </a:pPr>
            <a:r>
              <a:rPr lang="ru-RU" sz="1200" dirty="0" smtClean="0"/>
              <a:t> </a:t>
            </a:r>
          </a:p>
          <a:p>
            <a:pPr algn="just">
              <a:buNone/>
            </a:pPr>
            <a:r>
              <a:rPr lang="ru-RU" sz="1200" dirty="0" smtClean="0"/>
              <a:t>                Во второй младшей группе прошло тематическое занятие "Еда - полезная и вредная". Ребята расширили представление о вредной и полезной пище, и ее необходимости для жизнедеятельности организма человека, сформировали представление о правильном питании, познакомились с понятиям: здоровая пища, полезные продукты, вредные продукты. Дети познакомились с занимательной презентацией, где им подробно рассказали о вреде вредной пищи, какие витамины существуют и какая польза от правильной еды. После презентации ребята закрепили увиденное в игре "Собери в корзинку". Итогом занятия стал просмотр мультфильмов: "Диета для </a:t>
            </a:r>
            <a:r>
              <a:rPr lang="ru-RU" sz="1200" dirty="0" err="1" smtClean="0"/>
              <a:t>Нюши</a:t>
            </a:r>
            <a:r>
              <a:rPr lang="ru-RU" sz="1200" dirty="0" smtClean="0"/>
              <a:t>", "</a:t>
            </a:r>
            <a:r>
              <a:rPr lang="ru-RU" sz="1200" dirty="0" err="1" smtClean="0"/>
              <a:t>Фиксики</a:t>
            </a:r>
            <a:r>
              <a:rPr lang="ru-RU" sz="1200" dirty="0" smtClean="0"/>
              <a:t>" серия "Бутерброд" и рисование "Фрукты и овощи на тарелке".</a:t>
            </a:r>
            <a:r>
              <a:rPr lang="ru-RU" dirty="0" smtClean="0"/>
              <a:t> </a:t>
            </a:r>
          </a:p>
        </p:txBody>
      </p:sp>
      <p:pic>
        <p:nvPicPr>
          <p:cNvPr id="33794" name="Picture 2" descr="photo_15762463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142984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6" name="Picture 4" descr="photo_15762464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388" y="1714488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6" name="Picture 2" descr="http://dav-liski.detkin-club.ru/images/custom_2/i_5c9f7138bb2b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3357562"/>
            <a:ext cx="4000528" cy="3000396"/>
          </a:xfrm>
          <a:prstGeom prst="rect">
            <a:avLst/>
          </a:prstGeom>
          <a:noFill/>
        </p:spPr>
      </p:pic>
      <p:pic>
        <p:nvPicPr>
          <p:cNvPr id="47108" name="Picture 4" descr="https://i.pinimg.com/originals/46/ff/89/46ff89f562bd6aae28742d4bd44dd24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4929198"/>
            <a:ext cx="2727633" cy="1714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4" name="Picture 4" descr="https://i.pinimg.com/736x/cc/0e/d9/cc0ed9806161463af7bbb3805c38db66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215074" y="4732558"/>
            <a:ext cx="1714512" cy="1768251"/>
          </a:xfrm>
          <a:prstGeom prst="rect">
            <a:avLst/>
          </a:prstGeom>
          <a:noFill/>
        </p:spPr>
      </p:pic>
      <p:pic>
        <p:nvPicPr>
          <p:cNvPr id="46082" name="Picture 2" descr="https://avatars.mds.yandex.net/get-pdb/2365395/9295af05-4313-4a6f-a45f-2ef53e214f3c/s120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3857628"/>
            <a:ext cx="5128881" cy="25003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Круглый стол «Возрастные особенности развития детей среднего дошкольного возраста»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28736"/>
            <a:ext cx="4038600" cy="4697427"/>
          </a:xfrm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               В средней группе нашего детского сада состоялся круглый стол для родителей воспитанников на тему: "Возрастные особенности развития детей среднего дошкольного возраста" с целью  ознакомления присутствующих с особенностями музыкального развития детей 4 - 5 лет, формирования у родителей практических умений в области взаимодействия с детьми, развития интереса к познанию своего ребенка, активного взаимодействия с ним.  </a:t>
            </a:r>
          </a:p>
          <a:p>
            <a:pPr algn="just">
              <a:buNone/>
            </a:pPr>
            <a:r>
              <a:rPr lang="ru-RU" sz="1200" dirty="0" smtClean="0"/>
              <a:t>                Родителям были продемонстрированы навыки культуры поведения детей на музыкальных занятиях, умения детей быть внимательными к объяснениям, умения запоминать доступные музыкальные термины. Предложено больше обращать внимание на  рекомендации  воспитателей в закреплении навыков детей в усидчивости, внимании, умении рассказывать о музыке, развивая интерес к творчеству, умение слушать и слышать, оценивать своё исполнительство.</a:t>
            </a:r>
          </a:p>
          <a:p>
            <a:endParaRPr lang="ru-RU" dirty="0"/>
          </a:p>
        </p:txBody>
      </p:sp>
      <p:pic>
        <p:nvPicPr>
          <p:cNvPr id="34818" name="Picture 2" descr="photo_157624664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571612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20" name="Picture 4" descr="photo_157624667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85984" y="2071678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Времена года: зима!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42984"/>
            <a:ext cx="4038600" cy="4983179"/>
          </a:xfrm>
        </p:spPr>
        <p:txBody>
          <a:bodyPr/>
          <a:lstStyle/>
          <a:p>
            <a:pPr algn="r">
              <a:buNone/>
            </a:pPr>
            <a:r>
              <a:rPr lang="ru-RU" sz="1100" dirty="0" smtClean="0"/>
              <a:t>Наконец пришла зима,</a:t>
            </a:r>
          </a:p>
          <a:p>
            <a:pPr algn="r">
              <a:buNone/>
            </a:pPr>
            <a:r>
              <a:rPr lang="ru-RU" sz="1100" dirty="0" smtClean="0"/>
              <a:t>Стали белые дома,</a:t>
            </a:r>
          </a:p>
          <a:p>
            <a:pPr algn="r">
              <a:buNone/>
            </a:pPr>
            <a:r>
              <a:rPr lang="ru-RU" sz="1100" dirty="0" smtClean="0"/>
              <a:t>Снег на улице идет,</a:t>
            </a:r>
          </a:p>
          <a:p>
            <a:pPr algn="r">
              <a:buNone/>
            </a:pPr>
            <a:r>
              <a:rPr lang="ru-RU" sz="1100" dirty="0" smtClean="0"/>
              <a:t>Дворник улицу метет,</a:t>
            </a:r>
          </a:p>
          <a:p>
            <a:pPr algn="r">
              <a:buNone/>
            </a:pPr>
            <a:r>
              <a:rPr lang="ru-RU" sz="1100" dirty="0" smtClean="0"/>
              <a:t>Мы катаемся на санках,</a:t>
            </a:r>
          </a:p>
          <a:p>
            <a:pPr algn="r">
              <a:buNone/>
            </a:pPr>
            <a:r>
              <a:rPr lang="ru-RU" sz="1100" dirty="0" smtClean="0"/>
              <a:t>Пишем на катке круги,</a:t>
            </a:r>
          </a:p>
          <a:p>
            <a:pPr algn="r">
              <a:buNone/>
            </a:pPr>
            <a:r>
              <a:rPr lang="ru-RU" sz="1100" dirty="0" smtClean="0"/>
              <a:t>Ловко бегаем на лыжах</a:t>
            </a:r>
          </a:p>
          <a:p>
            <a:pPr algn="r">
              <a:buNone/>
            </a:pPr>
            <a:r>
              <a:rPr lang="ru-RU" sz="1100" dirty="0" smtClean="0"/>
              <a:t>И играем все в снежки.</a:t>
            </a:r>
          </a:p>
          <a:p>
            <a:pPr>
              <a:buNone/>
            </a:pPr>
            <a:r>
              <a:rPr lang="ru-RU" sz="1100" dirty="0" smtClean="0"/>
              <a:t> </a:t>
            </a:r>
          </a:p>
          <a:p>
            <a:pPr algn="just">
              <a:buNone/>
            </a:pPr>
            <a:r>
              <a:rPr lang="ru-RU" sz="1100" dirty="0" smtClean="0"/>
              <a:t>                 Во второй младшей группе прошло тематическое занятие "Времена года: зима". Ребята закрепили приметы зимы,  вспомнили как называются три зимних месяца, какие зимние забавы есть зимой, что  такое гололед, снегопад, вьюга. Дети вместе с воспитателем поговорили о том, как надо одеваться на улицу зимой, после чего поиграли в игру "Что и когда одевать?". Ребята отгадывали загадки, посмотрели очень интересную презентацию о зиме, где ребятам подробно рассказали о перелетных и зимующих птицах, о том как дикие животные выживают зимой. После просмотра презентации дети с большим удовольствием посмотрели мультфильмы ""</a:t>
            </a:r>
            <a:r>
              <a:rPr lang="ru-RU" sz="1100" dirty="0" err="1" smtClean="0"/>
              <a:t>Смешарики</a:t>
            </a:r>
            <a:r>
              <a:rPr lang="ru-RU" sz="1100" dirty="0" smtClean="0"/>
              <a:t>" серия "Снег", "Зима". Итогом занятия стало коллективное рисование (нетрадиционное рисование ватными палочками, тычками) "Елочка".</a:t>
            </a:r>
          </a:p>
          <a:p>
            <a:endParaRPr lang="ru-RU" dirty="0"/>
          </a:p>
        </p:txBody>
      </p:sp>
      <p:pic>
        <p:nvPicPr>
          <p:cNvPr id="35842" name="Picture 2" descr="photo_157624629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28586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4" name="Picture 4" descr="photo_15762463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768" y="1928802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58" name="Picture 2" descr="https://content.schools.by/detsadmir/banners/2020-01-23/%D0%B7%D0%B8%D0%BC%D0%B0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3714752"/>
            <a:ext cx="4242846" cy="2071702"/>
          </a:xfrm>
          <a:prstGeom prst="rect">
            <a:avLst/>
          </a:prstGeom>
          <a:noFill/>
        </p:spPr>
      </p:pic>
      <p:pic>
        <p:nvPicPr>
          <p:cNvPr id="45062" name="Picture 6" descr="https://diamondelectric.ru/images/3021/3020924/plakat_tvorcheskii_centr_sfera_1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1000108"/>
            <a:ext cx="1714480" cy="1714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Права ребенка!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1546"/>
            <a:ext cx="4038600" cy="5054617"/>
          </a:xfrm>
        </p:spPr>
        <p:txBody>
          <a:bodyPr/>
          <a:lstStyle/>
          <a:p>
            <a:pPr algn="just">
              <a:buNone/>
            </a:pPr>
            <a:r>
              <a:rPr lang="ru-RU" sz="1100" dirty="0" smtClean="0"/>
              <a:t>                В МДОУ центре развития ребенка - </a:t>
            </a:r>
            <a:r>
              <a:rPr lang="ru-RU" sz="1100" dirty="0" err="1" smtClean="0"/>
              <a:t>д</a:t>
            </a:r>
            <a:r>
              <a:rPr lang="ru-RU" sz="1100" dirty="0" smtClean="0"/>
              <a:t>/с №14 день "Прав ребенка" в рамках Единого дня по правам ребенка в подготовительной группе начался с веселых мелодий, песен о добре, радости и дружбе.</a:t>
            </a:r>
          </a:p>
          <a:p>
            <a:pPr algn="just">
              <a:buNone/>
            </a:pPr>
            <a:r>
              <a:rPr lang="ru-RU" sz="1100" dirty="0" smtClean="0"/>
              <a:t>                 Дошкольный период - это когда начинает складываться мировоззрение ребенка, его самосознание, отношение к другим людям. Поэтому воспитатель решила провести развлечение по правам ребенка в сказочно-игровой форме. Педагог пригласила детей в сказочную страну. Дети познакомились с книгой о правах ребенка. Сказочный персонаж Баба Яга отняла книгу у детей. В шуточной форме она запутала ребят. Отправившись в путешествие дети выполнили несколько игровых заданий: "Прокатись на облаке", "Шляпа знакомств", "Собери цветок". Выполняя задания дети прикрепляли красочные жетоны-символы к доске, тем самым указывая о правах ребенка: право на жизнь, право на имя, право на образование, право на отдых или труд, право на лечение, право на дом, право на любовь и заботу. В конце развлечения дети подарили Бабе Яге цветы, она стала доброй и отдала книгу о "Правах ребенка" дети прочитали стихи, спели песни и закрепили элементарные знания об основных правах ребенка.</a:t>
            </a:r>
          </a:p>
          <a:p>
            <a:endParaRPr lang="ru-RU" dirty="0"/>
          </a:p>
        </p:txBody>
      </p:sp>
      <p:pic>
        <p:nvPicPr>
          <p:cNvPr id="36866" name="Picture 2" descr="IMG_810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500174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8" name="Picture 4" descr="IMG_81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285992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4" name="Picture 2" descr="http://detsad45.ucoz.org/img/prava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3929066"/>
            <a:ext cx="3144653" cy="22573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День освобождения Узловой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42984"/>
            <a:ext cx="4038600" cy="4983179"/>
          </a:xfrm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               Для </a:t>
            </a:r>
            <a:r>
              <a:rPr lang="ru-RU" sz="1200" dirty="0" err="1" smtClean="0"/>
              <a:t>узловчан</a:t>
            </a:r>
            <a:r>
              <a:rPr lang="ru-RU" sz="1200" dirty="0" smtClean="0"/>
              <a:t>  14 декабря не просто зимний день. Каждый год с болью в душе и слезами на глазах мы вспоминаем события тех далёких лет. 14 декабря 1941 года в город вошли освободители – бойцы 108-го кавалерийского полка под командованием В.Д. Васильева и положили конец бесчинству немецких захватчиков.</a:t>
            </a:r>
          </a:p>
          <a:p>
            <a:pPr algn="just">
              <a:buNone/>
            </a:pPr>
            <a:r>
              <a:rPr lang="ru-RU" sz="1200" dirty="0" smtClean="0"/>
              <a:t>                Накануне праздника в МДОУ № 14 прошло тематическое занятие, на котором  воспитатель </a:t>
            </a:r>
            <a:r>
              <a:rPr lang="ru-RU" sz="1200" dirty="0" err="1" smtClean="0"/>
              <a:t>Мызникова</a:t>
            </a:r>
            <a:r>
              <a:rPr lang="ru-RU" sz="1200" dirty="0" smtClean="0"/>
              <a:t> Л.Д. рассказала о героизме наших солдат, освободивших наш любимый город и  напомнила, что в честь этого дня  назвала одна из улиц нашего города.</a:t>
            </a:r>
          </a:p>
          <a:p>
            <a:pPr algn="just">
              <a:buNone/>
            </a:pPr>
            <a:r>
              <a:rPr lang="ru-RU" sz="1200" dirty="0" smtClean="0"/>
              <a:t>               Дети восторженно и торжественно читали стихи   и пели песни на военную тематику.</a:t>
            </a:r>
          </a:p>
          <a:p>
            <a:pPr algn="just">
              <a:buNone/>
            </a:pPr>
            <a:r>
              <a:rPr lang="ru-RU" sz="1200" dirty="0" smtClean="0"/>
              <a:t>               Подготовленная выставка рисунков к празднику оставила у детей массу впечатлений.</a:t>
            </a:r>
          </a:p>
          <a:p>
            <a:endParaRPr lang="ru-RU" dirty="0"/>
          </a:p>
        </p:txBody>
      </p:sp>
      <p:pic>
        <p:nvPicPr>
          <p:cNvPr id="37890" name="Picture 2" descr="IMG_816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28586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2" name="Picture 4" descr="IMG_81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2571744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0" name="Picture 2" descr="https://avatars.mds.yandex.net/get-pdb/1748816/66c0d318-54e5-49ac-abf4-5c3ff82e3029/s1200?webp=fals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flipH="1">
            <a:off x="1142976" y="3714752"/>
            <a:ext cx="6019800" cy="29051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Итоги выставки рисунков к празднованию Дня освобождения Узловой</a:t>
            </a:r>
            <a:r>
              <a:rPr lang="ru-RU" sz="3200" dirty="0" smtClean="0"/>
              <a:t/>
            </a:r>
            <a:br>
              <a:rPr lang="ru-RU" sz="3200" dirty="0" smtClean="0"/>
            </a:b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28736"/>
            <a:ext cx="4038600" cy="4697427"/>
          </a:xfrm>
        </p:spPr>
        <p:txBody>
          <a:bodyPr/>
          <a:lstStyle/>
          <a:p>
            <a:pPr algn="just">
              <a:buNone/>
            </a:pPr>
            <a:r>
              <a:rPr lang="ru-RU" sz="1400" dirty="0" smtClean="0"/>
              <a:t>             В здании </a:t>
            </a:r>
            <a:r>
              <a:rPr lang="ru-RU" sz="1400" dirty="0" err="1" smtClean="0"/>
              <a:t>физкультурно</a:t>
            </a:r>
            <a:r>
              <a:rPr lang="ru-RU" sz="1400" dirty="0" smtClean="0"/>
              <a:t> - оздоровительного комплекса </a:t>
            </a:r>
            <a:r>
              <a:rPr lang="ru-RU" sz="1400" dirty="0" err="1" smtClean="0"/>
              <a:t>функциони-рует</a:t>
            </a:r>
            <a:r>
              <a:rPr lang="ru-RU" sz="1400" dirty="0" smtClean="0"/>
              <a:t>  районная выставка рисунков воспитанников детских садов на тему «День освобождения Узловой». Более 150 работ представлено на выставке от детских садов и дошкольных структурных подразделений Центров образования! Оценивали   работы  независимые эксперты, юные боксеры, прибывшие на 32 межрегиональный турнир по боксу.</a:t>
            </a:r>
          </a:p>
          <a:p>
            <a:pPr algn="just">
              <a:buNone/>
            </a:pPr>
            <a:r>
              <a:rPr lang="ru-RU" sz="1400" dirty="0" smtClean="0"/>
              <a:t>                Награждение лучших художников прошло 14 декабря в день празднования годовщины освобождения Узловой. Наша Анна Черных  получила диплом и подарок из рук главы администрации МО </a:t>
            </a:r>
            <a:r>
              <a:rPr lang="ru-RU" sz="1400" dirty="0" err="1" smtClean="0"/>
              <a:t>Узловский</a:t>
            </a:r>
            <a:r>
              <a:rPr lang="ru-RU" sz="1400" dirty="0" smtClean="0"/>
              <a:t> район Н.Н. Терехова. Поздравляем Анну с победой!</a:t>
            </a:r>
          </a:p>
          <a:p>
            <a:endParaRPr lang="ru-RU" dirty="0"/>
          </a:p>
        </p:txBody>
      </p:sp>
      <p:pic>
        <p:nvPicPr>
          <p:cNvPr id="38914" name="Picture 2" descr="IMG_81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2857496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6" name="Picture 4" descr="IMG_81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1571612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6" name="Picture 2" descr="https://www.culture.ru/storage/images/beeb8bc0cd2a9aa237a7b0c80d689418/965f87223659b1113778d310a001c1fd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58" y="4500546"/>
            <a:ext cx="5231520" cy="2357454"/>
          </a:xfrm>
          <a:prstGeom prst="rect">
            <a:avLst/>
          </a:prstGeom>
          <a:noFill/>
        </p:spPr>
      </p:pic>
      <p:pic>
        <p:nvPicPr>
          <p:cNvPr id="41988" name="Picture 4" descr="https://avatars.mds.yandex.net/get-pdb/1651533/e729ce61-1ff1-45e6-9c64-41a11ea4a972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714356"/>
            <a:ext cx="3107553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https://www.1zoom.ru/big2/269/307562-Sepik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3857628"/>
            <a:ext cx="6715172" cy="285752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14 декабря – как важен этот День для нашей памяти!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1400" dirty="0" smtClean="0"/>
              <a:t>               Для </a:t>
            </a:r>
            <a:r>
              <a:rPr lang="ru-RU" sz="1400" dirty="0" err="1" smtClean="0"/>
              <a:t>узловчан</a:t>
            </a:r>
            <a:r>
              <a:rPr lang="ru-RU" sz="1400" dirty="0" smtClean="0"/>
              <a:t> 14 декабря не просто декабрьский день.  В этот день советские войска освободили город от немецко-фашистских захватчиков. Мы, взрослые можем много об этом говорить, но память об этом событии есть и в детских сердцах! Так в старшей группе нашего детского сада прошло тематическое мероприятие, на котором  воспитанники познакомились с историей освобождения нашего края. А также посвятили свой танец героям Великой Отечественной войны.</a:t>
            </a:r>
            <a:endParaRPr lang="ru-RU" sz="1400" dirty="0"/>
          </a:p>
        </p:txBody>
      </p:sp>
      <p:pic>
        <p:nvPicPr>
          <p:cNvPr id="39938" name="Picture 2" descr="photo_157624649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1785926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40" name="Picture 4" descr="photo_157624654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15140" y="3000372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eld-sm.com/images/cache/data/23feb0_24e8e_2daa308a_XL-1024x768.jpe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571536" y="3143248"/>
            <a:ext cx="4572032" cy="3429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Выставка рисунков, посвященная 14 декабря — Дню Освобождения Узловой.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>
              <a:buNone/>
            </a:pPr>
            <a:r>
              <a:rPr lang="ru-RU" dirty="0" smtClean="0"/>
              <a:t>         Воспитатель старшей группы организовала с детьми выставку детских рисунков, посвященных такому важному для всех жителей Узловой — Дню освобождения Узловой.</a:t>
            </a:r>
            <a:endParaRPr lang="ru-RU" dirty="0"/>
          </a:p>
        </p:txBody>
      </p:sp>
      <p:pic>
        <p:nvPicPr>
          <p:cNvPr id="40962" name="Picture 2" descr="i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571612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4" name="Picture 4" descr="i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14612" y="2643182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belgkh.ru/media/cache/3f/51/3f5173423a2c0df69fa0c7cc39523e44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71934" y="3286124"/>
            <a:ext cx="4286280" cy="321471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День Конституции в детском саду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14422"/>
            <a:ext cx="4038600" cy="4911741"/>
          </a:xfrm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               В МДОУ центре развития ребенка - </a:t>
            </a:r>
            <a:r>
              <a:rPr lang="ru-RU" sz="1200" dirty="0" err="1" smtClean="0"/>
              <a:t>д</a:t>
            </a:r>
            <a:r>
              <a:rPr lang="ru-RU" sz="1200" dirty="0" smtClean="0"/>
              <a:t>/с №14 проводилось необычное занятие, посвященное Дню Конституции РФ. Под веселую песню "Я, ты, он, она" дети с флажками вошли в группу. Воспитатель  рассказала о нашей большой, сильной и отважной стране, уточнила, что Конституция - это самый главный закон страны.</a:t>
            </a:r>
          </a:p>
          <a:p>
            <a:pPr algn="just">
              <a:buNone/>
            </a:pPr>
            <a:r>
              <a:rPr lang="ru-RU" sz="1200" dirty="0" smtClean="0"/>
              <a:t>               Ребята рассказали о том, что все дети имеют права и обязанности. И подробно осветили  права  и обязанности граждан страны.</a:t>
            </a:r>
          </a:p>
          <a:p>
            <a:pPr algn="just">
              <a:buNone/>
            </a:pPr>
            <a:r>
              <a:rPr lang="ru-RU" sz="1200" dirty="0" smtClean="0"/>
              <a:t>               Дети прочитали стихи и спели песню о нашей Родине,  прослушали гимн нашей страны.</a:t>
            </a:r>
          </a:p>
          <a:p>
            <a:pPr algn="just">
              <a:buNone/>
            </a:pPr>
            <a:r>
              <a:rPr lang="ru-RU" sz="1200" dirty="0" smtClean="0"/>
              <a:t>                Торжественное занятие сменилось веселой игрой "Король". Ребята показали, что люди имеют право не только на труд, но и на отдых. С удовольствием провели релаксационное упражнение "У моря". Просмотрев мультипликационную презентацию "Что такое хорошо, а что такое плохо?" дети узнали, как правильно соблюдать права человека.</a:t>
            </a:r>
          </a:p>
          <a:p>
            <a:pPr algn="just">
              <a:buNone/>
            </a:pPr>
            <a:r>
              <a:rPr lang="ru-RU" sz="1200" dirty="0" smtClean="0"/>
              <a:t>                 В заключение ребята вместе с педагогом разработали правила своей группы</a:t>
            </a:r>
            <a:r>
              <a:rPr lang="ru-RU" dirty="0" smtClean="0"/>
              <a:t>.</a:t>
            </a:r>
          </a:p>
          <a:p>
            <a:endParaRPr lang="ru-RU" dirty="0"/>
          </a:p>
        </p:txBody>
      </p:sp>
      <p:pic>
        <p:nvPicPr>
          <p:cNvPr id="41986" name="Picture 2" descr="IMG_81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357298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8" name="Picture 4" descr="IMG_813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271462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http://puppentheater.ru/Scenarii/LisaiZayac/lubiyanay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7686" y="3357562"/>
            <a:ext cx="4347696" cy="307183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В гостях у Снегурочки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14422"/>
            <a:ext cx="4038600" cy="4911741"/>
          </a:xfrm>
        </p:spPr>
        <p:txBody>
          <a:bodyPr/>
          <a:lstStyle/>
          <a:p>
            <a:pPr algn="just">
              <a:buNone/>
            </a:pPr>
            <a:r>
              <a:rPr lang="ru-RU" sz="1600" dirty="0" smtClean="0"/>
              <a:t>              В ясельной группе прошло знакомство детей со сказочной снегурочкой и её лесными друзьями! Малыши с удовольствием играли танцевали и пели знаменитые новогодние песни. А дети старшей группы были сказочными героями. Первое знакомство с новогодними персонажами прошло радостно и весело</a:t>
            </a:r>
            <a:endParaRPr lang="ru-RU" sz="1600" dirty="0"/>
          </a:p>
        </p:txBody>
      </p:sp>
      <p:pic>
        <p:nvPicPr>
          <p:cNvPr id="43010" name="Picture 2" descr="photo_157650870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2910" y="1285860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2" name="Picture 4" descr="photo_15765087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1736" y="1056996"/>
            <a:ext cx="1571636" cy="2086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0" name="Picture 2" descr="https://avatars.mds.yandex.net/get-pdb/1360297/c92210cd-9c75-43d4-b7f2-3c5ff704e77f/s1200?webp=false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7158" y="3000372"/>
            <a:ext cx="2786082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Содержание:</a:t>
            </a:r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71546"/>
            <a:ext cx="4038600" cy="5054617"/>
          </a:xfrm>
        </p:spPr>
        <p:txBody>
          <a:bodyPr/>
          <a:lstStyle/>
          <a:p>
            <a:pPr algn="r">
              <a:lnSpc>
                <a:spcPct val="80000"/>
              </a:lnSpc>
              <a:buNone/>
            </a:pPr>
            <a:r>
              <a:rPr lang="ru-RU" sz="1200" b="1" i="1" dirty="0" smtClean="0">
                <a:latin typeface="Arial" pitchFamily="34" charset="0"/>
                <a:cs typeface="Arial" pitchFamily="34" charset="0"/>
              </a:rPr>
              <a:t>УВЛЕКАТЕЛЬНЫЙ МИР</a:t>
            </a:r>
            <a:endParaRPr lang="ru-RU" sz="1200" dirty="0" smtClean="0"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14 декабря – как важен этот День для нашей памяти!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Выставка рисунков, посвященная 14 декабря – Дню освобождения Узловой.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День Конституции в детском саду.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В гостях у Снегурочки.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Спортивный праздник «Покорители вершин»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Фотовыставка «Я в детском саду».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История новогодней елки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Посиделки – праздник русской души!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Выставка детско-родительских поделок.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Прощальные подарки для елочки.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Международный день «Спасибо».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Виды народной росписи.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Консультация «Секреты здорового питания»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Шоу мыльных пузырей.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Святки-колядки.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Жила-была посуда.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Роль воспитателя в развитии самостоятельной музыкальной деятельности детей.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Открываем календарь, начинается январь!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Время объятий.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 Самый умный – 2020.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Современные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здоровьесберегающие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технологии, используемые в детском саду в соответствии с ФГОС ДО.</a:t>
            </a:r>
          </a:p>
          <a:p>
            <a:pPr algn="r">
              <a:lnSpc>
                <a:spcPct val="80000"/>
              </a:lnSpc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День рождения Аркадия Гайдара.</a:t>
            </a:r>
          </a:p>
          <a:p>
            <a:pPr algn="r">
              <a:lnSpc>
                <a:spcPct val="80000"/>
              </a:lnSpc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pPr algn="r">
              <a:lnSpc>
                <a:spcPct val="80000"/>
              </a:lnSpc>
              <a:buNone/>
            </a:pPr>
            <a:endParaRPr lang="ru-RU" dirty="0" smtClean="0"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1546"/>
            <a:ext cx="4038600" cy="5054617"/>
          </a:xfrm>
        </p:spPr>
        <p:txBody>
          <a:bodyPr/>
          <a:lstStyle/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Акция памяти «Блокадный хлеб».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Презентация учебного пособия.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Собеседование с педагогами «Расскажи детям о Великой Отечественной войне»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Международный день «Без интернета».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Конкурс-выставка «Уголок памяти».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Лекция «Игры со звуками дома»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Самый умный дошкольник.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День памяти А.С.Пушкина.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Мой семейный альбом.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Зимние прогулки.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День рождения В.В.Бианки.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Спасибо бабушкам и дедушкам за Победу!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Зимующие птицы.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ИКТ в работе с детьми.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Герб моей семьи.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От сердца к сердцу.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День стоматолога.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День рождения Крылова.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Зимние забавы.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Литературный вечер по творчеству А.С.Пушкина.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День рождения А.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Барто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Здоровьесберегающие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технологии для </a:t>
            </a:r>
            <a:r>
              <a:rPr lang="ru-RU" sz="1200" dirty="0" err="1" smtClean="0">
                <a:latin typeface="Arial" pitchFamily="34" charset="0"/>
                <a:cs typeface="Arial" pitchFamily="34" charset="0"/>
              </a:rPr>
              <a:t>здоровьсбережения</a:t>
            </a:r>
            <a:r>
              <a:rPr lang="ru-RU" sz="1200" dirty="0" smtClean="0">
                <a:latin typeface="Arial" pitchFamily="34" charset="0"/>
                <a:cs typeface="Arial" pitchFamily="34" charset="0"/>
              </a:rPr>
              <a:t> педагогов.</a:t>
            </a:r>
          </a:p>
          <a:p>
            <a:pPr>
              <a:buNone/>
            </a:pPr>
            <a:endParaRPr lang="ru-RU" sz="12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d1.endata.cx/data/games/67867/anons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3857628"/>
            <a:ext cx="2769789" cy="250033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Спортивный праздник «Покорители вершин»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1200" dirty="0" smtClean="0"/>
              <a:t>                На базе МДОУ № 14 состоялось награждение воспитанников детских садов - победителей в районной Спартакиаде – 2019.</a:t>
            </a:r>
          </a:p>
          <a:p>
            <a:pPr algn="just">
              <a:buNone/>
            </a:pPr>
            <a:r>
              <a:rPr lang="ru-RU" sz="1200" dirty="0" smtClean="0"/>
              <a:t>                Перед  юными спортсменами  из детских садов № 14 и 21  выступили воспитанники  детского спортивного  клуба  каратэ «Везувий» под руководством тренера А.А. Сафронова.</a:t>
            </a:r>
          </a:p>
          <a:p>
            <a:pPr algn="just">
              <a:buNone/>
            </a:pPr>
            <a:r>
              <a:rPr lang="ru-RU" sz="1200" dirty="0" smtClean="0"/>
              <a:t>                Весело и интересно прошли видео загадки о видах спорта и  забавные эстафеты. Много познавательного получили дети, познакомившись с презентацией  о героях спорта.</a:t>
            </a:r>
          </a:p>
          <a:p>
            <a:pPr algn="just">
              <a:buNone/>
            </a:pPr>
            <a:r>
              <a:rPr lang="ru-RU" sz="1200" dirty="0" smtClean="0"/>
              <a:t>               Чествовали победителей консультант  комитета образования О.Н. </a:t>
            </a:r>
            <a:r>
              <a:rPr lang="ru-RU" sz="1200" dirty="0" err="1" smtClean="0"/>
              <a:t>Гусарова</a:t>
            </a:r>
            <a:r>
              <a:rPr lang="ru-RU" sz="1200" dirty="0" smtClean="0"/>
              <a:t> и методист  центра методического обеспечения Л.В. </a:t>
            </a:r>
            <a:r>
              <a:rPr lang="ru-RU" sz="1200" dirty="0" err="1" smtClean="0"/>
              <a:t>Минникаева</a:t>
            </a:r>
            <a:r>
              <a:rPr lang="ru-RU" sz="1200" dirty="0" smtClean="0"/>
              <a:t>.  Дети с гордостью поднялись на пьедестал Почета. Каждому спортсмену вручили медаль и диплом победителя.  А наставникам   юных спортсменов были вручены победные кубки.</a:t>
            </a:r>
          </a:p>
          <a:p>
            <a:pPr algn="just">
              <a:buNone/>
            </a:pPr>
            <a:r>
              <a:rPr lang="ru-RU" sz="1200" dirty="0" smtClean="0"/>
              <a:t>                Ребята получили массу позитива и отличного настроения!</a:t>
            </a:r>
          </a:p>
          <a:p>
            <a:endParaRPr lang="ru-RU" dirty="0"/>
          </a:p>
        </p:txBody>
      </p:sp>
      <p:pic>
        <p:nvPicPr>
          <p:cNvPr id="44034" name="Picture 2" descr="IMG_82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1928802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6" name="Picture 4" descr="IMG_823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3214686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Фотовыставка « Я в детском саду».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42984"/>
            <a:ext cx="4038600" cy="4983179"/>
          </a:xfrm>
        </p:spPr>
        <p:txBody>
          <a:bodyPr/>
          <a:lstStyle/>
          <a:p>
            <a:pPr algn="just">
              <a:buNone/>
            </a:pPr>
            <a:r>
              <a:rPr lang="ru-RU" sz="1400" dirty="0" smtClean="0"/>
              <a:t>              Во 2 младшей группе состоялась фотовыставка на тему: «Я в детском саду» силами воспитателя и родителей.</a:t>
            </a:r>
          </a:p>
          <a:p>
            <a:pPr algn="just">
              <a:buNone/>
            </a:pPr>
            <a:r>
              <a:rPr lang="ru-RU" sz="1400" dirty="0" smtClean="0"/>
              <a:t>              Творческая выставка – это итог творческой деятельности коллектива или одного участника, наглядно показывающий художественно-эстетическое развитие и творческие возможности её участников.</a:t>
            </a:r>
          </a:p>
          <a:p>
            <a:pPr algn="just">
              <a:buNone/>
            </a:pPr>
            <a:r>
              <a:rPr lang="ru-RU" sz="1400" dirty="0" smtClean="0"/>
              <a:t>              Наша выставка была организована с целью побудить родителей к совместной творческой деятельности с детьми, дать возможность семьям поделиться положительным опытом семейного воспитания.</a:t>
            </a:r>
          </a:p>
          <a:p>
            <a:endParaRPr lang="ru-RU" dirty="0"/>
          </a:p>
        </p:txBody>
      </p:sp>
      <p:pic>
        <p:nvPicPr>
          <p:cNvPr id="45058" name="Picture 2" descr="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2"/>
            <a:ext cx="1905000" cy="1076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60" name="Picture 4" descr="i (1)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857364"/>
            <a:ext cx="1790705" cy="2377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2" name="Picture 2" descr="https://dou90.chel.prosadiki.ru/media/2019/05/26/1262245498/144441398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3786190"/>
            <a:ext cx="6791250" cy="2757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История новогодней Елки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71546"/>
            <a:ext cx="4038600" cy="5054617"/>
          </a:xfrm>
        </p:spPr>
        <p:txBody>
          <a:bodyPr/>
          <a:lstStyle/>
          <a:p>
            <a:pPr algn="r">
              <a:buNone/>
            </a:pPr>
            <a:r>
              <a:rPr lang="ru-RU" sz="1400" dirty="0" smtClean="0"/>
              <a:t>На мохнатых колких лапах</a:t>
            </a:r>
          </a:p>
          <a:p>
            <a:pPr algn="r">
              <a:buNone/>
            </a:pPr>
            <a:r>
              <a:rPr lang="ru-RU" sz="1400" dirty="0" smtClean="0"/>
              <a:t>Елка в дом приносит запах:</a:t>
            </a:r>
          </a:p>
          <a:p>
            <a:pPr algn="r">
              <a:buNone/>
            </a:pPr>
            <a:r>
              <a:rPr lang="ru-RU" sz="1400" dirty="0" smtClean="0"/>
              <a:t>Запах хвои разогретой,</a:t>
            </a:r>
          </a:p>
          <a:p>
            <a:pPr algn="r">
              <a:buNone/>
            </a:pPr>
            <a:r>
              <a:rPr lang="ru-RU" sz="1400" dirty="0" smtClean="0"/>
              <a:t>Запах свежести и ветра,</a:t>
            </a:r>
          </a:p>
          <a:p>
            <a:pPr algn="r">
              <a:buNone/>
            </a:pPr>
            <a:r>
              <a:rPr lang="ru-RU" sz="1400" dirty="0" smtClean="0"/>
              <a:t>И заснеженного леса,</a:t>
            </a:r>
          </a:p>
          <a:p>
            <a:pPr algn="r">
              <a:buNone/>
            </a:pPr>
            <a:r>
              <a:rPr lang="ru-RU" sz="1400" dirty="0" smtClean="0"/>
              <a:t>И чуть слышный запах лета</a:t>
            </a:r>
          </a:p>
          <a:p>
            <a:pPr algn="just">
              <a:buNone/>
            </a:pPr>
            <a:r>
              <a:rPr lang="ru-RU" sz="1400" dirty="0" smtClean="0"/>
              <a:t>               Воспитатель 2 младшей группы провел тематическое занятие на тему: «История новогодней Елки». Дети погрузились  в сказку, узнали историю происхождения новогодней елки. Ребята поиграли в игру «Елка», а также отгадывали загадки и сами нарядили свою елочку к новому году. Во второй половине дня посмотрели мультик </a:t>
            </a:r>
            <a:r>
              <a:rPr lang="ru-RU" sz="1400" dirty="0" err="1" smtClean="0"/>
              <a:t>Сутеева</a:t>
            </a:r>
            <a:r>
              <a:rPr lang="ru-RU" sz="1400" dirty="0" smtClean="0"/>
              <a:t> В. « Снеговик-почтовик».</a:t>
            </a:r>
            <a:endParaRPr lang="ru-RU" sz="1400" dirty="0"/>
          </a:p>
        </p:txBody>
      </p:sp>
      <p:pic>
        <p:nvPicPr>
          <p:cNvPr id="46082" name="Picture 2" descr="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214422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4" name="Picture 4" descr="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1785926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8" name="Picture 2" descr="https://i.artfile.me/wallpaper/24-12-2017/4022x3607/prazdnichnye-vektornaya-grafika--novyj-g-128465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0" y="2571744"/>
            <a:ext cx="4301491" cy="3857652"/>
          </a:xfrm>
          <a:prstGeom prst="rect">
            <a:avLst/>
          </a:prstGeom>
          <a:noFill/>
        </p:spPr>
      </p:pic>
      <p:pic>
        <p:nvPicPr>
          <p:cNvPr id="34820" name="Picture 4" descr="https://i.artfile.ru/6477x2249_1234904_%5bwww.ArtFile.ru%5d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10" y="5072074"/>
            <a:ext cx="3291707" cy="11429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Посиделки — праздник русской души</a:t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1200" dirty="0" smtClean="0"/>
              <a:t>В МДОУ № 14 проводится большая работа по приобщению детей к культуре и обычаям русского народа.</a:t>
            </a:r>
          </a:p>
          <a:p>
            <a:r>
              <a:rPr lang="ru-RU" sz="1200" dirty="0" smtClean="0"/>
              <a:t>           В подготовительной группе педагоги провели досуг «Посиделки — праздник русской души» с родителями, на котором дети узнали,  как в старину люди умели отдыхать  и веселиться после трудового дня.</a:t>
            </a:r>
          </a:p>
          <a:p>
            <a:r>
              <a:rPr lang="ru-RU" sz="1200" dirty="0" smtClean="0"/>
              <a:t>          Задорные частушки, песни и прибаутки  в исполнении детей сопровождали праздник. Вместе с детьми родители занимались рукоделием: плели цветные коврики, играли в игру «Колечко-колечко» и танцевали задорные русские пляски.</a:t>
            </a:r>
          </a:p>
          <a:p>
            <a:r>
              <a:rPr lang="ru-RU" sz="1200" dirty="0" smtClean="0"/>
              <a:t>          Всех повеселила веселая сценка «</a:t>
            </a:r>
            <a:r>
              <a:rPr lang="ru-RU" sz="1200" dirty="0" err="1" smtClean="0"/>
              <a:t>Уля</a:t>
            </a:r>
            <a:r>
              <a:rPr lang="ru-RU" sz="1200" dirty="0" smtClean="0"/>
              <a:t> и Филя» в исполнении детей.</a:t>
            </a:r>
          </a:p>
          <a:p>
            <a:r>
              <a:rPr lang="ru-RU" sz="1200" dirty="0" smtClean="0"/>
              <a:t>          На русских посиделках гостей угощали. В заключение  досуга ведущий  пригласила всех присутствующих на чай со сладостями.</a:t>
            </a:r>
          </a:p>
          <a:p>
            <a:r>
              <a:rPr lang="ru-RU" sz="1200" dirty="0" smtClean="0"/>
              <a:t>         Спасибо вам, дорогие родители, за понимание и ваше участие в жизни детского сада, наших детей; за то, что находите время; за помощь, которую нам оказываете.</a:t>
            </a:r>
          </a:p>
          <a:p>
            <a:endParaRPr lang="ru-RU" dirty="0"/>
          </a:p>
        </p:txBody>
      </p:sp>
      <p:pic>
        <p:nvPicPr>
          <p:cNvPr id="47106" name="Picture 2" descr="IMG_824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714488"/>
            <a:ext cx="1905000" cy="1428750"/>
          </a:xfrm>
          <a:prstGeom prst="rect">
            <a:avLst/>
          </a:prstGeom>
          <a:noFill/>
        </p:spPr>
      </p:pic>
      <p:pic>
        <p:nvPicPr>
          <p:cNvPr id="47108" name="Picture 4" descr="IMG_82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3357562"/>
            <a:ext cx="1905000" cy="1428750"/>
          </a:xfrm>
          <a:prstGeom prst="rect">
            <a:avLst/>
          </a:prstGeom>
          <a:noFill/>
        </p:spPr>
      </p:pic>
      <p:pic>
        <p:nvPicPr>
          <p:cNvPr id="47110" name="Picture 6" descr="IMG_826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714884"/>
            <a:ext cx="1905000" cy="1428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Выставка детско-родительских поделок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1400" dirty="0" smtClean="0"/>
              <a:t>                Прекрасное время года – зима! Замечательна она и тем, что пробуждает фантазию, воображение. Глядя на эту белоснежную красоту, хочется творить! </a:t>
            </a:r>
          </a:p>
          <a:p>
            <a:pPr algn="just">
              <a:buNone/>
            </a:pPr>
            <a:r>
              <a:rPr lang="ru-RU" sz="1400" dirty="0" smtClean="0"/>
              <a:t>                В канун Нового года, по традиции, в нашем детском саду проходит выставка поделок, где  можно  увидеть поистине необыкновенные творения детей и их родителей.</a:t>
            </a:r>
          </a:p>
          <a:p>
            <a:pPr algn="just">
              <a:buNone/>
            </a:pPr>
            <a:r>
              <a:rPr lang="ru-RU" sz="1400" dirty="0" smtClean="0"/>
              <a:t>                Разнообразные ёлочки, забавные снеговики, заснеженные домики, и символ года белые </a:t>
            </a:r>
            <a:r>
              <a:rPr lang="ru-RU" sz="1400" dirty="0" err="1" smtClean="0"/>
              <a:t>крыски</a:t>
            </a:r>
            <a:r>
              <a:rPr lang="ru-RU" sz="1400" dirty="0" smtClean="0"/>
              <a:t> – всё сделано  с душой руками детей и родителей.</a:t>
            </a:r>
          </a:p>
          <a:p>
            <a:pPr algn="just">
              <a:buNone/>
            </a:pPr>
            <a:r>
              <a:rPr lang="ru-RU" sz="1400" dirty="0" smtClean="0"/>
              <a:t>                Благодарим семьи за участие, творчество и фантазию! Огромное спасибо родителям, которые не остались равнодушными к выставке.</a:t>
            </a:r>
            <a:endParaRPr lang="ru-RU" sz="1400" dirty="0"/>
          </a:p>
        </p:txBody>
      </p:sp>
      <p:pic>
        <p:nvPicPr>
          <p:cNvPr id="48130" name="Picture 2" descr="IMG_82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857364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8132" name="Picture 4" descr="IMG_828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86578" y="2786058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0" name="Picture 2" descr="https://avatars.mds.yandex.net/get-pdb/2836467/8c061a16-86d0-46c5-afd8-0f64409a4fa6/s1200?webp=fals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5714"/>
          <a:stretch>
            <a:fillRect/>
          </a:stretch>
        </p:blipFill>
        <p:spPr bwMode="auto">
          <a:xfrm>
            <a:off x="4286248" y="3286124"/>
            <a:ext cx="2803400" cy="26432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Прощальные подарки для елочки!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>
              <a:buNone/>
            </a:pPr>
            <a:r>
              <a:rPr lang="ru-RU" sz="1400" dirty="0" smtClean="0"/>
              <a:t>               Сотрудники и воспитанники приняли участие в празднике «Прощальные подарки для елочки». Дети побывали в знакомых сказках с забавным Снеговиком, веселой Бабой Ягой и загадочным Волшебником. Зимней метелью фантастических снежинок начался необыкновенный концерт для елочки. Мышки, Мышиный король и принц принесли с собой много веселых аттракционов и хорошего настроения. Будем вспоминать тебя праздничная елочка и готовить тебе новые подарки! А пока, до новых встреч!</a:t>
            </a:r>
            <a:endParaRPr lang="ru-RU" sz="1400" dirty="0"/>
          </a:p>
        </p:txBody>
      </p:sp>
      <p:pic>
        <p:nvPicPr>
          <p:cNvPr id="50178" name="Picture 2" descr="IMG_864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357298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0180" name="Picture 4" descr="IMG_86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2071678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6" name="Picture 2" descr="http://11liski.detkin-club.ru/images/events/_5e371662e15e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571876"/>
            <a:ext cx="2799476" cy="28866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1748" name="Picture 4" descr="https://s.poembook.ru/theme/85/54/1b/453ec231c4a46ff5d527504f27930c328580b8f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4286256"/>
            <a:ext cx="5096328" cy="20717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Международный день «СПАСИБО»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71546"/>
            <a:ext cx="5329246" cy="5054617"/>
          </a:xfrm>
        </p:spPr>
        <p:txBody>
          <a:bodyPr/>
          <a:lstStyle/>
          <a:p>
            <a:pPr algn="r">
              <a:buNone/>
            </a:pPr>
            <a:r>
              <a:rPr lang="ru-RU" sz="1000" dirty="0" smtClean="0"/>
              <a:t>День «Спасибо» на дворе!</a:t>
            </a:r>
          </a:p>
          <a:p>
            <a:pPr algn="r">
              <a:buNone/>
            </a:pPr>
            <a:r>
              <a:rPr lang="ru-RU" sz="1000" dirty="0" smtClean="0"/>
              <a:t>День международный!</a:t>
            </a:r>
          </a:p>
          <a:p>
            <a:pPr algn="r">
              <a:buNone/>
            </a:pPr>
            <a:r>
              <a:rPr lang="ru-RU" sz="1000" dirty="0" smtClean="0"/>
              <a:t>Подключаемся к игре</a:t>
            </a:r>
          </a:p>
          <a:p>
            <a:pPr algn="r">
              <a:buNone/>
            </a:pPr>
            <a:r>
              <a:rPr lang="ru-RU" sz="1000" dirty="0" smtClean="0"/>
              <a:t>Этой бесподобной!</a:t>
            </a:r>
          </a:p>
          <a:p>
            <a:pPr algn="r">
              <a:buNone/>
            </a:pPr>
            <a:r>
              <a:rPr lang="ru-RU" sz="1000" dirty="0" smtClean="0"/>
              <a:t>Говорим «Спасибо» всем,</a:t>
            </a:r>
          </a:p>
          <a:p>
            <a:pPr algn="r">
              <a:buNone/>
            </a:pPr>
            <a:r>
              <a:rPr lang="ru-RU" sz="1000" dirty="0" smtClean="0"/>
              <a:t>Делаем приятно,</a:t>
            </a:r>
          </a:p>
          <a:p>
            <a:pPr algn="r">
              <a:buNone/>
            </a:pPr>
            <a:r>
              <a:rPr lang="ru-RU" sz="1000" dirty="0" smtClean="0"/>
              <a:t>Есть «Спасибо»- нет проблем!</a:t>
            </a:r>
          </a:p>
          <a:p>
            <a:pPr algn="r">
              <a:buNone/>
            </a:pPr>
            <a:r>
              <a:rPr lang="ru-RU" sz="1000" dirty="0" smtClean="0"/>
              <a:t>День пройдёт занятно!</a:t>
            </a:r>
            <a:r>
              <a:rPr lang="ru-RU" sz="1000" b="1" dirty="0" smtClean="0"/>
              <a:t> </a:t>
            </a:r>
            <a:endParaRPr lang="ru-RU" sz="1000" dirty="0" smtClean="0"/>
          </a:p>
          <a:p>
            <a:pPr algn="just">
              <a:buNone/>
            </a:pPr>
            <a:r>
              <a:rPr lang="ru-RU" sz="1000" dirty="0" smtClean="0"/>
              <a:t>                      Международный день «Спасибо» - этот праздник придуман для того, чтобы напомнить людям всего мира о том, как необходимы воспитанность и вежливость, хорошие манеры людям, как важно не забывать выражать другим свою благодарность. 11 января по инициативе авторитетных международных организаций ООН и ЮНЕСКО является «самой вежливой датой в году».  Воспитанники детского сада не оставили этот  день без внимания, прошедшая акция «Возьми конфету – скажи СПАСИБО!», показала на сколько слова благодарности обладают магическими свойствами и способны согреть своей теплотой. С  детьми была проведена занимательная беседа «Кому я могу сказать «спасибо»», «За что мы говорим «спасибо»», «Кто мне говорил «спасибо». И самое главное, на чем был сделан акцент, что слова благодарности должны быть искренними и идти от сердца. Важно, когда говоришь «спасибо», смотреть человеку прямо в глаза.  В ходе акции посвященной «Международному дню «Спасибо» дети посетили, методический кабинет, кухню, медицинский кабинет, где подарили сладости с символикой праздника со словами благодарности сотрудникам детского сада за их внимание и заботу, за сотрудничество, профессионализм и доброжелательность. В ответ дошкольники тоже  услышали «спасибо» и  были очень рады. В день «спасибо</a:t>
            </a:r>
            <a:r>
              <a:rPr lang="ru-RU" sz="1000" i="1" dirty="0" smtClean="0"/>
              <a:t>»</a:t>
            </a:r>
            <a:r>
              <a:rPr lang="ru-RU" sz="1000" dirty="0" smtClean="0"/>
              <a:t> каждый ребенок имел возможность сказать своим родителям, за  что они их благодарят и подарить эмблему «спасибо».  Не остались без внимания и жители микрорайона Красная Узловая. Во время прогулки  дети угощали прохожих конфетами, а в ответ слышали – «большое спасибо»! Всемирный день «спасибо» - праздник благодарности всем живущим на Земле! Благодарность — это устное «поглаживания» и оно способно успокоить и согреть своей теплотой как самых больших, так и самых маленьких. </a:t>
            </a:r>
          </a:p>
          <a:p>
            <a:pPr algn="just">
              <a:buNone/>
            </a:pPr>
            <a:r>
              <a:rPr lang="ru-RU" sz="1000" dirty="0" smtClean="0"/>
              <a:t>                      Итогом акции стало хорошее настроение детей, родителей и сотрудников детского сада, которое запечатлелось на фотографиях.</a:t>
            </a:r>
            <a:endParaRPr lang="ru-RU" sz="1000" dirty="0"/>
          </a:p>
        </p:txBody>
      </p:sp>
      <p:pic>
        <p:nvPicPr>
          <p:cNvPr id="51202" name="Picture 2" descr="photo_15789018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1142984"/>
            <a:ext cx="105727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04" name="Picture 4" descr="photo_15789018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2786058"/>
            <a:ext cx="19050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2" name="Picture 2" descr="https://i.ytimg.com/vi/ERt9N7vA12M/maxresdefault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4500570"/>
            <a:ext cx="3024208" cy="1701117"/>
          </a:xfrm>
          <a:prstGeom prst="rect">
            <a:avLst/>
          </a:prstGeom>
          <a:noFill/>
        </p:spPr>
      </p:pic>
      <p:pic>
        <p:nvPicPr>
          <p:cNvPr id="30724" name="Picture 4" descr="https://avatars.mds.yandex.net/get-pdb/1997607/fe2a5874-9bf0-440c-ab1f-fb338f648573/s1200?webp=fals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0100" y="1000108"/>
            <a:ext cx="1666840" cy="1428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Виды народной росписи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1546"/>
            <a:ext cx="4038600" cy="5054617"/>
          </a:xfrm>
        </p:spPr>
        <p:txBody>
          <a:bodyPr/>
          <a:lstStyle/>
          <a:p>
            <a:pPr algn="r">
              <a:buNone/>
            </a:pPr>
            <a:r>
              <a:rPr lang="ru-RU" sz="1200" dirty="0" smtClean="0"/>
              <a:t>Ветка плавно изогнулась</a:t>
            </a:r>
          </a:p>
          <a:p>
            <a:pPr algn="r">
              <a:buNone/>
            </a:pPr>
            <a:r>
              <a:rPr lang="ru-RU" sz="1200" dirty="0" smtClean="0"/>
              <a:t>И, колечком завернулась.</a:t>
            </a:r>
          </a:p>
          <a:p>
            <a:pPr algn="r">
              <a:buNone/>
            </a:pPr>
            <a:r>
              <a:rPr lang="ru-RU" sz="1200" dirty="0" smtClean="0"/>
              <a:t>Рядом с листиком трехпалым</a:t>
            </a:r>
          </a:p>
          <a:p>
            <a:pPr algn="r">
              <a:buNone/>
            </a:pPr>
            <a:r>
              <a:rPr lang="ru-RU" sz="1200" dirty="0" smtClean="0"/>
              <a:t>Земляника цветом алым</a:t>
            </a:r>
          </a:p>
          <a:p>
            <a:pPr algn="r">
              <a:buNone/>
            </a:pPr>
            <a:r>
              <a:rPr lang="ru-RU" sz="1200" dirty="0" smtClean="0"/>
              <a:t>Засияла, поднялась,</a:t>
            </a:r>
          </a:p>
          <a:p>
            <a:pPr algn="r">
              <a:buNone/>
            </a:pPr>
            <a:r>
              <a:rPr lang="ru-RU" sz="1200" dirty="0" smtClean="0"/>
              <a:t>Сладким соком налилась</a:t>
            </a:r>
          </a:p>
          <a:p>
            <a:pPr algn="r">
              <a:buNone/>
            </a:pPr>
            <a:r>
              <a:rPr lang="ru-RU" sz="1200" dirty="0" smtClean="0"/>
              <a:t>А трава, как бахрома,</a:t>
            </a:r>
          </a:p>
          <a:p>
            <a:pPr algn="r">
              <a:buNone/>
            </a:pPr>
            <a:r>
              <a:rPr lang="ru-RU" sz="1200" dirty="0" smtClean="0"/>
              <a:t>Виды росписи полна.</a:t>
            </a:r>
          </a:p>
          <a:p>
            <a:pPr algn="just">
              <a:buNone/>
            </a:pPr>
            <a:r>
              <a:rPr lang="ru-RU" sz="1200" dirty="0" smtClean="0"/>
              <a:t>               В первой младшей группе прошло тематическое занятие в рамках проекта по краеведению «Виды народной росписи». Дети знакомились с русским народным декоративно-прикладным искусством. Ребята рассмотрели народные игрушки. Также малыши с удовольствием участвовали в работе с </a:t>
            </a:r>
            <a:r>
              <a:rPr lang="ru-RU" sz="1200" dirty="0" err="1" smtClean="0"/>
              <a:t>лэпбуком</a:t>
            </a:r>
            <a:r>
              <a:rPr lang="ru-RU" sz="1200" dirty="0" smtClean="0"/>
              <a:t>, в котором есть все, что связано с народной росписью. Яркая презентация увлекла воспитанников по этой теме.</a:t>
            </a:r>
          </a:p>
          <a:p>
            <a:pPr algn="just">
              <a:buNone/>
            </a:pPr>
            <a:r>
              <a:rPr lang="ru-RU" sz="1200" dirty="0" smtClean="0"/>
              <a:t>               Дети уже в младших группах погружаются в мир искусства, созданного руками народных мастеров. Занятие получилось очень интересным и познавательным.</a:t>
            </a:r>
          </a:p>
          <a:p>
            <a:endParaRPr lang="ru-RU" dirty="0"/>
          </a:p>
        </p:txBody>
      </p:sp>
      <p:pic>
        <p:nvPicPr>
          <p:cNvPr id="52226" name="Picture 2" descr="photo_15770777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4422"/>
            <a:ext cx="14287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228" name="Picture 4" descr="photo_157707780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1714488"/>
            <a:ext cx="1905000" cy="1895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8" name="Picture 2" descr="https://fs00.infourok.ru/images/doc/180/206381/hello_html_m3f24d127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1000108"/>
            <a:ext cx="1896382" cy="1857388"/>
          </a:xfrm>
          <a:prstGeom prst="rect">
            <a:avLst/>
          </a:prstGeom>
          <a:noFill/>
        </p:spPr>
      </p:pic>
      <p:pic>
        <p:nvPicPr>
          <p:cNvPr id="29700" name="Picture 4" descr="https://avatars.mds.yandex.net/get-pdb/989257/692adccc-7772-4b6b-b1f3-6a41542c48df/s1200?webp=fals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20" y="3500438"/>
            <a:ext cx="2557418" cy="2557418"/>
          </a:xfrm>
          <a:prstGeom prst="rect">
            <a:avLst/>
          </a:prstGeom>
          <a:noFill/>
        </p:spPr>
      </p:pic>
      <p:pic>
        <p:nvPicPr>
          <p:cNvPr id="29702" name="Picture 6" descr="https://sun9-1.userapi.com/c846323/v846323227/18c424/BxMnKOHxAqo.jpg?ava=1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857488" y="4429132"/>
            <a:ext cx="2166926" cy="21669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Шоу мыльных пузырей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42984"/>
            <a:ext cx="4038600" cy="4983179"/>
          </a:xfrm>
        </p:spPr>
        <p:txBody>
          <a:bodyPr/>
          <a:lstStyle/>
          <a:p>
            <a:pPr algn="just">
              <a:buNone/>
            </a:pPr>
            <a:r>
              <a:rPr lang="ru-RU" sz="1400" dirty="0" smtClean="0"/>
              <a:t>             В нашем саду состоялось шоу мыльных пузырей.  Детям было показано сказочное представление, главным героем  которого был клоун Степка. В программе были представлены фокусы и удивительные превращения. Шоу с мыльными пузырями на детей произвело потрясающее впечатление.</a:t>
            </a:r>
          </a:p>
          <a:p>
            <a:pPr algn="just">
              <a:buNone/>
            </a:pPr>
            <a:r>
              <a:rPr lang="ru-RU" sz="1400" dirty="0" smtClean="0"/>
              <a:t>                Море радости, позитива, веселый зажигательный смех, желание оказаться внутри мыльного пузыря одному или с другом, поскакать и попрыгать под ритмичную музыку и увидеть радужный фейерверк мыльных пузырей - вот секрет настоящего большого детского счастья.  И конечно, запускать самим эти необыкновенные пузыри.</a:t>
            </a:r>
          </a:p>
          <a:p>
            <a:endParaRPr lang="ru-RU" dirty="0"/>
          </a:p>
        </p:txBody>
      </p:sp>
      <p:pic>
        <p:nvPicPr>
          <p:cNvPr id="53250" name="Picture 2" descr="IMG_877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4" y="128586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3252" name="Picture 4" descr="IMG_87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2500306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4" name="Picture 2" descr="https://detsad-18.ru/wp-content/uploads/2018/05/%D0%BB%D0%BE%D0%B3%D0%BE-%D0%BF%D1%83%D0%B7%D1%8B%D1%80%D0%B8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4F1F8"/>
              </a:clrFrom>
              <a:clrTo>
                <a:srgbClr val="F4F1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4572008"/>
            <a:ext cx="7034183" cy="20846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Святки – </a:t>
            </a:r>
            <a:r>
              <a:rPr lang="ru-RU" b="1" dirty="0" err="1" smtClean="0">
                <a:solidFill>
                  <a:srgbClr val="002060"/>
                </a:solidFill>
                <a:latin typeface="Monotype Corsiva" pitchFamily="66" charset="0"/>
              </a:rPr>
              <a:t>калядки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1546"/>
            <a:ext cx="4038600" cy="5054617"/>
          </a:xfrm>
        </p:spPr>
        <p:txBody>
          <a:bodyPr/>
          <a:lstStyle/>
          <a:p>
            <a:pPr algn="just">
              <a:buNone/>
            </a:pPr>
            <a:r>
              <a:rPr lang="ru-RU" sz="1100" dirty="0" smtClean="0"/>
              <a:t>                  В МДОУ № 14  большое внимание уделяется приобщению  детей к истокам русской национальной культуры.</a:t>
            </a:r>
          </a:p>
          <a:p>
            <a:pPr algn="just">
              <a:buNone/>
            </a:pPr>
            <a:r>
              <a:rPr lang="ru-RU" sz="1100" dirty="0" smtClean="0"/>
              <a:t>                 Пожалуй, нет другого праздника, который отмечался бы таким богатством обычаев, обрядов, примет.</a:t>
            </a:r>
          </a:p>
          <a:p>
            <a:pPr algn="just">
              <a:buNone/>
            </a:pPr>
            <a:r>
              <a:rPr lang="ru-RU" sz="1100" dirty="0" smtClean="0"/>
              <a:t>                Святки совпадают с Новым годом – праздником детворы, с новогодней ёлкой, переодеваниями, сказочными превращениями, чудесами, всеобщим весельем, шумными гуляниями, весёлыми колядками.</a:t>
            </a:r>
          </a:p>
          <a:p>
            <a:pPr algn="just">
              <a:buNone/>
            </a:pPr>
            <a:r>
              <a:rPr lang="ru-RU" sz="1100" dirty="0" smtClean="0"/>
              <a:t>                На занятиях  воспитатели знакомили  детей  с зимними народными обрядами, как проводились святки  и колядки раньше на Руси.</a:t>
            </a:r>
          </a:p>
          <a:p>
            <a:pPr algn="just">
              <a:buNone/>
            </a:pPr>
            <a:r>
              <a:rPr lang="ru-RU" sz="1100" dirty="0" smtClean="0"/>
              <a:t>                Стало хорошей и доброй традицией проводить колядки. Детям очень нравится встречать у себя в гостях </a:t>
            </a:r>
            <a:r>
              <a:rPr lang="ru-RU" sz="1100" dirty="0" err="1" smtClean="0"/>
              <a:t>колядовщиков</a:t>
            </a:r>
            <a:r>
              <a:rPr lang="ru-RU" sz="1100" dirty="0" smtClean="0"/>
              <a:t> – наряженных взрослых и детей, участвовать в традиционных рождественских играх, водить хороводы, одаривать угощением, слушать весёлые песенки-колядки, которые прославляют хозяев за щедрость, доброту, гостеприимство, несут пожелание здоровья, счастья и хорошего настроения на весь новый год.</a:t>
            </a:r>
          </a:p>
          <a:p>
            <a:pPr algn="just">
              <a:buNone/>
            </a:pPr>
            <a:r>
              <a:rPr lang="ru-RU" sz="1100" dirty="0" smtClean="0"/>
              <a:t>                Хороший эмоциональный настрой подарили "ряженные" детям детского сада. Они исполнили колядные песни, присказки, </a:t>
            </a:r>
            <a:r>
              <a:rPr lang="ru-RU" sz="1100" dirty="0" err="1" smtClean="0"/>
              <a:t>заклички</a:t>
            </a:r>
            <a:r>
              <a:rPr lang="ru-RU" sz="1100" dirty="0" smtClean="0"/>
              <a:t>. Дети весело играли в хороводные игры, участвовали в  веселых танцах и конкурсах  со сказочной Бабой Ягой.</a:t>
            </a:r>
          </a:p>
          <a:p>
            <a:pPr algn="just">
              <a:buNone/>
            </a:pPr>
            <a:r>
              <a:rPr lang="ru-RU" sz="1100" dirty="0" smtClean="0"/>
              <a:t>                 Праздник завершился  чаепитием с баранками и сладостями.</a:t>
            </a:r>
            <a:endParaRPr lang="ru-RU" sz="1100" dirty="0"/>
          </a:p>
        </p:txBody>
      </p:sp>
      <p:pic>
        <p:nvPicPr>
          <p:cNvPr id="54274" name="Picture 2" descr="IMG_88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2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4276" name="Picture 4" descr="IMG_884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235743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0" name="Picture 2" descr="https://a.d-cd.net/9b89235s-96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4282" y="3929066"/>
            <a:ext cx="4643470" cy="2571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Содержание:</a:t>
            </a:r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71546"/>
            <a:ext cx="4038600" cy="5054617"/>
          </a:xfrm>
        </p:spPr>
        <p:txBody>
          <a:bodyPr/>
          <a:lstStyle/>
          <a:p>
            <a:pPr algn="r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Всех нужнее и дороже, в этом мире доброта.</a:t>
            </a:r>
          </a:p>
          <a:p>
            <a:pPr algn="r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Творчество В. Бианки.</a:t>
            </a:r>
          </a:p>
          <a:p>
            <a:pPr algn="r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Консультация для педагогов «Работа с семьей по нравственно-патриотическому воспитанию»</a:t>
            </a:r>
          </a:p>
          <a:p>
            <a:pPr algn="r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Фонотека «Мелодии войны».</a:t>
            </a:r>
          </a:p>
          <a:p>
            <a:pPr algn="r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Звезда памяти.</a:t>
            </a:r>
          </a:p>
          <a:p>
            <a:pPr algn="r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День детей-героев.</a:t>
            </a:r>
          </a:p>
          <a:p>
            <a:pPr algn="r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Экскурсия в средней группе «Улицы родного города».</a:t>
            </a:r>
          </a:p>
          <a:p>
            <a:pPr algn="r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Спортивный праздник для сотрудников «Как царь Горох себе дружину собирал».</a:t>
            </a:r>
          </a:p>
          <a:p>
            <a:pPr algn="r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Собачка Дружок в гостях у ребят.</a:t>
            </a:r>
          </a:p>
          <a:p>
            <a:pPr algn="r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На тонком льду!</a:t>
            </a:r>
          </a:p>
          <a:p>
            <a:pPr algn="r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Выставка «Портрет папы».</a:t>
            </a:r>
          </a:p>
          <a:p>
            <a:pPr algn="r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Консультация «Нравственно-патриотическое воспитание дошкольников».</a:t>
            </a:r>
          </a:p>
          <a:p>
            <a:pPr algn="r">
              <a:buNone/>
            </a:pPr>
            <a:r>
              <a:rPr lang="ru-RU" sz="1200" dirty="0" smtClean="0">
                <a:latin typeface="Arial" pitchFamily="34" charset="0"/>
                <a:cs typeface="Arial" pitchFamily="34" charset="0"/>
              </a:rPr>
              <a:t>● Веселая Масленица в детском саду.</a:t>
            </a:r>
            <a:endParaRPr lang="ru-RU" sz="1200" dirty="0"/>
          </a:p>
        </p:txBody>
      </p:sp>
      <p:pic>
        <p:nvPicPr>
          <p:cNvPr id="1026" name="Picture 2" descr="http://img.new.livestream.com/events/00000000003a7fda/519dc3e7-6cb0-4f0a-a9a1-739d798c1b02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C529A"/>
              </a:clrFrom>
              <a:clrTo>
                <a:srgbClr val="0C529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1000109"/>
            <a:ext cx="3539033" cy="5303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https://skinali-market.ru/upload/resize_cache/iblock/a2e/1920_383_156420db5d35cfb82f16501d0f4565d1d/a2ef4d10cf8ebef9f1fe74961e5da97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5471618"/>
            <a:ext cx="5000660" cy="9975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Жила-была посуда!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038600" cy="5126055"/>
          </a:xfrm>
        </p:spPr>
        <p:txBody>
          <a:bodyPr/>
          <a:lstStyle/>
          <a:p>
            <a:pPr algn="r">
              <a:buNone/>
            </a:pPr>
            <a:r>
              <a:rPr lang="ru-RU" sz="1050" dirty="0" smtClean="0"/>
              <a:t>Я сейчас готовить буду.</a:t>
            </a:r>
          </a:p>
          <a:p>
            <a:pPr algn="r">
              <a:buNone/>
            </a:pPr>
            <a:r>
              <a:rPr lang="ru-RU" sz="1050" dirty="0" smtClean="0"/>
              <a:t>Соберу на стол посуду.</a:t>
            </a:r>
          </a:p>
          <a:p>
            <a:pPr algn="r">
              <a:buNone/>
            </a:pPr>
            <a:r>
              <a:rPr lang="ru-RU" sz="1050" dirty="0" smtClean="0"/>
              <a:t>Вот кастрюля, поварешка,</a:t>
            </a:r>
          </a:p>
          <a:p>
            <a:pPr algn="r">
              <a:buNone/>
            </a:pPr>
            <a:r>
              <a:rPr lang="ru-RU" sz="1050" dirty="0" smtClean="0"/>
              <a:t>Сковородка, вилка, ложка.</a:t>
            </a:r>
          </a:p>
          <a:p>
            <a:pPr algn="r">
              <a:buNone/>
            </a:pPr>
            <a:r>
              <a:rPr lang="ru-RU" sz="1050" dirty="0" smtClean="0"/>
              <a:t>Небольшой столовый ножик</a:t>
            </a:r>
          </a:p>
          <a:p>
            <a:pPr algn="r">
              <a:buNone/>
            </a:pPr>
            <a:r>
              <a:rPr lang="ru-RU" sz="1050" dirty="0" smtClean="0"/>
              <a:t>Мне понадобится тоже.</a:t>
            </a:r>
          </a:p>
          <a:p>
            <a:pPr algn="r">
              <a:buNone/>
            </a:pPr>
            <a:r>
              <a:rPr lang="ru-RU" sz="1050" dirty="0" smtClean="0"/>
              <a:t>Вот с узорами тарелки,</a:t>
            </a:r>
          </a:p>
          <a:p>
            <a:pPr algn="r">
              <a:buNone/>
            </a:pPr>
            <a:r>
              <a:rPr lang="ru-RU" sz="1050" dirty="0" smtClean="0"/>
              <a:t>Чашки с блюдцем на салфетке.</a:t>
            </a:r>
          </a:p>
          <a:p>
            <a:pPr algn="r">
              <a:buNone/>
            </a:pPr>
            <a:r>
              <a:rPr lang="ru-RU" sz="1050" dirty="0" smtClean="0"/>
              <a:t>И, конечно, не случайно</a:t>
            </a:r>
          </a:p>
          <a:p>
            <a:pPr algn="r">
              <a:buNone/>
            </a:pPr>
            <a:r>
              <a:rPr lang="ru-RU" sz="1050" dirty="0" smtClean="0"/>
              <a:t>На плите дымится чайник -</a:t>
            </a:r>
          </a:p>
          <a:p>
            <a:pPr algn="r">
              <a:buNone/>
            </a:pPr>
            <a:r>
              <a:rPr lang="ru-RU" sz="1050" dirty="0" smtClean="0"/>
              <a:t>Кукол чай пить усажу</a:t>
            </a:r>
          </a:p>
          <a:p>
            <a:pPr algn="r">
              <a:buNone/>
            </a:pPr>
            <a:r>
              <a:rPr lang="ru-RU" sz="1050" dirty="0" smtClean="0"/>
              <a:t>О посуде расскажу.</a:t>
            </a:r>
          </a:p>
          <a:p>
            <a:pPr>
              <a:buNone/>
            </a:pPr>
            <a:r>
              <a:rPr lang="ru-RU" sz="1050" dirty="0" smtClean="0"/>
              <a:t>                  В первой младшей группе  в соответствии с проведением Года Здоровья прошло тематическое мероприятие - "Жила-была посуда". Ребята расширили представления об окружающем мире, уточнили знания о том, для чего нужна посуда, что за посудой надо ухаживать, мыть, протирать. Дети узнали, что посуда бывает не только стеклянной, но и деревянной, фарфоровой, пластмассовой.</a:t>
            </a:r>
          </a:p>
          <a:p>
            <a:pPr>
              <a:buNone/>
            </a:pPr>
            <a:r>
              <a:rPr lang="ru-RU" sz="1050" dirty="0" smtClean="0"/>
              <a:t>                  Ребята поиграли в игры "Напоим чаем куклу Машу!", "Приходите в гости!", посмотрели занимательную презентацию под названием "</a:t>
            </a:r>
            <a:r>
              <a:rPr lang="ru-RU" sz="1050" dirty="0" err="1" smtClean="0"/>
              <a:t>Посдуа</a:t>
            </a:r>
            <a:r>
              <a:rPr lang="ru-RU" sz="1050" dirty="0" smtClean="0"/>
              <a:t>" и мультфильмы по теме мероприятия. Малыши с удовольствием отгадывали загадки про посуду и делали физкультминутку под музыку под названием "Раз, два, три, четыре, пять, Будем маме помогать".</a:t>
            </a:r>
          </a:p>
          <a:p>
            <a:pPr>
              <a:buNone/>
            </a:pPr>
            <a:r>
              <a:rPr lang="ru-RU" sz="1050" dirty="0" smtClean="0"/>
              <a:t>                   Занятие прошло очень весело и познавательно.</a:t>
            </a:r>
            <a:endParaRPr lang="ru-RU" sz="1050" dirty="0"/>
          </a:p>
        </p:txBody>
      </p:sp>
      <p:pic>
        <p:nvPicPr>
          <p:cNvPr id="55298" name="Picture 2" descr="photo_157960976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000108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5300" name="Picture 4" descr="photo_157960977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200024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7106" name="Picture 2" descr="https://avatars.mds.yandex.net/get-pdb/753890/f612d57d-18d5-40f3-a1e3-bad470780ec6/s120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7877" b="48438"/>
          <a:stretch>
            <a:fillRect/>
          </a:stretch>
        </p:blipFill>
        <p:spPr bwMode="auto">
          <a:xfrm>
            <a:off x="285720" y="1000108"/>
            <a:ext cx="2095812" cy="1430810"/>
          </a:xfrm>
          <a:prstGeom prst="rect">
            <a:avLst/>
          </a:prstGeom>
          <a:noFill/>
        </p:spPr>
      </p:pic>
      <p:pic>
        <p:nvPicPr>
          <p:cNvPr id="47108" name="Picture 4" descr="https://avatars.mds.yandex.net/get-pdb/753890/f612d57d-18d5-40f3-a1e3-bad470780ec6/s120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716" r="1759" b="55382"/>
          <a:stretch>
            <a:fillRect/>
          </a:stretch>
        </p:blipFill>
        <p:spPr bwMode="auto">
          <a:xfrm>
            <a:off x="6857984" y="-142900"/>
            <a:ext cx="2286016" cy="2232853"/>
          </a:xfrm>
          <a:prstGeom prst="rect">
            <a:avLst/>
          </a:prstGeom>
          <a:noFill/>
        </p:spPr>
      </p:pic>
      <p:pic>
        <p:nvPicPr>
          <p:cNvPr id="47110" name="Picture 6" descr="https://avatars.mds.yandex.net/get-pdb/753890/f612d57d-18d5-40f3-a1e3-bad470780ec6/s120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32" t="53117" r="59677" b="4390"/>
          <a:stretch>
            <a:fillRect/>
          </a:stretch>
        </p:blipFill>
        <p:spPr bwMode="auto">
          <a:xfrm>
            <a:off x="5572132" y="3643314"/>
            <a:ext cx="3429024" cy="2857520"/>
          </a:xfrm>
          <a:prstGeom prst="rect">
            <a:avLst/>
          </a:prstGeom>
          <a:noFill/>
        </p:spPr>
      </p:pic>
      <p:pic>
        <p:nvPicPr>
          <p:cNvPr id="47112" name="Picture 8" descr="https://avatars.mds.yandex.net/get-pdb/753890/f612d57d-18d5-40f3-a1e3-bad470780ec6/s120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1584" t="45680"/>
          <a:stretch>
            <a:fillRect/>
          </a:stretch>
        </p:blipFill>
        <p:spPr bwMode="auto">
          <a:xfrm>
            <a:off x="4295094" y="2500306"/>
            <a:ext cx="2415840" cy="2357454"/>
          </a:xfrm>
          <a:prstGeom prst="rect">
            <a:avLst/>
          </a:prstGeom>
          <a:noFill/>
        </p:spPr>
      </p:pic>
      <p:pic>
        <p:nvPicPr>
          <p:cNvPr id="47114" name="Picture 10" descr="https://avatars.mds.yandex.net/get-pdb/753890/f612d57d-18d5-40f3-a1e3-bad470780ec6/s120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8123" t="47805" r="36217"/>
          <a:stretch>
            <a:fillRect/>
          </a:stretch>
        </p:blipFill>
        <p:spPr bwMode="auto">
          <a:xfrm>
            <a:off x="4572000" y="4786322"/>
            <a:ext cx="1075428" cy="15096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Роль воспитателя в развитии самостоятельной музыкальной деятельности детей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714744" y="1285860"/>
            <a:ext cx="4972056" cy="4840303"/>
          </a:xfrm>
        </p:spPr>
        <p:txBody>
          <a:bodyPr/>
          <a:lstStyle/>
          <a:p>
            <a:pPr algn="just">
              <a:buNone/>
            </a:pPr>
            <a:r>
              <a:rPr lang="ru-RU" sz="1050" dirty="0" smtClean="0"/>
              <a:t>                 Самостоятельная музыкальная деятельность детей способствует развитию таких качеств личности, как инициативность, самостоятельность, творческая активность. Роль воспитателя – побуждать детей применять навыки, полученные на музыкальных занятиях в повседневной жизни детского сада.</a:t>
            </a:r>
          </a:p>
          <a:p>
            <a:pPr algn="just">
              <a:buNone/>
            </a:pPr>
            <a:r>
              <a:rPr lang="ru-RU" sz="1050" dirty="0" smtClean="0"/>
              <a:t>                  Для развития самостоятельной музыкальной деятельности детей в группе должны быть оборудованы «музыкальные центры», куда помещаются детские музыкальные инструменты, дидактические игры, игрушки-забавы, которые впоследствии могут быть обыграны воспитателем (мишка играет на балалайке, заяц прыгает, девочка танцует и др.). Чтобы поддерживать интерес детей к самостоятельной музыкальной деятельности, педагог один раз в месяц должен обновлять пособия в «музыкальном центре», пополнять его новыми атрибутами и дидактическими играми.</a:t>
            </a:r>
          </a:p>
          <a:p>
            <a:pPr algn="just">
              <a:buNone/>
            </a:pPr>
            <a:r>
              <a:rPr lang="ru-RU" sz="1050" dirty="0" smtClean="0"/>
              <a:t>                   Важной ролью воспитателя в развитии самостоятельной музыкальной деятельности детей является создание проблемных ситуаций, побуждение детей к вариативным самостоятельным действиям, развитие способности применять усвоенное в новых условиях. При этом художественное оформление усиливает впечатления детей. Под влиянием радостного звучания музыки, выразительного слова, элементов костюмов у детей будут возникать яркие положительные эмоции. Все это будет побуждать их выражать свои чувства и в пении, и в танце, и в игре, а также способствовать формированию интереса к музыке и музыкальной деятельности в целом.</a:t>
            </a:r>
          </a:p>
          <a:p>
            <a:pPr algn="just">
              <a:buNone/>
            </a:pPr>
            <a:r>
              <a:rPr lang="ru-RU" sz="1050" dirty="0" smtClean="0"/>
              <a:t>                 Создав таким образом в детском саду обстановку максимально наполненную музыкальными интонациями, воспитатель сможет пробудить интерес и любовь к музыке у детей, а также способствовать формированию и развитию самостоятельной музыкальной деятельности дошкольников.</a:t>
            </a:r>
          </a:p>
          <a:p>
            <a:pPr algn="just">
              <a:buNone/>
            </a:pPr>
            <a:r>
              <a:rPr lang="ru-RU" sz="1050" dirty="0" smtClean="0"/>
              <a:t>                  Вот эти вопросы и рассматривали педагоги нашего учреждения на консультации, которую провела музыкальный руководитель.</a:t>
            </a:r>
          </a:p>
          <a:p>
            <a:endParaRPr lang="ru-RU" dirty="0"/>
          </a:p>
        </p:txBody>
      </p:sp>
      <p:pic>
        <p:nvPicPr>
          <p:cNvPr id="56322" name="Picture 2" descr="photo_15796099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1905000" cy="13430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6324" name="Picture 4" descr="photo_157960995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2285992"/>
            <a:ext cx="1905000" cy="1171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6082" name="Picture 2" descr="https://pbs.twimg.com/media/D5dnPaAW0AABnMD.jpg:large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3908393"/>
            <a:ext cx="3429024" cy="19181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Открываем календарь, начинается январь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1600" dirty="0" smtClean="0"/>
              <a:t>             Педагог средней группы провела тематическое мероприятие, посвященное началу нового года и первого месяца этого года "Январю". Она систематизировала представления детей и зимних видах спорта. Ребята забавно и весло составляли снеговика, читали стихотворение с действиями "Варежка" </a:t>
            </a:r>
            <a:r>
              <a:rPr lang="ru-RU" sz="1600" dirty="0" err="1" smtClean="0"/>
              <a:t>Н.Саконской</a:t>
            </a:r>
            <a:r>
              <a:rPr lang="ru-RU" sz="1600" dirty="0" smtClean="0"/>
              <a:t>. Также участвовали в игре "Снежинка", во время которой развивали внимание, глазомер, моторную память. А в игре "Бездомный заяц" воспитатель отметила самых ловких и быстрых детей.</a:t>
            </a:r>
          </a:p>
          <a:p>
            <a:pPr algn="just">
              <a:buNone/>
            </a:pPr>
            <a:r>
              <a:rPr lang="ru-RU" sz="1600" dirty="0" smtClean="0"/>
              <a:t>             Итогом стала аппликация "Веселые снеговики".</a:t>
            </a:r>
          </a:p>
          <a:p>
            <a:endParaRPr lang="ru-RU" dirty="0"/>
          </a:p>
        </p:txBody>
      </p:sp>
      <p:pic>
        <p:nvPicPr>
          <p:cNvPr id="57346" name="Picture 2" descr="photo_157975999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8082" y="1285860"/>
            <a:ext cx="105727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48" name="Picture 4" descr="photo_157975998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1714488"/>
            <a:ext cx="1905000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5060" name="Picture 4" descr="https://avatars.mds.yandex.net/get-pdb/1996727/dc21e2cb-f6ed-47e6-bb8f-a5edd53b7907/s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3643314"/>
            <a:ext cx="4357686" cy="1073080"/>
          </a:xfrm>
          <a:prstGeom prst="rect">
            <a:avLst/>
          </a:prstGeom>
          <a:noFill/>
        </p:spPr>
      </p:pic>
      <p:pic>
        <p:nvPicPr>
          <p:cNvPr id="45062" name="Picture 6" descr="https://sun9-68.userapi.com/c638425/v638425950/174c2/Jc3hGTfQ2uA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4F0D8"/>
              </a:clrFrom>
              <a:clrTo>
                <a:srgbClr val="E4F0D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29190" y="4572008"/>
            <a:ext cx="3175021" cy="178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Время объятий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00496" y="1071546"/>
            <a:ext cx="4686304" cy="5054617"/>
          </a:xfrm>
        </p:spPr>
        <p:txBody>
          <a:bodyPr/>
          <a:lstStyle/>
          <a:p>
            <a:pPr>
              <a:buNone/>
            </a:pPr>
            <a:r>
              <a:rPr lang="ru-RU" sz="1050" dirty="0" smtClean="0"/>
              <a:t>                   Во 2 младшей группе прошло необычное занятие - «День объятий», приуроченный ко Всемирному дню объятий. Тактильный контакт нужен всем, но детям в особенности. Причем маленьким мальчикам и девочкам в равной мере.</a:t>
            </a:r>
          </a:p>
          <a:p>
            <a:pPr>
              <a:buNone/>
            </a:pPr>
            <a:r>
              <a:rPr lang="ru-RU" sz="1050" dirty="0" smtClean="0"/>
              <a:t>                    По мнению итальянского профессора медицины, объятия являются эликсиром жизни. Полученное душевное тепло греет, поднимает настроение и даже лечит. Дети узнали, что </a:t>
            </a:r>
            <a:r>
              <a:rPr lang="ru-RU" sz="1050" dirty="0" err="1" smtClean="0"/>
              <a:t>обниматся</a:t>
            </a:r>
            <a:r>
              <a:rPr lang="ru-RU" sz="1050" dirty="0" smtClean="0"/>
              <a:t> можно при встрече, после разлуки, при поздравлениях, при выражении радости и благодарности, даже в моменты грусти.     Для хорошего самочувствия человеку необходимо 7 объятий в день, чтобы почувствовать себя любимым, нужным кому-то, здоровым и счастливым.</a:t>
            </a:r>
          </a:p>
          <a:p>
            <a:pPr>
              <a:buNone/>
            </a:pPr>
            <a:r>
              <a:rPr lang="ru-RU" sz="1050" dirty="0" smtClean="0"/>
              <a:t>                    Дошкольники устроили приветствие «всеобщим братанием»: каждый обнимался по  7 раз  с другими присутствующими. Дети выполнили разминку под музыкальное сопровождение «Что такое доброта?» Поиграли в игру «Передай сердечко добра» с пожеланиями. Узнали, что животные тоже умеют и любят обниматься. За неимением рук они обнимаются лапами, шеями, хвостами…  Ребята обнимались как слоны: одна рука зажимает нос, другая, продетая в образовавшуюся петлю локтя – это «хобот».Звучала задорная музыка и все обнимались «хоботами». Поиграли в игру «Чья пара в одном джемпере быстрее добежит», «Пронести шар, вдвоем не придерживая руками», «Проведи друга с завязанными глазами между препятствиями». Прослушали песни «Вместе весело шагать».</a:t>
            </a:r>
          </a:p>
          <a:p>
            <a:pPr>
              <a:buNone/>
            </a:pPr>
            <a:r>
              <a:rPr lang="ru-RU" sz="1050" dirty="0" smtClean="0"/>
              <a:t>                   Закончили занятие словами: Ласка теплых нежных рук</a:t>
            </a:r>
          </a:p>
          <a:p>
            <a:pPr>
              <a:buNone/>
            </a:pPr>
            <a:r>
              <a:rPr lang="ru-RU" sz="1050" dirty="0" smtClean="0"/>
              <a:t>                                                  Исцелит любой недуг.</a:t>
            </a:r>
          </a:p>
          <a:p>
            <a:endParaRPr lang="ru-RU" dirty="0"/>
          </a:p>
        </p:txBody>
      </p:sp>
      <p:pic>
        <p:nvPicPr>
          <p:cNvPr id="58370" name="Picture 2" descr="IMG_887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1480"/>
            <a:ext cx="1905000" cy="147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2" name="Picture 4" descr="IMG_89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57356" y="200024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4034" name="Picture 2" descr="http://img.desmotivaciones.es/201104/images3_242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769" t="4870" r="5384" b="18181"/>
          <a:stretch>
            <a:fillRect/>
          </a:stretch>
        </p:blipFill>
        <p:spPr bwMode="auto">
          <a:xfrm>
            <a:off x="857224" y="3643314"/>
            <a:ext cx="2715549" cy="278608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Самый умный -2020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71546"/>
            <a:ext cx="4038600" cy="5054617"/>
          </a:xfrm>
        </p:spPr>
        <p:txBody>
          <a:bodyPr/>
          <a:lstStyle/>
          <a:p>
            <a:pPr algn="just">
              <a:buNone/>
            </a:pPr>
            <a:r>
              <a:rPr lang="ru-RU" sz="1400" dirty="0" smtClean="0"/>
              <a:t>               22 января   на базе Муниципального дошкольного образовательного учреждения центр развития ребенка – детский сад №14 прошла познавательная викторина для детей старшего дошкольного возраста «Самый умный-2020».</a:t>
            </a:r>
          </a:p>
          <a:p>
            <a:pPr algn="just">
              <a:buNone/>
            </a:pPr>
            <a:r>
              <a:rPr lang="ru-RU" sz="1400" dirty="0" smtClean="0"/>
              <a:t>               В познавательной викторине приняло участие 6 дошкольников подготовительной группы.</a:t>
            </a:r>
          </a:p>
          <a:p>
            <a:pPr algn="just">
              <a:buNone/>
            </a:pPr>
            <a:r>
              <a:rPr lang="ru-RU" sz="1400" dirty="0" smtClean="0"/>
              <a:t>               Оценивало конкурс жюри, в него вошли: заместитель заведующего по воспитательной и методической работе, воспитатель подготовительной группы и инструктор по физической культуре.</a:t>
            </a:r>
          </a:p>
          <a:p>
            <a:pPr algn="just">
              <a:buNone/>
            </a:pPr>
            <a:r>
              <a:rPr lang="ru-RU" sz="1400" dirty="0" smtClean="0"/>
              <a:t>               Подготовлены конкурсанты были совсем не по-детски.  Маленькие умницы и умники показали навыки в умении отгадывать загадки, логические и арифметические задачи, ребусы, умение ориентироваться на листе бумаги.</a:t>
            </a:r>
          </a:p>
          <a:p>
            <a:pPr algn="just">
              <a:buNone/>
            </a:pPr>
            <a:r>
              <a:rPr lang="ru-RU" sz="1400" dirty="0" smtClean="0"/>
              <a:t>                Всем участникам  вручили сертификаты и подарки.</a:t>
            </a:r>
          </a:p>
          <a:p>
            <a:endParaRPr lang="ru-RU" dirty="0"/>
          </a:p>
        </p:txBody>
      </p:sp>
      <p:pic>
        <p:nvPicPr>
          <p:cNvPr id="59394" name="Picture 2" descr="photo_157976017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071546"/>
            <a:ext cx="1905000" cy="866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6" name="Picture 4" descr="photo_157976019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29454" y="1714488"/>
            <a:ext cx="14192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3010" name="Picture 2" descr="https://ds02.infourok.ru/uploads/ex/0af4/00056223-ed9977cd/img0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3438" y="3357562"/>
            <a:ext cx="4000527" cy="30003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«Современные </a:t>
            </a:r>
            <a:r>
              <a:rPr lang="ru-RU" sz="2800" b="1" dirty="0" err="1" smtClean="0">
                <a:solidFill>
                  <a:srgbClr val="002060"/>
                </a:solidFill>
                <a:latin typeface="Monotype Corsiva" pitchFamily="66" charset="0"/>
              </a:rPr>
              <a:t>здоровьесберегающие</a:t>
            </a:r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 технологии, используемые в детском саду в соответствии с ФГОС ДО»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214678" y="1285860"/>
            <a:ext cx="5472122" cy="4840303"/>
          </a:xfrm>
        </p:spPr>
        <p:txBody>
          <a:bodyPr/>
          <a:lstStyle/>
          <a:p>
            <a:pPr algn="r">
              <a:buNone/>
            </a:pPr>
            <a:r>
              <a:rPr lang="ru-RU" sz="900" dirty="0" smtClean="0"/>
              <a:t>«Я не боюсь ещё и ещё раз повторять:</a:t>
            </a:r>
          </a:p>
          <a:p>
            <a:pPr algn="r">
              <a:buNone/>
            </a:pPr>
            <a:r>
              <a:rPr lang="ru-RU" sz="900" dirty="0" smtClean="0"/>
              <a:t>забота о здоровье – это важнейший</a:t>
            </a:r>
          </a:p>
          <a:p>
            <a:pPr algn="r">
              <a:buNone/>
            </a:pPr>
            <a:r>
              <a:rPr lang="ru-RU" sz="900" dirty="0" smtClean="0"/>
              <a:t>труд воспитателя. От жизнерадостности,</a:t>
            </a:r>
          </a:p>
          <a:p>
            <a:pPr algn="r">
              <a:buNone/>
            </a:pPr>
            <a:r>
              <a:rPr lang="ru-RU" sz="900" dirty="0" smtClean="0"/>
              <a:t>бодрости детей зависит их духовная жизнь,</a:t>
            </a:r>
          </a:p>
          <a:p>
            <a:pPr algn="r">
              <a:buNone/>
            </a:pPr>
            <a:r>
              <a:rPr lang="ru-RU" sz="900" dirty="0" smtClean="0"/>
              <a:t>мировоззрение, умственное развитие,</a:t>
            </a:r>
          </a:p>
          <a:p>
            <a:pPr algn="r">
              <a:buNone/>
            </a:pPr>
            <a:r>
              <a:rPr lang="ru-RU" sz="900" dirty="0" smtClean="0"/>
              <a:t>прочность знаний, вера в свои силы».</a:t>
            </a:r>
          </a:p>
          <a:p>
            <a:pPr algn="r">
              <a:buNone/>
            </a:pPr>
            <a:r>
              <a:rPr lang="ru-RU" sz="900" dirty="0" smtClean="0"/>
              <a:t>В.А. Сухомлинский</a:t>
            </a:r>
          </a:p>
          <a:p>
            <a:pPr>
              <a:buNone/>
            </a:pPr>
            <a:r>
              <a:rPr lang="ru-RU" sz="900" dirty="0" smtClean="0"/>
              <a:t>                       Воспитатель 1 младшей группы поделилась своим опытом в использовании новых современных </a:t>
            </a:r>
            <a:r>
              <a:rPr lang="ru-RU" sz="900" dirty="0" err="1" smtClean="0"/>
              <a:t>здоровьесберегающих</a:t>
            </a:r>
            <a:r>
              <a:rPr lang="ru-RU" sz="900" dirty="0" smtClean="0"/>
              <a:t> технологий. И отметила, что одной из основных задач каждого дошкольного образовательного учреждения, обозначенных в Федеральном государственном образовательном стандарте дошкольного образования, является охрана и укрепление физического и психического здоровья детей, в том числе их эмоционального благополучия.  Поэтому и уделяется большое внимание </a:t>
            </a:r>
            <a:r>
              <a:rPr lang="ru-RU" sz="900" dirty="0" err="1" smtClean="0"/>
              <a:t>здоровьесберегающим</a:t>
            </a:r>
            <a:r>
              <a:rPr lang="ru-RU" sz="900" dirty="0" smtClean="0"/>
              <a:t> технологиям, которые направлены на решение  приоритетной задачи современного дошкольного образования – сохранить, поддержать и обогатить здоровье детей. Используемые в комплексе </a:t>
            </a:r>
            <a:r>
              <a:rPr lang="ru-RU" sz="900" dirty="0" err="1" smtClean="0"/>
              <a:t>здоровьесберегающие</a:t>
            </a:r>
            <a:r>
              <a:rPr lang="ru-RU" sz="900" dirty="0" smtClean="0"/>
              <a:t> технологии в итоге формируют у ребенка стойкую мотивацию на здоровый образ жизни. Закаливание, важное звено в системе физического воспитания детей. Оно обеспечивает тренировку защитных сил организма, повышение его устойчивости к воздействию постоянно изменяющихся условий внешней среды. Закаливание дает оздоровительный эффект только при условии его грамотного осуществления и обязательного соблюдения следующих принципов. Любая закаливающая процедура дает положительный результат только в комплексе закаливающих мероприятий, проводимых в повседневной жизни ДОУ. Необходимо составить программу закаливания по каждой группе с учетом возраста, группы здоровья детей, разработать схему индивидуальных программ заливания на год, где отражается перечень закаливающих мероприятий, проводимых в течение дня. Программа согласовывается с врачом дошкольного учреждения и утверждается заведующим ДОУ.</a:t>
            </a:r>
          </a:p>
          <a:p>
            <a:pPr>
              <a:buNone/>
            </a:pPr>
            <a:r>
              <a:rPr lang="ru-RU" sz="900" dirty="0" smtClean="0"/>
              <a:t>                       Таким образом, очень важно, чтобы каждая из рассмотренных технологий имела оздоровительную направленность, а используемая в комплексе </a:t>
            </a:r>
            <a:r>
              <a:rPr lang="ru-RU" sz="900" dirty="0" err="1" smtClean="0"/>
              <a:t>здоровьесберегающая</a:t>
            </a:r>
            <a:r>
              <a:rPr lang="ru-RU" sz="900" dirty="0" smtClean="0"/>
              <a:t> деятельность в итоге сформировала бы у ребенка стойкую мотивацию на здоровый образ жизни, полноценное и </a:t>
            </a:r>
            <a:r>
              <a:rPr lang="ru-RU" sz="900" dirty="0" err="1" smtClean="0"/>
              <a:t>неосложненное</a:t>
            </a:r>
            <a:r>
              <a:rPr lang="ru-RU" sz="900" dirty="0" smtClean="0"/>
              <a:t> развитие.  Если мы научим детей с самого раннего возраста ценить, беречь и укреплять своё здоровье, если мы будем личным примером демонстрировать здоровый образ жизни, то можно надеяться, что будущее поколение будет более здоровым и развитым не только физически, но и личностно, интеллектуально, духовно. Есть поговорка: “В здоровом теле – здоровый дух”. Но не ошибётся тот, кто скажет, что здоровый дух порождает здоровое тело. Только здоровый ребенок с удовольствием включается во все виды деятельности, он жизнерадостен, оптимистичен, открыт в общении со сверстниками и педагогами. Это залог успешного развития всех сфер личности, всех ее свойств и качеств.</a:t>
            </a:r>
          </a:p>
          <a:p>
            <a:endParaRPr lang="ru-RU" sz="800" dirty="0"/>
          </a:p>
        </p:txBody>
      </p:sp>
      <p:pic>
        <p:nvPicPr>
          <p:cNvPr id="60418" name="Picture 2" descr="photo_15796098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13049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20" name="Picture 4" descr="photo_157960985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85852" y="2428868"/>
            <a:ext cx="1905000" cy="1133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1986" name="Picture 2" descr="https://orelsport.ru/img/territoriya_zdorovya_i_sporta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3214686"/>
            <a:ext cx="3357586" cy="3357586"/>
          </a:xfrm>
          <a:prstGeom prst="rect">
            <a:avLst/>
          </a:prstGeom>
          <a:noFill/>
        </p:spPr>
      </p:pic>
      <p:pic>
        <p:nvPicPr>
          <p:cNvPr id="41988" name="Picture 4" descr="https://ds05.infourok.ru/uploads/ex/0444/000c6053-437c2d18/hello_html_m677fbee8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298" y="1071546"/>
            <a:ext cx="3245499" cy="11620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День рождения Аркадия Гайдара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71546"/>
            <a:ext cx="4038600" cy="5054617"/>
          </a:xfrm>
        </p:spPr>
        <p:txBody>
          <a:bodyPr/>
          <a:lstStyle/>
          <a:p>
            <a:pPr algn="just">
              <a:buNone/>
            </a:pPr>
            <a:r>
              <a:rPr lang="ru-RU" sz="1400" dirty="0" smtClean="0"/>
              <a:t>               27 января воспитатель подготовительной группы провела тематическое занятие, посвященное 116 лет со дня рождения детского писателя Аркадия Гайдара. Целью занятия являлось знакомство с творчеством Гайдара и расширение знаний имеющихся у детей.</a:t>
            </a:r>
          </a:p>
          <a:p>
            <a:pPr algn="just">
              <a:buNone/>
            </a:pPr>
            <a:r>
              <a:rPr lang="ru-RU" sz="1400" dirty="0" smtClean="0"/>
              <a:t>                Была устроена выставка детских книг: «Военная тайна», «</a:t>
            </a:r>
            <a:r>
              <a:rPr lang="ru-RU" sz="1400" dirty="0" err="1" smtClean="0"/>
              <a:t>Голубая</a:t>
            </a:r>
            <a:r>
              <a:rPr lang="ru-RU" sz="1400" dirty="0" smtClean="0"/>
              <a:t> чашка», «Чук и Гек», «Горячий камень», «Поход», «Тимур и его команда». Особое внимание педагог уделила книге «Тимур и его команда». Она рассказала детям, кто такие пионеры и какие добрые дела они совершали. С большим интересом ребята познакомились с презентацией о жизни и деятельности Аркадия Гайдара. Воспитатель </a:t>
            </a:r>
            <a:r>
              <a:rPr lang="ru-RU" sz="1400" dirty="0" err="1" smtClean="0"/>
              <a:t>почеркнула</a:t>
            </a:r>
            <a:r>
              <a:rPr lang="ru-RU" sz="1400" dirty="0" smtClean="0"/>
              <a:t>, что Гайдар писал свои книги о детях, о добре и взаимовыручке.</a:t>
            </a:r>
          </a:p>
          <a:p>
            <a:pPr algn="just">
              <a:buNone/>
            </a:pPr>
            <a:r>
              <a:rPr lang="ru-RU" sz="1400" dirty="0" smtClean="0"/>
              <a:t>               А.П.Гайдар продолжает жить в своих книгах, в своих героях, в песнях и в наших сердцах.</a:t>
            </a:r>
            <a:endParaRPr lang="ru-RU" sz="1400" dirty="0"/>
          </a:p>
        </p:txBody>
      </p:sp>
      <p:pic>
        <p:nvPicPr>
          <p:cNvPr id="61442" name="Picture 2" descr="IMG_893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142984"/>
            <a:ext cx="1905000" cy="1495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44" name="Picture 4" descr="IMG_893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1857364"/>
            <a:ext cx="1905000" cy="1590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62" name="Picture 2" descr="https://ds04.infourok.ru/uploads/ex/0dd7/000c90f6-65817337/640/img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3571876"/>
            <a:ext cx="3619483" cy="27146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Акция памяти «Блокадный хлеб».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00108"/>
            <a:ext cx="4038600" cy="5126055"/>
          </a:xfrm>
        </p:spPr>
        <p:txBody>
          <a:bodyPr/>
          <a:lstStyle/>
          <a:p>
            <a:pPr algn="just">
              <a:buNone/>
            </a:pPr>
            <a:r>
              <a:rPr lang="ru-RU" sz="2000" dirty="0" smtClean="0"/>
              <a:t>            В нашем дошкольном учреждении прошла акция памяти «Блокадный хлеб». Дети познакомились с информацией о блокаде Ленинграда, о том как жили люди в окруженном городе, о празднике для жителей города и не только  для них, но и для всех людей нашей страны. Итогом акции стала раздача кусочков «Блокадного хлеба». </a:t>
            </a:r>
            <a:endParaRPr lang="ru-RU" sz="2000" dirty="0"/>
          </a:p>
        </p:txBody>
      </p:sp>
      <p:pic>
        <p:nvPicPr>
          <p:cNvPr id="62466" name="Picture 2" descr="IMG_9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8586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2468" name="Picture 4" descr="IMG_905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1714488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938" name="Picture 2" descr="https://fsd.kopilkaurokov.ru/uploads/user_file_56b43285aa1ad/img_user_file_56b43285aa1ad_0_13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3286124"/>
            <a:ext cx="4262425" cy="31968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Презентация учебного пособия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71546"/>
            <a:ext cx="4038600" cy="5054617"/>
          </a:xfrm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                24 января во Дворце детского юношеского творчества состоялась презентация учебного пособия для учащихся педагогических колледжей и вузов. </a:t>
            </a:r>
            <a:r>
              <a:rPr lang="ru-RU" sz="1200" dirty="0" err="1" smtClean="0"/>
              <a:t>Узловские</a:t>
            </a:r>
            <a:r>
              <a:rPr lang="ru-RU" sz="1200" dirty="0" smtClean="0"/>
              <a:t> воспитатели, дефектологи, логопеды, инструкторы по физической культуре и  музыкальные работники продемонстрировали  в данном сборнике свой педагогический труд. </a:t>
            </a:r>
          </a:p>
          <a:p>
            <a:pPr algn="just">
              <a:buNone/>
            </a:pPr>
            <a:r>
              <a:rPr lang="ru-RU" sz="1200" dirty="0" smtClean="0"/>
              <a:t>                 Опыт работы представила педагог-психолог нашего учреждения </a:t>
            </a:r>
            <a:r>
              <a:rPr lang="ru-RU" sz="1200" dirty="0" err="1" smtClean="0"/>
              <a:t>Бармашова</a:t>
            </a:r>
            <a:r>
              <a:rPr lang="ru-RU" sz="1200" dirty="0" smtClean="0"/>
              <a:t> Е.В. «</a:t>
            </a:r>
            <a:r>
              <a:rPr lang="ru-RU" sz="1200" dirty="0" err="1" smtClean="0"/>
              <a:t>Кинезиологические</a:t>
            </a:r>
            <a:r>
              <a:rPr lang="ru-RU" sz="1200" dirty="0" smtClean="0"/>
              <a:t> упражнения как средство развития умственных способностей дошкольников»</a:t>
            </a:r>
          </a:p>
          <a:p>
            <a:pPr algn="just">
              <a:buNone/>
            </a:pPr>
            <a:r>
              <a:rPr lang="ru-RU" sz="1200" dirty="0" smtClean="0"/>
              <a:t>                  На сцене авторам вручили  пособия. С добрыми пожеланиями к присутствующим обратились председатель комитета  образования М.М. </a:t>
            </a:r>
            <a:r>
              <a:rPr lang="ru-RU" sz="1200" dirty="0" err="1" smtClean="0"/>
              <a:t>Генералова</a:t>
            </a:r>
            <a:r>
              <a:rPr lang="ru-RU" sz="1200" dirty="0" smtClean="0"/>
              <a:t>, доцент кафедры дошкольного и начального общего образования института повышения квалификации и профессиональной переподготовки работников образования Тульской области Г.А. Баранова, директор  центра методического обеспечения О.В. Живова, методист центра методического обеспечения Н.В. Трусова.</a:t>
            </a:r>
          </a:p>
          <a:p>
            <a:pPr algn="just">
              <a:buNone/>
            </a:pPr>
            <a:r>
              <a:rPr lang="ru-RU" sz="1200" dirty="0" smtClean="0"/>
              <a:t>                Также гости посетили выставку пособий "Площадка успешности -2020", на которой было представлено наше дидактическое пособие - </a:t>
            </a:r>
            <a:r>
              <a:rPr lang="ru-RU" sz="1200" dirty="0" err="1" smtClean="0"/>
              <a:t>Лэпбук</a:t>
            </a:r>
            <a:r>
              <a:rPr lang="ru-RU" sz="1200" dirty="0" smtClean="0"/>
              <a:t>, посвященный 75-летию Победы.</a:t>
            </a:r>
          </a:p>
          <a:p>
            <a:endParaRPr lang="ru-RU" dirty="0"/>
          </a:p>
        </p:txBody>
      </p:sp>
      <p:pic>
        <p:nvPicPr>
          <p:cNvPr id="63490" name="Picture 2" descr="IMG_90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142984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3492" name="Picture 4" descr="IMG_90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2214554"/>
            <a:ext cx="1905000" cy="1771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4" name="Picture 2" descr="https://avatars.mds.yandex.net/get-pdb/906476/8e429de4-dabc-44cb-ae23-845efb09cbaa/s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3929066"/>
            <a:ext cx="2962440" cy="2286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Собеседование с педагогами "Расскажи детям о Великой Отечественной войне"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1400" dirty="0" smtClean="0"/>
              <a:t>В детском саду заместитель заведующего провела с педагогами собеседование по вопросу выявления знаний педагогов, как и о чем можно и нужно сообщать детям дошкольного возраста. Также выяснили, что делать, чтобы у детей появился интерес к данной теме, так как тема войны очень глубокая и серьезная. Обговорили примерные формы работы по изучению данной темы с детьми. Особое внимание уделили выбору художественной литературы, которую можно прочитать не только в стенах детского сада, но и в кругу семьи.</a:t>
            </a:r>
          </a:p>
          <a:p>
            <a:r>
              <a:rPr lang="ru-RU" sz="1400" dirty="0" smtClean="0"/>
              <a:t>Ясно одно - говорить о войне, читать о ней не только следует, но и необходимо. Важен, прежде всего, тот смысл, те ценности, которые с детства будет усваивать растущий человек с помощью нас - взрослых, и над которыми он будет думать если не сейчас, то впоследствии.</a:t>
            </a:r>
          </a:p>
          <a:p>
            <a:endParaRPr lang="ru-RU" dirty="0"/>
          </a:p>
        </p:txBody>
      </p:sp>
      <p:pic>
        <p:nvPicPr>
          <p:cNvPr id="64514" name="Picture 2" descr="photo_15802049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571612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4516" name="Picture 4" descr="photo_158020497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00166" y="2786058"/>
            <a:ext cx="3310537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892" name="Picture 4" descr="http://www.eduportal44.ru/Kostroma_EDU/88ds/SiteAssets/DocLib7/%D0%94%D0%B5%D0%BD%D1%8C%20%D0%BF%D0%BE%D0%B1%D0%B5%D0%B4%D1%8B%202017/FnuoxNQ8MFo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71736" y="714356"/>
            <a:ext cx="2769368" cy="2214578"/>
          </a:xfrm>
          <a:prstGeom prst="rect">
            <a:avLst/>
          </a:prstGeom>
          <a:noFill/>
        </p:spPr>
      </p:pic>
      <p:pic>
        <p:nvPicPr>
          <p:cNvPr id="37894" name="Picture 6" descr="https://cs8.pikabu.ru/post_img/2018/04/22/5/og_og_1524378011267739909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4714884"/>
            <a:ext cx="4054588" cy="1000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Вам, родители!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218" name="Picture 2" descr="https://avatars.mds.yandex.net/get-pdb/1679978/fb82141a-08de-44f9-a3a4-28a94b18b8c9/s12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3108" y="1285860"/>
            <a:ext cx="4824406" cy="4824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26551034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Международный День БЕЗ интернета.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1050" dirty="0" smtClean="0"/>
              <a:t>                   Детская компьютерная зависимость – бич нынешнего времени. Малыши мгновенно погружаются в виртуальную реальность, вытесняющую обычную жизнь. Учитывая вред, который наносит «</a:t>
            </a:r>
            <a:r>
              <a:rPr lang="ru-RU" sz="1050" dirty="0" err="1" smtClean="0"/>
              <a:t>виртуал</a:t>
            </a:r>
            <a:r>
              <a:rPr lang="ru-RU" sz="1050" dirty="0" smtClean="0"/>
              <a:t>» и здоровью, и особенно психике детские психологи утверждают, что лечить от компьютерной зависимости трудно.</a:t>
            </a:r>
          </a:p>
          <a:p>
            <a:pPr algn="just">
              <a:buNone/>
            </a:pPr>
            <a:r>
              <a:rPr lang="ru-RU" sz="1050" dirty="0" smtClean="0"/>
              <a:t>                     26 января прошел весьма необычный праздник, – Международный День БЕЗ интернета. Педагог-психолог детского сада призвала старших дошкольников – полностью отвлечься от компьютеров и глобальной сети хотя бы на один день, чтобы прожить этот день исключительно в «реальном» мире, общаться с другими детьми исключительно «вживую» или посвятить его своему любимому хобби. Детям  был задан вопрос «Как провести время без интернета?». Было получено множество интересных ответов «погулять с друзьями», «заняться спортом», «порисовать или послушать любимую музыку»,«просто поиграть». Дети вспомнили  игры, которые когда-то  вызвали у них восторг. Сюда </a:t>
            </a:r>
            <a:r>
              <a:rPr lang="ru-RU" sz="1050" dirty="0" err="1" smtClean="0"/>
              <a:t>вошлиподвижные</a:t>
            </a:r>
            <a:r>
              <a:rPr lang="ru-RU" sz="1050" dirty="0" smtClean="0"/>
              <a:t>, народные, настольно-печатные, словесные и  спортивные. </a:t>
            </a:r>
          </a:p>
          <a:p>
            <a:pPr algn="just">
              <a:buNone/>
            </a:pPr>
            <a:r>
              <a:rPr lang="ru-RU" sz="1050" dirty="0" smtClean="0"/>
              <a:t>                   Быстро организованные и  поддержанные    спонтанные игры детей доставили им удовольствие, наполнили радостью моменты их жизни, повысили настроение.</a:t>
            </a:r>
          </a:p>
          <a:p>
            <a:pPr algn="just">
              <a:buNone/>
            </a:pPr>
            <a:r>
              <a:rPr lang="ru-RU" sz="1050" dirty="0" smtClean="0"/>
              <a:t>                   Дети получили удовлетворенность от игр,  они предпочли общение с </a:t>
            </a:r>
            <a:r>
              <a:rPr lang="ru-RU" sz="1050" dirty="0" err="1" smtClean="0"/>
              <a:t>одногруппниками</a:t>
            </a:r>
            <a:r>
              <a:rPr lang="ru-RU" sz="1050" dirty="0" smtClean="0"/>
              <a:t>   виртуальному  пространству.</a:t>
            </a:r>
          </a:p>
          <a:p>
            <a:endParaRPr lang="ru-RU" dirty="0"/>
          </a:p>
        </p:txBody>
      </p:sp>
      <p:pic>
        <p:nvPicPr>
          <p:cNvPr id="66562" name="Picture 2" descr="photo_158046576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8" y="1214422"/>
            <a:ext cx="19050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6564" name="Picture 4" descr="photo_158046574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43116"/>
            <a:ext cx="19050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866" name="Picture 2" descr="https://pbs.twimg.com/media/DuYYDrCXcAAmnER.png:larg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4143380"/>
            <a:ext cx="4572000" cy="20468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Конкурс-выставка "Уголок памяти"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00108"/>
            <a:ext cx="4038600" cy="5126055"/>
          </a:xfrm>
        </p:spPr>
        <p:txBody>
          <a:bodyPr/>
          <a:lstStyle/>
          <a:p>
            <a:pPr algn="r">
              <a:buNone/>
            </a:pPr>
            <a:r>
              <a:rPr lang="ru-RU" sz="1400" i="1" dirty="0" smtClean="0"/>
              <a:t>Пусть небо будет </a:t>
            </a:r>
            <a:r>
              <a:rPr lang="ru-RU" sz="1400" i="1" dirty="0" err="1" smtClean="0"/>
              <a:t>голубым</a:t>
            </a:r>
            <a:r>
              <a:rPr lang="ru-RU" sz="1400" i="1" dirty="0" smtClean="0"/>
              <a:t>,</a:t>
            </a:r>
            <a:endParaRPr lang="ru-RU" sz="1400" dirty="0" smtClean="0"/>
          </a:p>
          <a:p>
            <a:pPr algn="r">
              <a:buNone/>
            </a:pPr>
            <a:r>
              <a:rPr lang="ru-RU" sz="1400" i="1" dirty="0" smtClean="0"/>
              <a:t>Пусть в небе не клубится дым,</a:t>
            </a:r>
            <a:endParaRPr lang="ru-RU" sz="1400" dirty="0" smtClean="0"/>
          </a:p>
          <a:p>
            <a:pPr algn="r">
              <a:buNone/>
            </a:pPr>
            <a:r>
              <a:rPr lang="ru-RU" sz="1400" i="1" dirty="0" smtClean="0"/>
              <a:t>Пусть пушки грозные молчат</a:t>
            </a:r>
            <a:endParaRPr lang="ru-RU" sz="1400" dirty="0" smtClean="0"/>
          </a:p>
          <a:p>
            <a:pPr algn="r">
              <a:buNone/>
            </a:pPr>
            <a:r>
              <a:rPr lang="ru-RU" sz="1400" i="1" dirty="0" smtClean="0"/>
              <a:t>И пулеметы не строчат,</a:t>
            </a:r>
            <a:endParaRPr lang="ru-RU" sz="1400" dirty="0" smtClean="0"/>
          </a:p>
          <a:p>
            <a:pPr algn="r">
              <a:buNone/>
            </a:pPr>
            <a:r>
              <a:rPr lang="ru-RU" sz="1400" i="1" dirty="0" smtClean="0"/>
              <a:t>Чтоб жили люди, города.</a:t>
            </a:r>
            <a:endParaRPr lang="ru-RU" sz="1400" dirty="0" smtClean="0"/>
          </a:p>
          <a:p>
            <a:pPr algn="r">
              <a:buNone/>
            </a:pPr>
            <a:r>
              <a:rPr lang="ru-RU" sz="1400" i="1" dirty="0" smtClean="0"/>
              <a:t>Мир нужен на земле всегда!</a:t>
            </a:r>
            <a:endParaRPr lang="ru-RU" sz="1400" dirty="0" smtClean="0"/>
          </a:p>
          <a:p>
            <a:pPr algn="r">
              <a:buNone/>
            </a:pPr>
            <a:r>
              <a:rPr lang="ru-RU" sz="1400" b="1" i="1" dirty="0" smtClean="0"/>
              <a:t>(Н. Найденова)</a:t>
            </a:r>
            <a:endParaRPr lang="ru-RU" sz="1400" dirty="0" smtClean="0"/>
          </a:p>
          <a:p>
            <a:pPr>
              <a:buNone/>
            </a:pPr>
            <a:r>
              <a:rPr lang="ru-RU" sz="1400" dirty="0" smtClean="0"/>
              <a:t>              В преддверии Праздника Победы в нашем детском саду было решено сделать выставку-конкурс "Уголок памяти", в котором участвовали все группы. Здесь и</a:t>
            </a:r>
            <a:r>
              <a:rPr lang="ru-RU" sz="1400" b="1" dirty="0" smtClean="0"/>
              <a:t> </a:t>
            </a:r>
            <a:r>
              <a:rPr lang="ru-RU" sz="1400" dirty="0" smtClean="0"/>
              <a:t>выставки поделок, рисунков и коллажей, выполненных нашими воспитанниками совместно с родителями, на тему: «9 мая - День Победы», выставки фотографий и мини-музеи военной техники, макеты-панорамы боевых сражений и поздравительные открытки. </a:t>
            </a:r>
          </a:p>
          <a:p>
            <a:pPr>
              <a:buNone/>
            </a:pPr>
            <a:r>
              <a:rPr lang="ru-RU" sz="1400" dirty="0" smtClean="0"/>
              <a:t>                Победителями конкурса стали средняя, подготовительная и 1 младшая группы.</a:t>
            </a:r>
          </a:p>
          <a:p>
            <a:endParaRPr lang="ru-RU" dirty="0"/>
          </a:p>
        </p:txBody>
      </p:sp>
      <p:pic>
        <p:nvPicPr>
          <p:cNvPr id="67586" name="Picture 2" descr="photo_157961004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48" y="1357298"/>
            <a:ext cx="105727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588" name="Picture 4" descr="photo_15797600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14678" y="1357298"/>
            <a:ext cx="1905000" cy="1285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7590" name="Picture 6" descr="photo_158046588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2643182"/>
            <a:ext cx="94297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842" name="Picture 2" descr="https://cdo-nnov.ucoz.ru/News/2015-2016/2016-04-13/9may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1472" y="4286256"/>
            <a:ext cx="4398486" cy="1437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Знакомство с профессией врач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142984"/>
            <a:ext cx="4038600" cy="5143536"/>
          </a:xfrm>
        </p:spPr>
        <p:txBody>
          <a:bodyPr/>
          <a:lstStyle/>
          <a:p>
            <a:pPr algn="r">
              <a:buNone/>
            </a:pPr>
            <a:r>
              <a:rPr lang="ru-RU" sz="1200" dirty="0" smtClean="0"/>
              <a:t>Если кто-то занеможет,</a:t>
            </a:r>
          </a:p>
          <a:p>
            <a:pPr algn="r">
              <a:buNone/>
            </a:pPr>
            <a:r>
              <a:rPr lang="ru-RU" sz="1200" dirty="0" smtClean="0"/>
              <a:t>Он немедленно поможет.</a:t>
            </a:r>
          </a:p>
          <a:p>
            <a:pPr algn="r">
              <a:buNone/>
            </a:pPr>
            <a:r>
              <a:rPr lang="ru-RU" sz="1200" dirty="0" smtClean="0"/>
              <a:t>Есть сироп, зеленка, йод.</a:t>
            </a:r>
          </a:p>
          <a:p>
            <a:pPr algn="r">
              <a:buNone/>
            </a:pPr>
            <a:r>
              <a:rPr lang="ru-RU" sz="1200" dirty="0" smtClean="0"/>
              <a:t>Голова болит? Живот?</a:t>
            </a:r>
          </a:p>
          <a:p>
            <a:pPr algn="r">
              <a:buNone/>
            </a:pPr>
            <a:r>
              <a:rPr lang="ru-RU" sz="1200" dirty="0" smtClean="0"/>
              <a:t>Хочешь градусник? Таблетки?</a:t>
            </a:r>
          </a:p>
          <a:p>
            <a:pPr algn="r">
              <a:buNone/>
            </a:pPr>
            <a:r>
              <a:rPr lang="ru-RU" sz="1200" dirty="0" smtClean="0"/>
              <a:t>Нет, болеть не стоит, детки.</a:t>
            </a:r>
          </a:p>
          <a:p>
            <a:pPr algn="r">
              <a:buNone/>
            </a:pPr>
            <a:r>
              <a:rPr lang="ru-RU" sz="1200" dirty="0" smtClean="0"/>
              <a:t>Все же заболел? Не плачь!</a:t>
            </a:r>
          </a:p>
          <a:p>
            <a:pPr algn="r">
              <a:buNone/>
            </a:pPr>
            <a:r>
              <a:rPr lang="ru-RU" sz="1200" dirty="0" smtClean="0"/>
              <a:t>Вмиг тебе поможет Врач.</a:t>
            </a:r>
          </a:p>
          <a:p>
            <a:pPr algn="just">
              <a:buNone/>
            </a:pPr>
            <a:r>
              <a:rPr lang="ru-RU" sz="1200" dirty="0" smtClean="0"/>
              <a:t>                  В первой младшей группе прошло тематическое занятие "Знакомство с профессией врач". Малыши познакомились в игровой форме с профессией врача. Дети поучаствовали в сюжетно-ролевой игре, где они получили возможность примерить на себя роль врача и пациента. Ребята узнали, что врачи бывают разные, это: педиатр, стоматолог, офтальмолог, </a:t>
            </a:r>
            <a:r>
              <a:rPr lang="ru-RU" sz="1200" dirty="0" err="1" smtClean="0"/>
              <a:t>лор</a:t>
            </a:r>
            <a:r>
              <a:rPr lang="ru-RU" sz="1200" dirty="0" smtClean="0"/>
              <a:t> и т.д.</a:t>
            </a:r>
          </a:p>
          <a:p>
            <a:pPr algn="just">
              <a:buNone/>
            </a:pPr>
            <a:r>
              <a:rPr lang="ru-RU" sz="1200" dirty="0" smtClean="0"/>
              <a:t>                 Малыши также познакомились с красочной познавательной презентацией, а также с мультфильмами: "Про бегемота, который боялся прививок", "Доктор Айболит".</a:t>
            </a:r>
          </a:p>
          <a:p>
            <a:pPr algn="just">
              <a:buNone/>
            </a:pPr>
            <a:r>
              <a:rPr lang="ru-RU" sz="1200" dirty="0" smtClean="0"/>
              <a:t>                  В итоге занятия ребята сделали аппликационные работы под названием "Мой молочный зубик".</a:t>
            </a:r>
          </a:p>
          <a:p>
            <a:endParaRPr lang="ru-RU" dirty="0"/>
          </a:p>
        </p:txBody>
      </p:sp>
      <p:pic>
        <p:nvPicPr>
          <p:cNvPr id="69634" name="Picture 2" descr="photo_158046635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1214422"/>
            <a:ext cx="1428760" cy="189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9636" name="Picture 4" descr="photo_158046637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1454656"/>
            <a:ext cx="1433515" cy="190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818" name="Picture 2" descr="https://i.pinimg.com/originals/12/e0/81/12e08193977ab57cf33449ca58c8cdaa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86380" y="3786190"/>
            <a:ext cx="2547997" cy="2463572"/>
          </a:xfrm>
          <a:prstGeom prst="rect">
            <a:avLst/>
          </a:prstGeom>
          <a:noFill/>
        </p:spPr>
      </p:pic>
      <p:pic>
        <p:nvPicPr>
          <p:cNvPr id="34822" name="Picture 6" descr="http://xn--80aefldbmovdaqbgjr7mza1d.com/attachments/Image/Pilulkin.jpg?template=gener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1000108"/>
            <a:ext cx="1738308" cy="173830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Самый умный дошкольник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071934" y="1071546"/>
            <a:ext cx="4614866" cy="5054617"/>
          </a:xfrm>
        </p:spPr>
        <p:txBody>
          <a:bodyPr/>
          <a:lstStyle/>
          <a:p>
            <a:pPr algn="just">
              <a:buNone/>
            </a:pPr>
            <a:r>
              <a:rPr lang="ru-RU" sz="1100" dirty="0" smtClean="0"/>
              <a:t>                  5 февраля в детском саду № 5 состоялся финал районной познавательной викторины для детей старшего дошкольного возраста «Самый умный».  26 дошкольников из разных образовательных учреждений, реализующих программы дошкольного образования, состязались за звание «Самого умного» дошкольника </a:t>
            </a:r>
            <a:r>
              <a:rPr lang="ru-RU" sz="1100" dirty="0" err="1" smtClean="0"/>
              <a:t>Узловского</a:t>
            </a:r>
            <a:r>
              <a:rPr lang="ru-RU" sz="1100" dirty="0" smtClean="0"/>
              <a:t> района. В этом году викторина посвящена «Году памяти и славы»  и «Годом здоровья».  Самые умные ребята дошкольного возраста, победители </a:t>
            </a:r>
            <a:r>
              <a:rPr lang="ru-RU" sz="1100" dirty="0" err="1" smtClean="0"/>
              <a:t>внутрисадовских</a:t>
            </a:r>
            <a:r>
              <a:rPr lang="ru-RU" sz="1100" dirty="0" smtClean="0"/>
              <a:t> викторин с интересом выполняли задания различного уровня сложности. Дошколята блестяще показали </a:t>
            </a:r>
            <a:r>
              <a:rPr lang="ru-RU" sz="1100" dirty="0" err="1" smtClean="0"/>
              <a:t>креативные</a:t>
            </a:r>
            <a:r>
              <a:rPr lang="ru-RU" sz="1100" dirty="0" smtClean="0"/>
              <a:t> способности, умения анализировать и обобщать. Педагоги демонстрировали результаты интеллектуально - личностного развития своих воспитанников по образовательной области ФГОС дошкольного образования «Познавательное развитие».</a:t>
            </a:r>
          </a:p>
          <a:p>
            <a:pPr algn="just">
              <a:buNone/>
            </a:pPr>
            <a:r>
              <a:rPr lang="ru-RU" sz="1100" dirty="0" smtClean="0"/>
              <a:t>                  На мероприятии присутствовали  Н.Н. Терехов,   глава администрации муниципального образования </a:t>
            </a:r>
            <a:r>
              <a:rPr lang="ru-RU" sz="1100" dirty="0" err="1" smtClean="0"/>
              <a:t>Узловский</a:t>
            </a:r>
            <a:r>
              <a:rPr lang="ru-RU" sz="1100" dirty="0" smtClean="0"/>
              <a:t> район, Е.П. Трегубова, заместитель главы администрации, М.М. </a:t>
            </a:r>
            <a:r>
              <a:rPr lang="ru-RU" sz="1100" dirty="0" err="1" smtClean="0"/>
              <a:t>Генералова</a:t>
            </a:r>
            <a:r>
              <a:rPr lang="ru-RU" sz="1100" dirty="0" smtClean="0"/>
              <a:t>, председатель комитета образования приняли активное участие в викторине, которые  пожелали маленьким интеллектуалам оставаться такими же умными и талантливыми детьми.</a:t>
            </a:r>
          </a:p>
          <a:p>
            <a:pPr algn="just">
              <a:buNone/>
            </a:pPr>
            <a:r>
              <a:rPr lang="ru-RU" sz="1100" dirty="0" smtClean="0"/>
              <a:t>                    Оценивало выполнение заданий  строгое, но справедливое жюри под председательством заместителя директора центра образования № 10 г.Тула, председателя экспертной группы по аттестации педагогических работников Тульской области О.В. Гордеевой.</a:t>
            </a:r>
          </a:p>
          <a:p>
            <a:pPr algn="just">
              <a:buNone/>
            </a:pPr>
            <a:r>
              <a:rPr lang="ru-RU" sz="1100" dirty="0" smtClean="0"/>
              <a:t>                     Наш детский сад представляла Горбачева </a:t>
            </a:r>
            <a:r>
              <a:rPr lang="ru-RU" sz="1100" dirty="0" err="1" smtClean="0"/>
              <a:t>Ульяна</a:t>
            </a:r>
            <a:r>
              <a:rPr lang="ru-RU" sz="1100" dirty="0" smtClean="0"/>
              <a:t>. Участники получили сладкие призы и сертификаты.</a:t>
            </a:r>
          </a:p>
          <a:p>
            <a:endParaRPr lang="ru-RU" dirty="0"/>
          </a:p>
        </p:txBody>
      </p:sp>
      <p:pic>
        <p:nvPicPr>
          <p:cNvPr id="70658" name="Picture 2" descr="фото Горбачева Уля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2"/>
            <a:ext cx="1905000" cy="1438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0660" name="Picture 4" descr="ff408d252b1da40d7ad84470eae239d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2786058"/>
            <a:ext cx="1905000" cy="1266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794" name="Picture 2" descr="https://peremena.by/wp-content/uploads/2020/02/%D0%BC%D0%BE%D0%BB%D0%BE%D0%B4%D0%B5%D1%86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3500438"/>
            <a:ext cx="2595364" cy="29326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День памяти А.С.Пушкина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038600" cy="5126055"/>
          </a:xfrm>
        </p:spPr>
        <p:txBody>
          <a:bodyPr/>
          <a:lstStyle/>
          <a:p>
            <a:pPr algn="just">
              <a:buNone/>
            </a:pPr>
            <a:r>
              <a:rPr lang="ru-RU" sz="1400" dirty="0" smtClean="0"/>
              <a:t>               7 февраля в МДОУ воспитатель старшей группы провела тематическое мероприятие, посвященное Дню памяти великого русского поэта А.С. Пушкина. Целью являлось закрепление знаний детей о творчестве поэта. В группе была устроена выставка иллюстраций по сказкам Пушкина. Дети разгадывали загадки и подкрепляли свой ответ показом нужной иллюстрации. Мини-библиотека из детских книг позволила детям еще раз посмотреть и запомнить содержание замечательной поэзии Пушкина. С большим интересом дети ознакомились из познавательной презентации с творчеством поэта. А также с видеороликом по сказкам Пушкина "Лукоморье". Итогом занятия стала выставка детских работ по сказке о царе </a:t>
            </a:r>
            <a:r>
              <a:rPr lang="ru-RU" sz="1400" dirty="0" err="1" smtClean="0"/>
              <a:t>Салтана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pic>
        <p:nvPicPr>
          <p:cNvPr id="71682" name="Picture 2" descr="IMG_91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071546"/>
            <a:ext cx="1905000" cy="1285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684" name="Picture 4" descr="IMG_914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1857364"/>
            <a:ext cx="1905000" cy="167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770" name="Picture 2" descr="https://i.pinimg.com/736x/47/b2/be/47b2be052f1066405377c6b38614762f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643182"/>
            <a:ext cx="1928826" cy="2618565"/>
          </a:xfrm>
          <a:prstGeom prst="rect">
            <a:avLst/>
          </a:prstGeom>
          <a:noFill/>
        </p:spPr>
      </p:pic>
      <p:pic>
        <p:nvPicPr>
          <p:cNvPr id="32772" name="Picture 4" descr="https://i.pinimg.com/originals/4d/df/21/4ddf214410124fa1d164afafc799bf96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58016" y="3857628"/>
            <a:ext cx="1564933" cy="2214578"/>
          </a:xfrm>
          <a:prstGeom prst="rect">
            <a:avLst/>
          </a:prstGeom>
          <a:noFill/>
        </p:spPr>
      </p:pic>
      <p:pic>
        <p:nvPicPr>
          <p:cNvPr id="32774" name="Picture 6" descr="https://avatars.mds.yandex.net/get-pdb/1883890/39b6db2a-d589-45dd-bb9c-5fb3030de431/s1200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728" y="4714884"/>
            <a:ext cx="2518844" cy="21431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Мой семейный альбом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1546"/>
            <a:ext cx="4038600" cy="5054617"/>
          </a:xfrm>
        </p:spPr>
        <p:txBody>
          <a:bodyPr/>
          <a:lstStyle/>
          <a:p>
            <a:pPr algn="just">
              <a:buNone/>
            </a:pPr>
            <a:r>
              <a:rPr lang="ru-RU" sz="2000" dirty="0" smtClean="0"/>
              <a:t>           В ясельной группе в рамках проекта по краеведению состоялся конкурс "Мой семейный альбом". Активное участие приняли родители вместе с детьми в изготовлении альбомов разных видов. Были представлены альбомы в виде книг, альбомов, экспозиций (ромашки, ватманы, картины). Большое спасибо активным участникам этого проекта!</a:t>
            </a:r>
            <a:endParaRPr lang="ru-RU" sz="2000" dirty="0"/>
          </a:p>
        </p:txBody>
      </p:sp>
      <p:pic>
        <p:nvPicPr>
          <p:cNvPr id="72706" name="Picture 2" descr="photo_15814119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142984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708" name="Picture 4" descr="photo_15814119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36" y="1785926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1746" name="Picture 2" descr="https://storge.pic2.me/upload/130/54313a7cdda5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000372"/>
            <a:ext cx="5372137" cy="33575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Зимние прогулки</a:t>
            </a: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038600" cy="5126055"/>
          </a:xfrm>
        </p:spPr>
        <p:txBody>
          <a:bodyPr/>
          <a:lstStyle/>
          <a:p>
            <a:pPr algn="just">
              <a:buNone/>
            </a:pPr>
            <a:r>
              <a:rPr lang="ru-RU" sz="1400" dirty="0" smtClean="0"/>
              <a:t>               Зима - одно из любимых времен года детворы. Прогулка для дошкольников всегда праздник, а зимняя прогулка - праздник вдвойне. Прогулка в детском саду зимой не только прекрасное время для развлечений на открытом воздухе, но и замечательный способ оздоровления.</a:t>
            </a:r>
          </a:p>
          <a:p>
            <a:pPr algn="just">
              <a:buNone/>
            </a:pPr>
            <a:r>
              <a:rPr lang="ru-RU" sz="1400" dirty="0" smtClean="0"/>
              <a:t>              Во время прогулки дети получают заряд бодрости и хорошее настроение, к тому же совместная деятельность развивает социальные навыки и воспитывает дружелюбие, чувство ответственности.</a:t>
            </a:r>
          </a:p>
          <a:p>
            <a:pPr algn="just">
              <a:buNone/>
            </a:pPr>
            <a:r>
              <a:rPr lang="ru-RU" sz="1400" dirty="0" smtClean="0"/>
              <a:t>             Дети любят зиму, ведь зима — это свежий морозный воздух и волшебное убранство природы.</a:t>
            </a:r>
          </a:p>
          <a:p>
            <a:pPr algn="just">
              <a:buNone/>
            </a:pPr>
            <a:r>
              <a:rPr lang="ru-RU" sz="1400" dirty="0" smtClean="0"/>
              <a:t>              А сколько радости доставляет малышам игры  со снегом, сооружение снежных построек.</a:t>
            </a:r>
          </a:p>
          <a:p>
            <a:pPr algn="just">
              <a:buNone/>
            </a:pPr>
            <a:r>
              <a:rPr lang="ru-RU" sz="1400" dirty="0" smtClean="0"/>
              <a:t>              Румяные щечки, блестящие глаза и отличное настроение - такой результат прогулок зимой.</a:t>
            </a:r>
            <a:endParaRPr lang="ru-RU" sz="1400" dirty="0"/>
          </a:p>
        </p:txBody>
      </p:sp>
      <p:pic>
        <p:nvPicPr>
          <p:cNvPr id="73730" name="Picture 2" descr="i (3)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357298"/>
            <a:ext cx="1345416" cy="17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3732" name="Picture 4" descr="IMG_91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00826" y="1643050"/>
            <a:ext cx="2190752" cy="1643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22" name="Picture 2" descr="https://ds04.infourok.ru/uploads/ex/0d0c/000e3ddb-a152f193/hello_html_23096598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7F9F8"/>
              </a:clrFrom>
              <a:clrTo>
                <a:srgbClr val="F7F9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4" y="3214686"/>
            <a:ext cx="3381352" cy="3381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День рождения В.В.Бианки.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00108"/>
            <a:ext cx="4038600" cy="5126055"/>
          </a:xfrm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                 В МДОУ отметили день рождения детского писателя натуралиста В.В.Бианки. Целью мероприятия стало продолжение знакомства с жизнью и творчеством писателя, а также формирование у детей интереса к играм-драматизациям.</a:t>
            </a:r>
          </a:p>
          <a:p>
            <a:pPr algn="just">
              <a:buNone/>
            </a:pPr>
            <a:r>
              <a:rPr lang="ru-RU" sz="1200" dirty="0" smtClean="0"/>
              <a:t>               Воспитателем подготовительной группы была создана выставка иллюстраций по книгам Бианки. Дети не только рассматривали их, но и называли знакомые книги.</a:t>
            </a:r>
          </a:p>
          <a:p>
            <a:pPr algn="just">
              <a:buNone/>
            </a:pPr>
            <a:r>
              <a:rPr lang="ru-RU" sz="1200" dirty="0" smtClean="0"/>
              <a:t>                С волнением ребята следили за приключениями мышонка Пика, переживали из-за бедного </a:t>
            </a:r>
            <a:r>
              <a:rPr lang="ru-RU" sz="1200" dirty="0" err="1" smtClean="0"/>
              <a:t>муравьишки</a:t>
            </a:r>
            <a:r>
              <a:rPr lang="ru-RU" sz="1200" dirty="0" smtClean="0"/>
              <a:t>, попавшего в беду, размышляли о том, чей нос лучше, с удивлением узнали, кто и чем поет. Все эти произведения о мохнатых и пернатых полюбились детям.</a:t>
            </a:r>
          </a:p>
          <a:p>
            <a:pPr algn="just">
              <a:buNone/>
            </a:pPr>
            <a:r>
              <a:rPr lang="ru-RU" sz="1200" dirty="0" smtClean="0"/>
              <a:t>                Устроенная мини-библиотека помогла детям узнать больше о творчестве писателя. Начинающие читать дети прочитали отрывки из сказок.</a:t>
            </a:r>
          </a:p>
          <a:p>
            <a:pPr algn="just">
              <a:buNone/>
            </a:pPr>
            <a:r>
              <a:rPr lang="ru-RU" sz="1200" dirty="0" smtClean="0"/>
              <a:t>                 Используя в своей работе игры -драматизации педагог подготовительной группы развивала у воспитанников умение создавать выразительный образ, умение имитировать характерные действия персонажей.</a:t>
            </a:r>
            <a:endParaRPr lang="ru-RU" sz="1200" dirty="0"/>
          </a:p>
        </p:txBody>
      </p:sp>
      <p:pic>
        <p:nvPicPr>
          <p:cNvPr id="74754" name="Picture 2" descr="photo_158142328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142984"/>
            <a:ext cx="1905000" cy="18573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4756" name="Picture 4" descr="photo_15814233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785926"/>
            <a:ext cx="1905000" cy="14192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698" name="Picture 2" descr="https://i.mycdn.me/i?r=AyH4iRPQ2q0otWIFepML2LxRUrJ1IiRvW6qMOZSk8SKFR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1472" y="3286124"/>
            <a:ext cx="2064558" cy="2949369"/>
          </a:xfrm>
          <a:prstGeom prst="rect">
            <a:avLst/>
          </a:prstGeom>
          <a:noFill/>
        </p:spPr>
      </p:pic>
      <p:pic>
        <p:nvPicPr>
          <p:cNvPr id="29700" name="Picture 4" descr="https://main-cdn.goods.ru/big2/hlr-system/1541650415/100023269723b3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8926" y="3571876"/>
            <a:ext cx="1956859" cy="25780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Спасибо бабушкам и дедушкам за Победу!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1400" dirty="0" smtClean="0"/>
              <a:t>               С детьми 1 младшей группы в «Уголке памяти» была проведена беседа, в которой педагог рассказала о Великой Отечественной войне. Малыши узнали, что это была страшная и долгая война. Весь народ поднялся на защиту Родины: и наша Армия, и старики, и женщины, и даже дети. По ходу беседы воспитанники с интересом рассматривали иллюстрации: о летчиках, артиллеристах, моряках, медсестрах, танкистах, детях-героях. Беседа получилась очень эмоциональной и живой. Дети охотно показывали фотографии своих прадедов и прабабушек – участников Великой Отечественной войны, а также их награды письма-треугольники. Воспитатель проводила имитационно-образные игры и подвижные игры: «Летчики», «Меткий стрелок», «Голуби мира».</a:t>
            </a:r>
          </a:p>
          <a:p>
            <a:pPr algn="just">
              <a:buNone/>
            </a:pPr>
            <a:r>
              <a:rPr lang="ru-RU" sz="1400" dirty="0" smtClean="0"/>
              <a:t>               Малыши были активны, заинтересованы и внимательны.</a:t>
            </a:r>
          </a:p>
          <a:p>
            <a:endParaRPr lang="ru-RU" dirty="0"/>
          </a:p>
        </p:txBody>
      </p:sp>
      <p:pic>
        <p:nvPicPr>
          <p:cNvPr id="75778" name="Picture 2" descr="photo_158148923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785926"/>
            <a:ext cx="135255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5780" name="Picture 4" descr="photo_15814892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43702" y="1214422"/>
            <a:ext cx="1252540" cy="19987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674" name="Picture 2" descr="https://s1.1zoom.me/big3/330/Victory_Day_9_May_Holidays_Word_Lettering_Russian_521929_4724x2210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4876" y="3714752"/>
            <a:ext cx="4146327" cy="19397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Зимующие птицы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00108"/>
            <a:ext cx="4038600" cy="5126055"/>
          </a:xfrm>
        </p:spPr>
        <p:txBody>
          <a:bodyPr/>
          <a:lstStyle/>
          <a:p>
            <a:pPr algn="r">
              <a:buNone/>
            </a:pPr>
            <a:r>
              <a:rPr lang="ru-RU" sz="1400" dirty="0" smtClean="0"/>
              <a:t>Это утро. Радость это.</a:t>
            </a:r>
          </a:p>
          <a:p>
            <a:pPr algn="r">
              <a:buNone/>
            </a:pPr>
            <a:r>
              <a:rPr lang="ru-RU" sz="1400" dirty="0" smtClean="0"/>
              <a:t>Это мощь и дня и света,</a:t>
            </a:r>
          </a:p>
          <a:p>
            <a:pPr algn="r">
              <a:buNone/>
            </a:pPr>
            <a:r>
              <a:rPr lang="ru-RU" sz="1400" dirty="0" smtClean="0"/>
              <a:t>Это стаи, это птицы</a:t>
            </a:r>
          </a:p>
          <a:p>
            <a:pPr algn="r">
              <a:buNone/>
            </a:pPr>
            <a:r>
              <a:rPr lang="ru-RU" sz="1400" dirty="0" smtClean="0"/>
              <a:t>Знаешь ты и знаю я,</a:t>
            </a:r>
          </a:p>
          <a:p>
            <a:pPr algn="r">
              <a:buNone/>
            </a:pPr>
            <a:r>
              <a:rPr lang="ru-RU" sz="1400" dirty="0" smtClean="0"/>
              <a:t>Как пернатые друзья</a:t>
            </a:r>
          </a:p>
          <a:p>
            <a:pPr algn="r">
              <a:buNone/>
            </a:pPr>
            <a:r>
              <a:rPr lang="ru-RU" sz="1400" dirty="0" smtClean="0"/>
              <a:t>Песни поют,</a:t>
            </a:r>
          </a:p>
          <a:p>
            <a:pPr algn="r">
              <a:buNone/>
            </a:pPr>
            <a:r>
              <a:rPr lang="ru-RU" sz="1400" dirty="0" smtClean="0"/>
              <a:t>Мошек, червяков клюют.</a:t>
            </a:r>
          </a:p>
          <a:p>
            <a:pPr algn="just">
              <a:buNone/>
            </a:pPr>
            <a:r>
              <a:rPr lang="ru-RU" sz="1400" dirty="0" smtClean="0"/>
              <a:t>               В ясельной группе прошло тематическое мероприятие на тему: "Птицы перелетные и нет". Малыши посмотрели ознакомительную презентацию о зимующих птицах, рассмотрели картинки, иллюстрации с изображением птиц. Ребята играли в игру "Птичка лети". А после они рисовали ладошками птицу и раскрашивали ее при помощи ватных палочек.</a:t>
            </a:r>
          </a:p>
          <a:p>
            <a:pPr algn="just">
              <a:buNone/>
            </a:pPr>
            <a:r>
              <a:rPr lang="ru-RU" sz="1400" dirty="0" smtClean="0"/>
              <a:t>                Далее все отправились на улицу, где вместе с воспитателем повесили кормушки и насыпали корм птичкам.</a:t>
            </a:r>
          </a:p>
          <a:p>
            <a:endParaRPr lang="ru-RU" dirty="0"/>
          </a:p>
        </p:txBody>
      </p:sp>
      <p:pic>
        <p:nvPicPr>
          <p:cNvPr id="76802" name="Picture 2" descr="photo_158142384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85794"/>
            <a:ext cx="1905000" cy="13716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04" name="Picture 4" descr="photo_15814238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86050" y="1142984"/>
            <a:ext cx="1214446" cy="21947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6806" name="Picture 6" descr="photo_158142387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2357430"/>
            <a:ext cx="2239865" cy="1433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7650" name="Picture 2" descr="https://s018.radikal.ru/i519/1702/c5/ffce7b117427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3857628"/>
            <a:ext cx="4114829" cy="2571768"/>
          </a:xfrm>
          <a:prstGeom prst="rect">
            <a:avLst/>
          </a:prstGeom>
          <a:noFill/>
        </p:spPr>
      </p:pic>
      <p:pic>
        <p:nvPicPr>
          <p:cNvPr id="27652" name="Picture 4" descr="https://cdn1.ozone.ru/multimedia/1036809206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14810" y="928670"/>
            <a:ext cx="2014018" cy="19294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Наши праздники!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142984"/>
            <a:ext cx="4038600" cy="4983179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Спортивный праздник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"Я все преодолею"</a:t>
            </a:r>
          </a:p>
          <a:p>
            <a:pPr>
              <a:buNone/>
            </a:pPr>
            <a:r>
              <a:rPr lang="ru-RU" sz="1600" dirty="0" smtClean="0"/>
              <a:t>                Накануне Международного дня инвалидов инструктор по физкультуре организовала и провела спортивный праздник "Я все преодолею". Ребята прыгали на батутах, забивали мячи в футбольные ворота, участвовали в эстафетах. Воспитанники доказали, что вместе они все преодолеют!!!</a:t>
            </a:r>
          </a:p>
          <a:p>
            <a:endParaRPr lang="ru-RU" dirty="0"/>
          </a:p>
        </p:txBody>
      </p:sp>
      <p:pic>
        <p:nvPicPr>
          <p:cNvPr id="8198" name="Picture 6" descr="IMG_80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2500306"/>
            <a:ext cx="1905000" cy="14668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00" name="Picture 8" descr="IMG_804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5140" y="1785926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0418" name="Picture 2" descr="https://content-1.foto.my.mail.ru/community/dladuhi/_groupsphoto/h-176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57224" y="4225355"/>
            <a:ext cx="7617054" cy="263264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61270207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ИКТ в работе с детьми.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71546"/>
            <a:ext cx="4038600" cy="5054617"/>
          </a:xfrm>
        </p:spPr>
        <p:txBody>
          <a:bodyPr/>
          <a:lstStyle/>
          <a:p>
            <a:pPr algn="just">
              <a:buNone/>
            </a:pPr>
            <a:r>
              <a:rPr lang="ru-RU" sz="1400" dirty="0" smtClean="0"/>
              <a:t>              В средней группе состоялось тематическое развивающее занятие с планшетами.</a:t>
            </a:r>
          </a:p>
          <a:p>
            <a:pPr algn="just">
              <a:buNone/>
            </a:pPr>
            <a:r>
              <a:rPr lang="ru-RU" sz="1400" dirty="0" smtClean="0"/>
              <a:t>              Одним из средств, дающим возможность воздействовать на развитие и воспитание дошкольника комплексно, является планшет. Информационно-коммуникативные технологии в дошкольных учреждениях рассматриваются как средства обработки информации, демонстрации дидактических материалов.  С помощью  планшета, дети узнают о геометрических фигурах, цветах и их смешении, композиции рисунка, о способах рисования тех или иных предметов, при этом не опасаясь сделать ошибку, получая положительный эмоциональный настрой от проделываемой работы.  При этом планшет должен только дополнять педагога и родителя, а не заменять его.</a:t>
            </a:r>
            <a:endParaRPr lang="ru-RU" sz="1400" dirty="0"/>
          </a:p>
        </p:txBody>
      </p:sp>
      <p:pic>
        <p:nvPicPr>
          <p:cNvPr id="77826" name="Picture 2" descr="IMG_20200211_12383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29190" y="1142984"/>
            <a:ext cx="1905000" cy="1876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828" name="Picture 4" descr="IMG_20200211_12375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58016" y="2786058"/>
            <a:ext cx="1905000" cy="1714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6" name="Picture 2" descr="https://fsd.kopilkaurokov.ru/uploads/user_file_556fc8787d86e/ispol-zovaniie-ikt-v-podghotovitiel-noi-ghruppie_1.jpe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857752" y="4143380"/>
            <a:ext cx="3111278" cy="2095496"/>
          </a:xfrm>
          <a:prstGeom prst="rect">
            <a:avLst/>
          </a:prstGeom>
          <a:noFill/>
        </p:spPr>
      </p:pic>
      <p:pic>
        <p:nvPicPr>
          <p:cNvPr id="26628" name="Picture 4" descr="http://irinazelenova.com/attachments/Image/2017-01-07_174855.jpg?template=gener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E8E8E8"/>
              </a:clrFrom>
              <a:clrTo>
                <a:srgbClr val="E8E8E8">
                  <a:alpha val="0"/>
                </a:srgbClr>
              </a:clrTo>
            </a:clrChange>
          </a:blip>
          <a:srcRect l="2788" t="7979" r="2416" b="8244"/>
          <a:stretch>
            <a:fillRect/>
          </a:stretch>
        </p:blipFill>
        <p:spPr bwMode="auto">
          <a:xfrm>
            <a:off x="500034" y="5083630"/>
            <a:ext cx="4357718" cy="134576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Герб моей семьи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1546"/>
            <a:ext cx="4038600" cy="5054617"/>
          </a:xfrm>
        </p:spPr>
        <p:txBody>
          <a:bodyPr/>
          <a:lstStyle/>
          <a:p>
            <a:pPr algn="just">
              <a:buNone/>
            </a:pPr>
            <a:r>
              <a:rPr lang="ru-RU" sz="2000" dirty="0" smtClean="0"/>
              <a:t>            Продолжая работу по краеведению родители ясельной группы вместе с детьми приняли активное участие в выставке "Герб моей семьи". Удивительную выдумку проявили семьи </a:t>
            </a:r>
            <a:r>
              <a:rPr lang="ru-RU" sz="2000" dirty="0" err="1" smtClean="0"/>
              <a:t>Волошенко</a:t>
            </a:r>
            <a:r>
              <a:rPr lang="ru-RU" sz="2000" dirty="0" smtClean="0"/>
              <a:t>, Евтеевых и Петуховых. Они были награждены памятными призами.</a:t>
            </a:r>
            <a:endParaRPr lang="ru-RU" sz="2000" dirty="0"/>
          </a:p>
        </p:txBody>
      </p:sp>
      <p:pic>
        <p:nvPicPr>
          <p:cNvPr id="5122" name="Picture 2" descr="photo_15814114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00108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photo_15814114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43174" y="1785926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2" name="Picture 2" descr="http://900igr.net/up/datas/71161/006.jpg"/>
          <p:cNvPicPr>
            <a:picLocks noChangeAspect="1" noChangeArrowheads="1"/>
          </p:cNvPicPr>
          <p:nvPr/>
        </p:nvPicPr>
        <p:blipFill>
          <a:blip r:embed="rId4"/>
          <a:srcRect l="24706" t="3137" r="22353" b="2745"/>
          <a:stretch>
            <a:fillRect/>
          </a:stretch>
        </p:blipFill>
        <p:spPr bwMode="auto">
          <a:xfrm>
            <a:off x="500034" y="3071810"/>
            <a:ext cx="2500330" cy="3333773"/>
          </a:xfrm>
          <a:prstGeom prst="rect">
            <a:avLst/>
          </a:prstGeom>
          <a:noFill/>
        </p:spPr>
      </p:pic>
      <p:pic>
        <p:nvPicPr>
          <p:cNvPr id="25604" name="Picture 4" descr="https://opt-8562.ssl.1c-bitrix-cdn.ru/upload/medialibrary/63d/mariya_galkina_simvol_semi.jpg?139167109146440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00364" y="4000504"/>
            <a:ext cx="2891342" cy="2400279"/>
          </a:xfrm>
          <a:prstGeom prst="rect">
            <a:avLst/>
          </a:prstGeom>
          <a:noFill/>
        </p:spPr>
      </p:pic>
      <p:pic>
        <p:nvPicPr>
          <p:cNvPr id="25606" name="Picture 6" descr="http://elanskie-vesti.ru/media/cache/43/bd/91/90/e4/e2/43bd9190e4e2d610addb8916cc6edd8f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64" y="4386620"/>
            <a:ext cx="1890677" cy="19863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От сердца к сердцу!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038600" cy="5126055"/>
          </a:xfrm>
        </p:spPr>
        <p:txBody>
          <a:bodyPr/>
          <a:lstStyle/>
          <a:p>
            <a:pPr algn="just">
              <a:buNone/>
            </a:pPr>
            <a:r>
              <a:rPr lang="ru-RU" sz="1600" dirty="0" smtClean="0"/>
              <a:t>             Воспитатель средней группы провела тематическое мероприятие, посвященное развитию доброжелательных отношений между сверстниками. В процессе использовала такие игры, как: "Что я больше всего люблю?", "Дружные пары", "Укрась открытку для друга". Тем самым педагог вызвала у детей эмоциональную отзывчивость, радость и праздничную атмосферу. В конце дети подарили своим друзьям открытки, сделанные своими руками, в знак крепкой дружбы!</a:t>
            </a:r>
            <a:endParaRPr lang="ru-RU" sz="1600" dirty="0"/>
          </a:p>
        </p:txBody>
      </p:sp>
      <p:pic>
        <p:nvPicPr>
          <p:cNvPr id="78850" name="Picture 2" descr="IMG_92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214422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8852" name="Picture 4" descr="IMG_92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072330" y="1285860"/>
            <a:ext cx="107632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578" name="Picture 2" descr="https://cdn2.vectorstock.com/i/1000x1000/21/06/happy-children-around-red-heart-vector-18362106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0960"/>
          <a:stretch>
            <a:fillRect/>
          </a:stretch>
        </p:blipFill>
        <p:spPr bwMode="auto">
          <a:xfrm>
            <a:off x="4732546" y="3143248"/>
            <a:ext cx="3435100" cy="2495842"/>
          </a:xfrm>
          <a:prstGeom prst="rect">
            <a:avLst/>
          </a:prstGeom>
          <a:noFill/>
        </p:spPr>
      </p:pic>
      <p:pic>
        <p:nvPicPr>
          <p:cNvPr id="24580" name="Picture 4" descr="https://pbs.twimg.com/media/DPuCsGPWkAAOg8h.jpg:large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28794" y="4429132"/>
            <a:ext cx="2072927" cy="195200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День стоматолога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00108"/>
            <a:ext cx="4038600" cy="5126055"/>
          </a:xfrm>
        </p:spPr>
        <p:txBody>
          <a:bodyPr/>
          <a:lstStyle/>
          <a:p>
            <a:pPr algn="r">
              <a:buNone/>
            </a:pPr>
            <a:r>
              <a:rPr lang="ru-RU" sz="1400" dirty="0" smtClean="0"/>
              <a:t>Чтобы зубки не болели,</a:t>
            </a:r>
          </a:p>
          <a:p>
            <a:pPr algn="r">
              <a:buNone/>
            </a:pPr>
            <a:r>
              <a:rPr lang="ru-RU" sz="1400" dirty="0" smtClean="0"/>
              <a:t>Как снежинки чтоб белели -</a:t>
            </a:r>
          </a:p>
          <a:p>
            <a:pPr algn="r">
              <a:buNone/>
            </a:pPr>
            <a:r>
              <a:rPr lang="ru-RU" sz="1400" dirty="0" smtClean="0"/>
              <a:t>Чистить вкусной пастой</a:t>
            </a:r>
          </a:p>
          <a:p>
            <a:pPr algn="r">
              <a:buNone/>
            </a:pPr>
            <a:r>
              <a:rPr lang="ru-RU" sz="1400" dirty="0" smtClean="0"/>
              <a:t>Надо зубки часто!</a:t>
            </a:r>
          </a:p>
          <a:p>
            <a:pPr algn="just">
              <a:buNone/>
            </a:pPr>
            <a:r>
              <a:rPr lang="ru-RU" sz="1400" dirty="0" smtClean="0"/>
              <a:t>               В 1 младшей группе прошло тематическое мероприятие, посвященное Дню стоматолога. Ребята поиграли в игру "С зубками нужно дружить", "Про маленький, но вредный кариес". Воспитатель объяснила ребятам, как это важно иметь красивые зубы, привычку соблюдать правила гигиены полости рта, посещать стоматолога. Малыши с удовольствием познакомились с видео-презентацией и мультфильмами: </a:t>
            </a:r>
            <a:r>
              <a:rPr lang="ru-RU" sz="1400" dirty="0" err="1" smtClean="0"/>
              <a:t>Фиксики</a:t>
            </a:r>
            <a:r>
              <a:rPr lang="ru-RU" sz="1400" dirty="0" smtClean="0"/>
              <a:t> серия "Зубная щетка" и серия "Зубная паста". Далее играли в игру "Вредно-полезно", разгадывали загадки. Итогом занятия стала аппликация с элементами лепки "Зубик". Занятие прошло весело и плодотворно.</a:t>
            </a:r>
          </a:p>
          <a:p>
            <a:endParaRPr lang="ru-RU" dirty="0"/>
          </a:p>
        </p:txBody>
      </p:sp>
      <p:pic>
        <p:nvPicPr>
          <p:cNvPr id="79874" name="Picture 2" descr="photo_158168180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192" y="1071546"/>
            <a:ext cx="1292544" cy="1643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9876" name="Picture 4" descr="photo_15816818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3108" y="1168904"/>
            <a:ext cx="1433515" cy="190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554" name="Picture 2" descr="https://cdn4.vectorstock.com/i/1000x1000/71/43/cartoon-dental-tooth-holding-toothbrush-vector-2840714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8141"/>
          <a:stretch>
            <a:fillRect/>
          </a:stretch>
        </p:blipFill>
        <p:spPr bwMode="auto">
          <a:xfrm>
            <a:off x="500034" y="2214554"/>
            <a:ext cx="4461196" cy="4388953"/>
          </a:xfrm>
          <a:prstGeom prst="rect">
            <a:avLst/>
          </a:prstGeom>
          <a:noFill/>
        </p:spPr>
      </p:pic>
      <p:pic>
        <p:nvPicPr>
          <p:cNvPr id="23556" name="Picture 4" descr="https://pictureholiday.ru/wp-content/uploads/2019/03/9-min-5.p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29388" y="5286388"/>
            <a:ext cx="2243076" cy="13501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День рождения Крылова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71546"/>
            <a:ext cx="4038600" cy="5054617"/>
          </a:xfrm>
        </p:spPr>
        <p:txBody>
          <a:bodyPr/>
          <a:lstStyle/>
          <a:p>
            <a:pPr algn="just">
              <a:buNone/>
            </a:pPr>
            <a:r>
              <a:rPr lang="ru-RU" sz="1600" dirty="0" smtClean="0"/>
              <a:t>             В подготовительной группе воспитатель провела тематическое мероприятие, посвященной дню рождения И.А.Крылова. данное мероприятие было направлено на формирование нравственных ценностей, моральных норм поведения.</a:t>
            </a:r>
          </a:p>
          <a:p>
            <a:pPr algn="just">
              <a:buNone/>
            </a:pPr>
            <a:r>
              <a:rPr lang="ru-RU" sz="1600" dirty="0" smtClean="0"/>
              <a:t>             Педагог еще раз напомнила детям, что такое басня.</a:t>
            </a:r>
          </a:p>
          <a:p>
            <a:pPr algn="just">
              <a:buNone/>
            </a:pPr>
            <a:r>
              <a:rPr lang="ru-RU" sz="1600" dirty="0" smtClean="0"/>
              <a:t>             Ребятам понравилась необычно устроенная мини-библиотека и представленное в ней разнообразие книг. Воспитанники сыграли в игры: "Волшебный кубик", "Составь пару".</a:t>
            </a:r>
          </a:p>
          <a:p>
            <a:pPr algn="just">
              <a:buNone/>
            </a:pPr>
            <a:r>
              <a:rPr lang="ru-RU" sz="1600" dirty="0" smtClean="0"/>
              <a:t>             Дети также участвовали в драматизации басни "Стрекоза и муравей".</a:t>
            </a:r>
          </a:p>
          <a:p>
            <a:endParaRPr lang="ru-RU" dirty="0"/>
          </a:p>
        </p:txBody>
      </p:sp>
      <p:pic>
        <p:nvPicPr>
          <p:cNvPr id="80898" name="Picture 2" descr="photo_158168250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142984"/>
            <a:ext cx="1309690" cy="19645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0900" name="Picture 4" descr="photo_158168259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7949" y="1285860"/>
            <a:ext cx="2262201" cy="13573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0" name="Picture 2" descr="https://ds03.infourok.ru/uploads/ex/0175/00009db4-f79789eb/img2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1718"/>
          <a:stretch>
            <a:fillRect/>
          </a:stretch>
        </p:blipFill>
        <p:spPr bwMode="auto">
          <a:xfrm>
            <a:off x="5000628" y="3214686"/>
            <a:ext cx="3428992" cy="29131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Зимние забавы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00108"/>
            <a:ext cx="4038600" cy="5126055"/>
          </a:xfrm>
        </p:spPr>
        <p:txBody>
          <a:bodyPr/>
          <a:lstStyle/>
          <a:p>
            <a:pPr algn="r">
              <a:buNone/>
            </a:pPr>
            <a:r>
              <a:rPr lang="ru-RU" sz="1800" dirty="0" smtClean="0"/>
              <a:t>Тихо падает снежок,</a:t>
            </a:r>
          </a:p>
          <a:p>
            <a:pPr algn="r">
              <a:buNone/>
            </a:pPr>
            <a:r>
              <a:rPr lang="ru-RU" sz="1800" dirty="0" smtClean="0"/>
              <a:t>То зима пришла, дружок!</a:t>
            </a:r>
          </a:p>
          <a:p>
            <a:pPr algn="r">
              <a:buNone/>
            </a:pPr>
            <a:r>
              <a:rPr lang="ru-RU" sz="1800" dirty="0" smtClean="0"/>
              <a:t>Мы играем, веселимся,</a:t>
            </a:r>
          </a:p>
          <a:p>
            <a:pPr algn="r">
              <a:buNone/>
            </a:pPr>
            <a:r>
              <a:rPr lang="ru-RU" sz="1800" dirty="0" smtClean="0"/>
              <a:t>И мороза не боимся!</a:t>
            </a:r>
          </a:p>
          <a:p>
            <a:pPr algn="just">
              <a:buNone/>
            </a:pPr>
            <a:r>
              <a:rPr lang="ru-RU" sz="1800" dirty="0" smtClean="0"/>
              <a:t>             Пришла зима! И ребятки 1 младшей группы с удовольствием бегут на улицу к белому снегу. Они с заразительным смехом катаются на ледянках, санках, лыжах, играют с лопатками, </a:t>
            </a:r>
            <a:r>
              <a:rPr lang="ru-RU" sz="1800" dirty="0" err="1" smtClean="0"/>
              <a:t>снежколепами</a:t>
            </a:r>
            <a:r>
              <a:rPr lang="ru-RU" sz="1800" dirty="0" smtClean="0"/>
              <a:t>, лепят снеговика. Каждая прогулка - это настоящий праздник для ребят.</a:t>
            </a:r>
          </a:p>
          <a:p>
            <a:endParaRPr lang="ru-RU" dirty="0"/>
          </a:p>
        </p:txBody>
      </p:sp>
      <p:pic>
        <p:nvPicPr>
          <p:cNvPr id="81922" name="Picture 2" descr="photo_158192839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928670"/>
            <a:ext cx="1905000" cy="1885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24" name="Picture 4" descr="photo_158192842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1571612"/>
            <a:ext cx="1393033" cy="1785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506" name="Picture 2" descr="https://www.culture.ru/storage/images/60156b0641884c2ef3860608a5590185/482afd982e8cdbeac4ef77b9fa3c7832.jpe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C6DAE3"/>
              </a:clrFrom>
              <a:clrTo>
                <a:srgbClr val="C6DAE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3405891"/>
            <a:ext cx="3571900" cy="2944086"/>
          </a:xfrm>
          <a:prstGeom prst="rect">
            <a:avLst/>
          </a:prstGeom>
          <a:noFill/>
        </p:spPr>
      </p:pic>
      <p:pic>
        <p:nvPicPr>
          <p:cNvPr id="21508" name="Picture 4" descr="https://img.myloview.ru/murals/winter-kids-vector-illustration-boy-and-girl-playing-in-snowballs-funny-cartoon-character-christmas-cards-160-7887310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86314" y="4643446"/>
            <a:ext cx="2452694" cy="16402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Литературный вечер по творчеству А.С.Пушкина.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2000" dirty="0" smtClean="0"/>
              <a:t>            В старшей группе состоялся литературный вечер, посвященный творчеству А.С. Пушкина. Дети читали отрывки из стихотворений и сказок. Смотрели эпизоды из знаменитых сказок поэта. В гости к ребятам приходил и кот ученый с рассказом о своей творческой деятельности и великом поэте. Затем воспитанники нарисовали золотую рыбку. Из своих работ дети организовали выставку.</a:t>
            </a:r>
            <a:endParaRPr lang="ru-RU" sz="2000" dirty="0"/>
          </a:p>
        </p:txBody>
      </p:sp>
      <p:pic>
        <p:nvPicPr>
          <p:cNvPr id="82946" name="Picture 2" descr="photo_158192817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96302" y="1785926"/>
            <a:ext cx="1237775" cy="16430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2948" name="Picture 4" descr="photo_158192819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1668970"/>
            <a:ext cx="1433515" cy="190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2" name="Picture 2" descr="https://rtp-news.com/wp-content/uploads/2019/10/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86314" y="3714752"/>
            <a:ext cx="3504344" cy="26145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День рождения А. </a:t>
            </a:r>
            <a:r>
              <a:rPr lang="ru-RU" b="1" dirty="0" err="1" smtClean="0">
                <a:solidFill>
                  <a:srgbClr val="002060"/>
                </a:solidFill>
                <a:latin typeface="Monotype Corsiva" pitchFamily="66" charset="0"/>
              </a:rPr>
              <a:t>Барто</a:t>
            </a:r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/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1546"/>
            <a:ext cx="4038600" cy="5054617"/>
          </a:xfrm>
        </p:spPr>
        <p:txBody>
          <a:bodyPr/>
          <a:lstStyle/>
          <a:p>
            <a:pPr algn="r">
              <a:buNone/>
            </a:pPr>
            <a:r>
              <a:rPr lang="ru-RU" sz="1400" dirty="0" smtClean="0"/>
              <a:t>Я люблю свою лошадку,</a:t>
            </a:r>
          </a:p>
          <a:p>
            <a:pPr algn="r">
              <a:buNone/>
            </a:pPr>
            <a:r>
              <a:rPr lang="ru-RU" sz="1400" dirty="0" smtClean="0"/>
              <a:t>причешу ей шерстку гладко,</a:t>
            </a:r>
          </a:p>
          <a:p>
            <a:pPr algn="r">
              <a:buNone/>
            </a:pPr>
            <a:r>
              <a:rPr lang="ru-RU" sz="1400" dirty="0" smtClean="0"/>
              <a:t>Гребешком приглажу хвостик</a:t>
            </a:r>
          </a:p>
          <a:p>
            <a:pPr algn="r">
              <a:buNone/>
            </a:pPr>
            <a:r>
              <a:rPr lang="ru-RU" sz="1400" dirty="0" smtClean="0"/>
              <a:t>и верхом поеду в гости.</a:t>
            </a:r>
          </a:p>
          <a:p>
            <a:pPr algn="r">
              <a:buNone/>
            </a:pPr>
            <a:r>
              <a:rPr lang="ru-RU" sz="1400" dirty="0" smtClean="0"/>
              <a:t>А.Л. </a:t>
            </a:r>
            <a:r>
              <a:rPr lang="ru-RU" sz="1400" dirty="0" err="1" smtClean="0"/>
              <a:t>Барто</a:t>
            </a:r>
            <a:endParaRPr lang="ru-RU" sz="1400" dirty="0" smtClean="0"/>
          </a:p>
          <a:p>
            <a:pPr algn="just">
              <a:buNone/>
            </a:pPr>
            <a:r>
              <a:rPr lang="ru-RU" sz="1400" dirty="0" smtClean="0"/>
              <a:t>                17 февраля день рождения поэтессы Агнии Львовны </a:t>
            </a:r>
            <a:r>
              <a:rPr lang="ru-RU" sz="1400" dirty="0" err="1" smtClean="0"/>
              <a:t>Барто</a:t>
            </a:r>
            <a:r>
              <a:rPr lang="ru-RU" sz="1400" dirty="0" smtClean="0"/>
              <a:t>. Сегодня во второй младшей группе состоялось мероприятие, </a:t>
            </a:r>
            <a:r>
              <a:rPr lang="ru-RU" sz="1400" dirty="0" err="1" smtClean="0"/>
              <a:t>посвященое</a:t>
            </a:r>
            <a:r>
              <a:rPr lang="ru-RU" sz="1400" dirty="0" smtClean="0"/>
              <a:t> поэтессе А.Л. </a:t>
            </a:r>
            <a:r>
              <a:rPr lang="ru-RU" sz="1400" dirty="0" err="1" smtClean="0"/>
              <a:t>Барто</a:t>
            </a:r>
            <a:r>
              <a:rPr lang="ru-RU" sz="1400" dirty="0" smtClean="0"/>
              <a:t>. Ребята второй младшей ознакомились с экспонатами мини музея в группе, посвященного А.Л. </a:t>
            </a:r>
            <a:r>
              <a:rPr lang="ru-RU" sz="1400" dirty="0" err="1" smtClean="0"/>
              <a:t>Барто</a:t>
            </a:r>
            <a:r>
              <a:rPr lang="ru-RU" sz="1400" dirty="0" smtClean="0"/>
              <a:t>. Дети повторили стихи «Бычок», «Зайка», «Мишка», «Плачет наша Таня», поиграли в игру «Собери игрушки». Во второй половине дня детишки прослушали </a:t>
            </a:r>
            <a:r>
              <a:rPr lang="ru-RU" sz="1400" dirty="0" err="1" smtClean="0"/>
              <a:t>мульт-песенки</a:t>
            </a:r>
            <a:r>
              <a:rPr lang="ru-RU" sz="1400" dirty="0" smtClean="0"/>
              <a:t> Анны </a:t>
            </a:r>
            <a:r>
              <a:rPr lang="ru-RU" sz="1400" dirty="0" err="1" smtClean="0"/>
              <a:t>Ярановой</a:t>
            </a:r>
            <a:r>
              <a:rPr lang="ru-RU" sz="1400" dirty="0" smtClean="0"/>
              <a:t> «Игрушки» на стихи А.Л. </a:t>
            </a:r>
            <a:r>
              <a:rPr lang="ru-RU" sz="1400" dirty="0" err="1" smtClean="0"/>
              <a:t>Барто</a:t>
            </a:r>
            <a:r>
              <a:rPr lang="ru-RU" sz="1400" dirty="0" smtClean="0"/>
              <a:t>.</a:t>
            </a:r>
          </a:p>
          <a:p>
            <a:endParaRPr lang="ru-RU" dirty="0"/>
          </a:p>
        </p:txBody>
      </p:sp>
      <p:pic>
        <p:nvPicPr>
          <p:cNvPr id="83970" name="Picture 2" descr="IMG_20200217_08123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214421"/>
            <a:ext cx="1714512" cy="17736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3972" name="Picture 4" descr="IMG_20200217_09204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1344252"/>
            <a:ext cx="1643074" cy="1798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458" name="Picture 2" descr="https://ds02.infourok.ru/uploads/ex/104f/0008269e-5e21fc7d/img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50781"/>
          <a:stretch>
            <a:fillRect/>
          </a:stretch>
        </p:blipFill>
        <p:spPr bwMode="auto">
          <a:xfrm>
            <a:off x="500034" y="3286124"/>
            <a:ext cx="2000264" cy="3048000"/>
          </a:xfrm>
          <a:prstGeom prst="rect">
            <a:avLst/>
          </a:prstGeom>
          <a:noFill/>
        </p:spPr>
      </p:pic>
      <p:pic>
        <p:nvPicPr>
          <p:cNvPr id="19460" name="Picture 4" descr="https://ds02.infourok.ru/uploads/ex/104f/0008269e-5e21fc7d/img7.jpg"/>
          <p:cNvPicPr>
            <a:picLocks noChangeAspect="1" noChangeArrowheads="1"/>
          </p:cNvPicPr>
          <p:nvPr/>
        </p:nvPicPr>
        <p:blipFill>
          <a:blip r:embed="rId4"/>
          <a:srcRect l="55469" t="11458" r="6250" b="9374"/>
          <a:stretch>
            <a:fillRect/>
          </a:stretch>
        </p:blipFill>
        <p:spPr bwMode="auto">
          <a:xfrm>
            <a:off x="2857488" y="3643314"/>
            <a:ext cx="1565982" cy="2428892"/>
          </a:xfrm>
          <a:prstGeom prst="rect">
            <a:avLst/>
          </a:prstGeom>
          <a:noFill/>
        </p:spPr>
      </p:pic>
      <p:pic>
        <p:nvPicPr>
          <p:cNvPr id="19462" name="Picture 6" descr="http://chstrana.detkin-club.ru/images/custom_1/1005582227_5ce6a4e6ccd4f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72000" y="928670"/>
            <a:ext cx="1363299" cy="1452526"/>
          </a:xfrm>
          <a:prstGeom prst="rect">
            <a:avLst/>
          </a:prstGeom>
          <a:noFill/>
        </p:spPr>
      </p:pic>
      <p:pic>
        <p:nvPicPr>
          <p:cNvPr id="19464" name="Picture 8" descr="https://igromaster.by/upload/iblock/f11/f11948482431727766f1f1d26de21bca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86314" y="5072074"/>
            <a:ext cx="1321044" cy="1503151"/>
          </a:xfrm>
          <a:prstGeom prst="rect">
            <a:avLst/>
          </a:prstGeom>
          <a:noFill/>
        </p:spPr>
      </p:pic>
      <p:pic>
        <p:nvPicPr>
          <p:cNvPr id="19466" name="Picture 10" descr="http://rcsrp.rusedu.net/gallery/1553/36264-7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715140" y="4857760"/>
            <a:ext cx="1197142" cy="15969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err="1" smtClean="0">
                <a:solidFill>
                  <a:srgbClr val="002060"/>
                </a:solidFill>
                <a:latin typeface="Monotype Corsiva" pitchFamily="66" charset="0"/>
              </a:rPr>
              <a:t>Здоровьесберегающие</a:t>
            </a:r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 технологии для </a:t>
            </a:r>
            <a:r>
              <a:rPr lang="ru-RU" sz="4000" b="1" dirty="0" err="1" smtClean="0">
                <a:solidFill>
                  <a:srgbClr val="002060"/>
                </a:solidFill>
                <a:latin typeface="Monotype Corsiva" pitchFamily="66" charset="0"/>
              </a:rPr>
              <a:t>здоровьесбережения</a:t>
            </a:r>
            <a:r>
              <a:rPr lang="ru-RU" sz="4000" b="1" dirty="0" smtClean="0">
                <a:solidFill>
                  <a:srgbClr val="002060"/>
                </a:solidFill>
                <a:latin typeface="Monotype Corsiva" pitchFamily="66" charset="0"/>
              </a:rPr>
              <a:t> педагогов.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r">
              <a:buNone/>
            </a:pPr>
            <a:r>
              <a:rPr lang="ru-RU" sz="1100" dirty="0" smtClean="0"/>
              <a:t>Здоровье не все, но без здоровья - ничто"</a:t>
            </a:r>
          </a:p>
          <a:p>
            <a:pPr algn="r">
              <a:buNone/>
            </a:pPr>
            <a:r>
              <a:rPr lang="ru-RU" sz="1100" dirty="0" smtClean="0"/>
              <a:t>(древнегреческий философ Сократ)</a:t>
            </a:r>
          </a:p>
          <a:p>
            <a:pPr algn="just">
              <a:buNone/>
            </a:pPr>
            <a:r>
              <a:rPr lang="ru-RU" sz="1100" dirty="0" smtClean="0"/>
              <a:t>                   Воспитатель 1 младшей группы побеседовала с педагогами о </a:t>
            </a:r>
            <a:r>
              <a:rPr lang="ru-RU" sz="1100" dirty="0" err="1" smtClean="0"/>
              <a:t>здоровьесберегающих</a:t>
            </a:r>
            <a:r>
              <a:rPr lang="ru-RU" sz="1100" dirty="0" smtClean="0"/>
              <a:t> технологиях для укрепления здоровья педагогов. В начале педагоги участвовали в </a:t>
            </a:r>
            <a:r>
              <a:rPr lang="ru-RU" sz="1100" dirty="0" err="1" smtClean="0"/>
              <a:t>игре-упраженении</a:t>
            </a:r>
            <a:r>
              <a:rPr lang="ru-RU" sz="1100" dirty="0" smtClean="0"/>
              <a:t> "Воздушный шар", в котором они выяснили для себя рейтинг жизненных ценностей.</a:t>
            </a:r>
          </a:p>
          <a:p>
            <a:pPr algn="just">
              <a:buNone/>
            </a:pPr>
            <a:r>
              <a:rPr lang="ru-RU" sz="1100" dirty="0" smtClean="0"/>
              <a:t>                  Проблема здоровья населения нашей страны стала в настоящее время одной из приоритетных задач в политике нашего государства. Педагог в современном дошкольном учреждении ведет очень активный и психически истощающий образ жизни. В связи с этим педагоги нашего учреждения разобрали то, какие частые нарушения здоровья проявляются у педагогов. После чего они выяснили, что движение, спорт, зарядка, самовнушение, </a:t>
            </a:r>
            <a:r>
              <a:rPr lang="ru-RU" sz="1100" dirty="0" err="1" smtClean="0"/>
              <a:t>цветотерапия</a:t>
            </a:r>
            <a:r>
              <a:rPr lang="ru-RU" sz="1100" dirty="0" smtClean="0"/>
              <a:t>, правильное питание, прогулки на воздухе приводят к тому, что улучшается общее самочувствие человека, в частности педагога, не только физически, но и психически. Приняли на вооружение предложенные </a:t>
            </a:r>
            <a:r>
              <a:rPr lang="ru-RU" sz="1100" dirty="0" err="1" smtClean="0"/>
              <a:t>здоровьесберегающие</a:t>
            </a:r>
            <a:r>
              <a:rPr lang="ru-RU" sz="1100" dirty="0" smtClean="0"/>
              <a:t> технологии.</a:t>
            </a:r>
          </a:p>
          <a:p>
            <a:pPr algn="just">
              <a:buNone/>
            </a:pPr>
            <a:r>
              <a:rPr lang="ru-RU" sz="1100" dirty="0" smtClean="0"/>
              <a:t>                 Важно помнить, что работа по сохранению здоровья педагогов - дело важное! Это самый действенный путь к воспитанию здоровых детей и формированию здорового общества!</a:t>
            </a:r>
          </a:p>
          <a:p>
            <a:endParaRPr lang="ru-RU" dirty="0"/>
          </a:p>
        </p:txBody>
      </p:sp>
      <p:pic>
        <p:nvPicPr>
          <p:cNvPr id="84994" name="Picture 2" descr="photo_158168216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0" y="1714488"/>
            <a:ext cx="2172058" cy="1162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996" name="Picture 4" descr="photo_15816821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2714620"/>
            <a:ext cx="1905000" cy="127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434" name="Picture 2" descr="https://ramugim.edumsko.ru/uploads/3000/2615/section/265495/Grezneva_M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4876" y="4000504"/>
            <a:ext cx="2705011" cy="24777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  <a:latin typeface="Monotype Corsiva" pitchFamily="66" charset="0"/>
              </a:rPr>
              <a:t>Всех нужнее и дороже, в этом мире - доброта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928670"/>
            <a:ext cx="4038600" cy="5197493"/>
          </a:xfrm>
        </p:spPr>
        <p:txBody>
          <a:bodyPr/>
          <a:lstStyle/>
          <a:p>
            <a:pPr algn="just">
              <a:buNone/>
            </a:pPr>
            <a:r>
              <a:rPr lang="ru-RU" sz="1100" dirty="0" smtClean="0"/>
              <a:t>                Современное общество сейчас переживает один из непростых исторических периодов, когда материальные ценности доминируют над духовными, поэтому у большинства детей искажены представления о доброте и милосердии. Как это не странно звучит, но доброта стала достаточно редким человеческим качеством. Каждый родитель в своих мечтах представляет себе свое чадо добрым и воспитанным, настоящим джентльменом или маленькой леди. Но какой он, добрый человек? В чем выражается доброта? Когда и как она воспитывается в детях?</a:t>
            </a:r>
          </a:p>
          <a:p>
            <a:pPr algn="just">
              <a:buNone/>
            </a:pPr>
            <a:r>
              <a:rPr lang="ru-RU" sz="1100" dirty="0" smtClean="0"/>
              <a:t>                В Муниципальном дошкольном образовательном учреждение центре развития ребенка – детском саду №14 делается многое, чтобы научить ребёнка быть отзывчивым, чутким, добрым. Одним из способов оказания психолого-педагогической помощи детям по преодолению агрессивных тенденций явилось проведение мероприятия, которое получило название «Дорогою добра», цель его: углубить представления детей о доброте, как о ценном, важном качестве человека. Данное занятие было приурочено ко Дню спонтанного проявления доброты, отмечающегося по всему миру ежегодно 17 февраля.</a:t>
            </a:r>
          </a:p>
          <a:p>
            <a:pPr>
              <a:buNone/>
            </a:pPr>
            <a:r>
              <a:rPr lang="ru-RU" sz="1100" dirty="0" smtClean="0"/>
              <a:t>               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928670"/>
            <a:ext cx="4038600" cy="5197493"/>
          </a:xfrm>
        </p:spPr>
        <p:txBody>
          <a:bodyPr/>
          <a:lstStyle/>
          <a:p>
            <a:pPr algn="just">
              <a:buNone/>
            </a:pPr>
            <a:r>
              <a:rPr lang="ru-RU" sz="1000" dirty="0" smtClean="0"/>
              <a:t>                  В роли кота Леопольда  на занятии с элементами тренинга выступила психологическая служба дошкольного учреждения, в лице педагога-психолога. На протяжении всего занятия дети под песню «Дорогою добра» вместе с Леопольдом  говорили о необходимости добра и недоступности зла. Уточнив значение таких понятий как «добро», «зло», «милосердие»  и «забота», ребята путешествовали по сказкам, выбирали добрых героев и анализировали их поступки. Разучивали «</a:t>
            </a:r>
            <a:r>
              <a:rPr lang="ru-RU" sz="1000" dirty="0" err="1" smtClean="0"/>
              <a:t>мирилки</a:t>
            </a:r>
            <a:r>
              <a:rPr lang="ru-RU" sz="1000" dirty="0" smtClean="0"/>
              <a:t>», пословицы, поговорки о добре, отгадывали мелодии из песен о добре, дружбе и вежливости.</a:t>
            </a:r>
          </a:p>
          <a:p>
            <a:pPr algn="just">
              <a:buNone/>
            </a:pPr>
            <a:r>
              <a:rPr lang="ru-RU" sz="1000" dirty="0" smtClean="0"/>
              <a:t>                  Кот Леопольд поделился  своим  волшебством, которое помогло превратить всех детей в доброжелательных, заботливых, щедрых т.д. Благодаря качествам присущим хорошему человеку, ребята, как «солнечные лучики» зажгли «Солнце добра», которое согрело не только ребят, но  и их близких.</a:t>
            </a:r>
          </a:p>
          <a:p>
            <a:pPr algn="just">
              <a:buNone/>
            </a:pPr>
            <a:r>
              <a:rPr lang="ru-RU" sz="1000" dirty="0" smtClean="0"/>
              <a:t>                   Плетение паутины из ниток для воспитанников оказалось очень занимательным процессом. Дети, перекидывая клубок, перечисляли всех, чья доброта помогает расти им.  Ответы детей были очевидны - это «ближайшее социальное окружение», доброта пап и мам, бабушек и дедушек, воспитателей, друзей и подруг.</a:t>
            </a:r>
          </a:p>
          <a:p>
            <a:pPr algn="just">
              <a:buNone/>
            </a:pPr>
            <a:r>
              <a:rPr lang="ru-RU" sz="1000" dirty="0" smtClean="0"/>
              <a:t>                   В игре «Передай добро по кругу» дети, сложив ладони в форме «сердца» прикладывали их к левой стороне груди, и слушали, как бьется их сердечко. Они старались ощутить и представить, как их ладони наполняются теплотой и добротой своего сердца. От детских сердец зажглась искорка. Воспитанники делились по кругу теплом своих сердец, улыбками и добрыми словами друг с другом.</a:t>
            </a:r>
          </a:p>
          <a:p>
            <a:endParaRPr lang="ru-RU" dirty="0"/>
          </a:p>
        </p:txBody>
      </p:sp>
      <p:pic>
        <p:nvPicPr>
          <p:cNvPr id="87042" name="Picture 2" descr="photo_158229128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5000636"/>
            <a:ext cx="19050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410" name="Picture 2" descr="http://dou9ugansk.ru/storage/app/uploads/public/58e/240/641/58e240641cdb6883022161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71802" y="4843402"/>
            <a:ext cx="1847826" cy="201459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Новый год пришел в детский сад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038600" cy="5429288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just">
              <a:buNone/>
            </a:pPr>
            <a:r>
              <a:rPr lang="ru-RU" sz="1100" dirty="0" smtClean="0"/>
              <a:t>                26 и 27 декабря прошли новогодние утренники для детей 1 младшей, средней и старшей групп.  Педагоги и родители творчески подошли к подготовке мероприятий, приложив все усилия, чтобы этот волшебный праздник стал для малышей незабываемым.</a:t>
            </a:r>
          </a:p>
          <a:p>
            <a:pPr algn="just">
              <a:buNone/>
            </a:pPr>
            <a:r>
              <a:rPr lang="ru-RU" sz="1100" dirty="0" smtClean="0"/>
              <a:t>                 Особое внимание педагоги уделили оформлению музыкального зала, ведь именно там поселилась новогодняя сказка, радующая и удивляющая малышей  чудесами. Здесь и красочные зимние пейзажи,  и сказочные персонажи,  и веселые хлопушки,  и  яркие букеты цветов из шариков и мишуры.</a:t>
            </a:r>
          </a:p>
          <a:p>
            <a:pPr algn="just">
              <a:buNone/>
            </a:pPr>
            <a:r>
              <a:rPr lang="ru-RU" sz="1100" dirty="0" smtClean="0"/>
              <a:t>                Злая Баба Яга, Волшебник,  принцесса  и Щелкунчик, гномики и Снегурочка со своими подружками снежинками  приходили на праздник к детям. И, конечно же, сам Дедушка Мороз  радовал ребятишек, которые с удовольствием читали стихи, пели новогодние песни и водили хороводы и с удовольствием поздравлял всех присутствующих с Новым годом!</a:t>
            </a:r>
          </a:p>
          <a:p>
            <a:pPr algn="just">
              <a:buNone/>
            </a:pPr>
            <a:r>
              <a:rPr lang="ru-RU" sz="1100" dirty="0" smtClean="0"/>
              <a:t>                Во время новогодних  представлений царила атмосфера  волшебства, чувствовался позитивный эмоциональный настрой.  </a:t>
            </a:r>
          </a:p>
          <a:p>
            <a:pPr algn="just">
              <a:buNone/>
            </a:pPr>
            <a:r>
              <a:rPr lang="ru-RU" sz="1100" dirty="0" smtClean="0"/>
              <a:t>                Не остались в стороне и родители, они были самыми активными участниками праздничных представлений – это и поддержка детей аплодисментами, это и благодарность за доставленную радость и хорошее настроение, это и фото на память о празднике.</a:t>
            </a:r>
          </a:p>
          <a:p>
            <a:endParaRPr lang="ru-RU" dirty="0"/>
          </a:p>
        </p:txBody>
      </p:sp>
      <p:pic>
        <p:nvPicPr>
          <p:cNvPr id="49154" name="Picture 2" descr="IMG_851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3438" y="1071546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9156" name="Picture 4" descr="IMG_856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1785926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9394" name="Picture 2" descr="https://nachalo4ka.ru/wp-content/uploads/2014/11/Snegurochk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7" y="3329004"/>
            <a:ext cx="3857652" cy="31289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571480"/>
            <a:ext cx="4038600" cy="5554683"/>
          </a:xfrm>
        </p:spPr>
        <p:txBody>
          <a:bodyPr/>
          <a:lstStyle/>
          <a:p>
            <a:pPr algn="just">
              <a:buNone/>
            </a:pPr>
            <a:r>
              <a:rPr lang="ru-RU" sz="1000" dirty="0" smtClean="0"/>
              <a:t>                 Неожиданностью для детей стал дождь, поймав «каплю» из него дошкольники проговаривали, что они считают самым страшным злом на земле. Психологи утверждают, что люди, склонные к негативному мышлению, имеют способность мыслить в правильном ключе. «Дождь зла» принес тоску и печаль. Детям не хотелось мириться с  дискомфортом, и на смену дождливой погоде засияла радуга.</a:t>
            </a:r>
          </a:p>
          <a:p>
            <a:pPr algn="just">
              <a:buNone/>
            </a:pPr>
            <a:r>
              <a:rPr lang="ru-RU" sz="1000" dirty="0" smtClean="0"/>
              <a:t>                   Настоящая «Радуга добра» из воздушных шаров. Она сделала праздник еще ярче и насыщенней. Красные шары в радуге символизировали добрые отношения в семье, оранжевые - это добрые отношения с друзьями, желтые -  доброе отношение к пожилым людям, зеленые - это добрые отношения к природе, </a:t>
            </a:r>
            <a:r>
              <a:rPr lang="ru-RU" sz="1000" dirty="0" err="1" smtClean="0"/>
              <a:t>голубые</a:t>
            </a:r>
            <a:r>
              <a:rPr lang="ru-RU" sz="1000" dirty="0" smtClean="0"/>
              <a:t> шары -доброе отношение к животным, </a:t>
            </a:r>
            <a:r>
              <a:rPr lang="ru-RU" sz="1000" dirty="0" err="1" smtClean="0"/>
              <a:t>синие-это</a:t>
            </a:r>
            <a:r>
              <a:rPr lang="ru-RU" sz="1000" dirty="0" smtClean="0"/>
              <a:t> доброе отношение к Родине, а фиолетовые - это доброе отношение к самому себе.  В заключении ребята отпустили свои шары и дружно сказали: «Прими планета наш салют</a:t>
            </a:r>
          </a:p>
          <a:p>
            <a:pPr algn="just">
              <a:buNone/>
            </a:pPr>
            <a:r>
              <a:rPr lang="ru-RU" sz="1000" dirty="0" smtClean="0"/>
              <a:t>                               Добром наполни всё вокруг»</a:t>
            </a:r>
          </a:p>
          <a:p>
            <a:pPr algn="just">
              <a:buNone/>
            </a:pPr>
            <a:r>
              <a:rPr lang="ru-RU" sz="1000" dirty="0" smtClean="0"/>
              <a:t>                   Так благодаря разнообразию игр и упражнений мы постарались сформировать эмоциональную отзывчивость, умение пользоваться волшебными словами и дали детям возможность увидеть, как их поступки влияют на настроение людей, меняют окружающий мир, и понять, что делать добро другим очень приятно.</a:t>
            </a:r>
          </a:p>
          <a:p>
            <a:pPr algn="just">
              <a:buNone/>
            </a:pPr>
            <a:r>
              <a:rPr lang="ru-RU" sz="1000" dirty="0" smtClean="0"/>
              <a:t>                    Не только в этот день нужно стараться быть добрым, а быть добрым безгранично и бескорыстно. Нужно постоянно в детском саду, в повседневной жизни, в детях сеять стремление к свету, мудрости, любви. Посеяв в маленьких душах доброту, мы способствуем формированию в дальнейшем «доброго поведения», когда желание делать добрые дела и «идти дорогою добра» является уже потребностью.</a:t>
            </a:r>
          </a:p>
          <a:p>
            <a:endParaRPr lang="ru-RU" dirty="0"/>
          </a:p>
        </p:txBody>
      </p:sp>
      <p:pic>
        <p:nvPicPr>
          <p:cNvPr id="86018" name="Picture 2" descr="photo_15822913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857752" y="928670"/>
            <a:ext cx="19050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6020" name="Picture 4" descr="photo_158229137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58082" y="1357298"/>
            <a:ext cx="1057275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386" name="Picture 2" descr="https://pbs.twimg.com/media/EDrQPjVXUAA4LLd.jpg:lar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14876" y="3714752"/>
            <a:ext cx="3428991" cy="14984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>
                <a:solidFill>
                  <a:srgbClr val="002060"/>
                </a:solidFill>
                <a:latin typeface="Monotype Corsiva" pitchFamily="66" charset="0"/>
              </a:rPr>
              <a:t>Творчество В.Бианки</a:t>
            </a:r>
            <a:br>
              <a:rPr lang="ru-RU" b="1" i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b="1" i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00108"/>
            <a:ext cx="4038600" cy="5126055"/>
          </a:xfrm>
        </p:spPr>
        <p:txBody>
          <a:bodyPr/>
          <a:lstStyle/>
          <a:p>
            <a:pPr algn="just">
              <a:buNone/>
            </a:pPr>
            <a:r>
              <a:rPr lang="ru-RU" sz="1600" dirty="0" smtClean="0"/>
              <a:t>             В феврале родился русский писатель В.В.Бианки. в связи с этой датой в старшей группе прошло знакомство с творчеством Бианки. Дети с интересом изучали выставку книг автора и слушали рассказы о природе. А посмотрев мультфильмы "Как </a:t>
            </a:r>
            <a:r>
              <a:rPr lang="ru-RU" sz="1600" dirty="0" err="1" smtClean="0"/>
              <a:t>муравьишка</a:t>
            </a:r>
            <a:r>
              <a:rPr lang="ru-RU" sz="1600" dirty="0" smtClean="0"/>
              <a:t> домой спешил" и "Высокая горка" ребята нарисовали некоторых героев. На прогулке воспитанники покормили птиц, наблюдали за погодными изменениями, слушали щебетание птиц.</a:t>
            </a:r>
            <a:endParaRPr lang="ru-RU" sz="1600" dirty="0"/>
          </a:p>
        </p:txBody>
      </p:sp>
      <p:pic>
        <p:nvPicPr>
          <p:cNvPr id="88066" name="Picture 2" descr="photo_158192827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000108"/>
            <a:ext cx="1453049" cy="1928826"/>
          </a:xfrm>
          <a:prstGeom prst="rect">
            <a:avLst/>
          </a:prstGeom>
          <a:noFill/>
        </p:spPr>
      </p:pic>
      <p:pic>
        <p:nvPicPr>
          <p:cNvPr id="88068" name="Picture 4" descr="photo_158192826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60" y="1571612"/>
            <a:ext cx="1362077" cy="1808067"/>
          </a:xfrm>
          <a:prstGeom prst="rect">
            <a:avLst/>
          </a:prstGeom>
          <a:noFill/>
        </p:spPr>
      </p:pic>
      <p:pic>
        <p:nvPicPr>
          <p:cNvPr id="15362" name="Picture 2" descr="https://main-cdn.goods.ru/big2/hlr-system/1541650415/100023269723b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E"/>
              </a:clrFrom>
              <a:clrTo>
                <a:srgbClr val="FFFF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3429000"/>
            <a:ext cx="2245251" cy="2957993"/>
          </a:xfrm>
          <a:prstGeom prst="rect">
            <a:avLst/>
          </a:prstGeom>
          <a:noFill/>
        </p:spPr>
      </p:pic>
      <p:pic>
        <p:nvPicPr>
          <p:cNvPr id="15364" name="Picture 4" descr="https://1.bp.blogspot.com/-waO2xlQea7w/XenuTN9VVEI/AAAAAAAASsY/ilmHyvlk1jA5YUTS6Io-bDGAe03Dyln8wCLcBGAsYHQ/s1600/67160087_745929792528568_3229196094515860444_n.jp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2" y="4180523"/>
            <a:ext cx="4214841" cy="2677477"/>
          </a:xfrm>
          <a:prstGeom prst="rect">
            <a:avLst/>
          </a:prstGeom>
          <a:noFill/>
        </p:spPr>
      </p:pic>
      <p:pic>
        <p:nvPicPr>
          <p:cNvPr id="15366" name="Picture 6" descr="https://cdn.ast.ru/v2/ASE000000000715139/PDF/ASE000000000715139-2.pn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00298" y="3143248"/>
            <a:ext cx="2608515" cy="40501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 smtClean="0">
                <a:solidFill>
                  <a:srgbClr val="002060"/>
                </a:solidFill>
                <a:latin typeface="Monotype Corsiva" pitchFamily="66" charset="0"/>
              </a:rPr>
              <a:t>Консультация для педагогов "Работа с семьей по нравственно-патриотическому воспитанию"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28736"/>
            <a:ext cx="4038600" cy="4697427"/>
          </a:xfrm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               Воспитатель средней группы провела консультацию для педагогов ДОУ. Где коснулась таких вопросов, как нравственно-патриотическое воспитание и детей, и их родителей.</a:t>
            </a:r>
          </a:p>
          <a:p>
            <a:pPr algn="just">
              <a:buNone/>
            </a:pPr>
            <a:r>
              <a:rPr lang="ru-RU" sz="1200" dirty="0" smtClean="0"/>
              <a:t>               Педагог сказала, что нравственно-патриотическое воспитание в детском саду - это комплекс мероприятий гражданской направленности, способствующих формированию единых ценностей у ребенка и его семьи. Нравственно-патриотическое воспитание дошкольника по ФГОС очень актуально в условиях современности. А понятие "Патриотизм", сейчас в свете этих условий современного мира, </a:t>
            </a:r>
            <a:r>
              <a:rPr lang="ru-RU" sz="1200" dirty="0" err="1" smtClean="0"/>
              <a:t>многоаспектно</a:t>
            </a:r>
            <a:r>
              <a:rPr lang="ru-RU" sz="1200" dirty="0" smtClean="0"/>
              <a:t>. В семье работа по этому вопросу должна проходить жирной красной линией, как основное направление духовно-нравственного воспитания юных граждан России. Круг задач, стоящих перед коллективом детского сада и семьей, включает в себя: воспитание любви в семье между всеми родственникам, воспитание любви к дому где проживает ребенок, к детскому саду, к городу, области, стране в целом, бережному отношению к истории страны. И все это должно проходить через наглядный пример со стороны педагогов и семьи. То есть наша задача воспитать из детей граждан России с большой буквы!</a:t>
            </a:r>
          </a:p>
          <a:p>
            <a:endParaRPr lang="ru-RU" dirty="0"/>
          </a:p>
        </p:txBody>
      </p:sp>
      <p:pic>
        <p:nvPicPr>
          <p:cNvPr id="89090" name="Picture 2" descr="photo_15816821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1571612"/>
            <a:ext cx="1905000" cy="1476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9092" name="Picture 4" descr="photo_158168218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4044" y="2714620"/>
            <a:ext cx="2248972" cy="12144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38" name="Picture 2" descr="http://xn--80afnccmkimaunn2p.xn--p1ai/pobeda/%D0%BF%D0%B0%D1%82%D1%80%D0%B8%D0%BE%D1%82%D1%8B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429124" y="4689414"/>
            <a:ext cx="4714876" cy="16685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Консультация "Фонотека "Мелодии войны".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just">
              <a:buNone/>
            </a:pPr>
            <a:r>
              <a:rPr lang="ru-RU" sz="1600" dirty="0" smtClean="0"/>
              <a:t>             Для улучшения самостоятельной деятельности детей с воспитателями музыкальным руководителем была проведена консультация  "Фонотека "Мелодии войны".  Воспитатели были информированы о том, как знакомить детей с жанром военной песни, расширить представления о выражении чувств человека в музыке.  Воспитание любви к Родине, умение детей выражать свои музыкальные впечатления формирует чувство гордости за воинов - защитников, и является весомой частью патриотического воспитания.</a:t>
            </a:r>
            <a:endParaRPr lang="ru-RU" sz="1600" dirty="0"/>
          </a:p>
        </p:txBody>
      </p:sp>
      <p:pic>
        <p:nvPicPr>
          <p:cNvPr id="90114" name="Picture 2" descr="photo_15816822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357298"/>
            <a:ext cx="1905000" cy="1219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0116" name="Picture 4" descr="photo_158168224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2357430"/>
            <a:ext cx="1905000" cy="1085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314" name="Picture 2" descr="https://static.piter.tv/images/news_photos/EO2n5dU90jMOeKgjcPd8wl9V3RyVhIiB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4000504"/>
            <a:ext cx="3881421" cy="2180707"/>
          </a:xfrm>
          <a:prstGeom prst="rect">
            <a:avLst/>
          </a:prstGeom>
          <a:noFill/>
        </p:spPr>
      </p:pic>
      <p:pic>
        <p:nvPicPr>
          <p:cNvPr id="13316" name="Picture 4" descr="https://avatars.mds.yandex.net/get-pdb/1818344/6be3eb0c-0384-4cd9-95bd-3b8f1b1cb507/s1200?webp=false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57554" y="4817254"/>
            <a:ext cx="2857520" cy="20407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Звезда памяти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038600" cy="5126055"/>
          </a:xfrm>
        </p:spPr>
        <p:txBody>
          <a:bodyPr/>
          <a:lstStyle/>
          <a:p>
            <a:pPr algn="just">
              <a:buNone/>
            </a:pPr>
            <a:r>
              <a:rPr lang="ru-RU" sz="1600" dirty="0" smtClean="0"/>
              <a:t>             В ясельной группе в рамках подготовки к празднованию Дня Победы родители с детьми и воспитателем собрали сведения о своих, погибших на войне, родственниках. Все фотографии и информацию оформили в виде коллажа-звезды яркого праздничного цвета.</a:t>
            </a:r>
            <a:endParaRPr lang="ru-RU" sz="1600" dirty="0"/>
          </a:p>
        </p:txBody>
      </p:sp>
      <p:pic>
        <p:nvPicPr>
          <p:cNvPr id="91138" name="Picture 2" descr="photo_15814114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29322" y="928670"/>
            <a:ext cx="2714644" cy="20359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290" name="Picture 2" descr="http://hudkovka.com/upload/medialibrary/e25/e25c10940519eb0c7a472cc55722107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85918" y="3214686"/>
            <a:ext cx="5253006" cy="32831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День детей-героев.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71868" y="1071547"/>
            <a:ext cx="5114932" cy="3500462"/>
          </a:xfrm>
        </p:spPr>
        <p:txBody>
          <a:bodyPr/>
          <a:lstStyle/>
          <a:p>
            <a:pPr>
              <a:buNone/>
            </a:pPr>
            <a:r>
              <a:rPr lang="ru-RU" sz="1800" dirty="0" smtClean="0"/>
              <a:t>           В старшей группе прошел тематический день, посвященный детям-героям антифашистам. В этот день ребята участвовали в беседе о тех самых далеких и героических годах. Народная память запечатлела много имен детей, которые в годы войны боролись с фашизмом. Главная наша задача - это воспитать гордость за наших защитников!</a:t>
            </a:r>
            <a:endParaRPr lang="ru-RU" sz="1800" dirty="0"/>
          </a:p>
        </p:txBody>
      </p:sp>
      <p:pic>
        <p:nvPicPr>
          <p:cNvPr id="92162" name="Picture 2" descr="photo_15819283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214422"/>
            <a:ext cx="2571768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266" name="Picture 2" descr="http://roditelistavropol.ru/assets/images_cache/d74c78d8c3a8ce1cd450cf0fdee62863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FFA"/>
              </a:clrFrom>
              <a:clrTo>
                <a:srgbClr val="FEFF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4153673"/>
            <a:ext cx="8429684" cy="1807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mg-fotki.yandex.ru/get/6433/981986.1f/0_822ab_8f9772ee_ori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3857628"/>
            <a:ext cx="5929354" cy="2664986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Экскурсия в средней группе "Улицы родного города"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algn="just">
              <a:buNone/>
            </a:pPr>
            <a:r>
              <a:rPr lang="ru-RU" sz="1400" dirty="0" smtClean="0"/>
              <a:t>              Одна из главных задач в воспитании патриотизма у дошкольников - воспитывать любовь к малой Родине. Дети средней группы и их воспитатель осуществили экскурсию по улицам родного района, рядом с дошкольным учреждением. Закрепили название улицы, на которой расположен детский сад, прошли по улице Энгельса, где находится "Почта России", с интересом прошли по улице </a:t>
            </a:r>
            <a:r>
              <a:rPr lang="ru-RU" sz="1400" dirty="0" err="1" smtClean="0"/>
              <a:t>Завенягина</a:t>
            </a:r>
            <a:r>
              <a:rPr lang="ru-RU" sz="1400" dirty="0" smtClean="0"/>
              <a:t>. Обратили внимание на здание больницы. Очень весело и с большим интересом прошла экскурсия.</a:t>
            </a:r>
            <a:endParaRPr lang="ru-RU" sz="1400" dirty="0"/>
          </a:p>
        </p:txBody>
      </p:sp>
      <p:pic>
        <p:nvPicPr>
          <p:cNvPr id="93186" name="Picture 2" descr="photo_15822914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4876" y="1857364"/>
            <a:ext cx="19050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3188" name="Picture 4" descr="photo_158229151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00826" y="2928934"/>
            <a:ext cx="1905000" cy="1409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  <a:latin typeface="Monotype Corsiva" pitchFamily="66" charset="0"/>
              </a:rPr>
              <a:t>Спортивный праздник для сотрудников «Как царь Горох себе дружину собирал»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sz="1200" dirty="0" smtClean="0"/>
              <a:t>С целью сплочения коллектива, привлечения сотрудников к активному участию в спортивной жизни детского сада, в МДОУ № 14 среди сотрудников прошёл спортивный праздник «Как царь Горох себе дружину собирал».</a:t>
            </a:r>
          </a:p>
          <a:p>
            <a:r>
              <a:rPr lang="ru-RU" sz="1200" dirty="0" smtClean="0"/>
              <a:t>Программа праздника была довольно насыщена. Началось всё с построения богатырей, одетых в богатырские шлемы, с мечами в руках. Они разделились на 2 команды, команда «Алёши Поповича» и «Добрыни Никитича». Славные богатыри показали свою удаль царю Гороху и Соловью-разбойнику. Первым заданием было построить крепость из мягких модулей, затем перенести снаряды в эту крепость. Следующим по сценарию было состязание по рисованию «Лошадь богатыря». В эстафете «Скачки» богатыри резво скакали на лошадках. В конце праздника богатыри состязались в игре-перестрелке мягкими снежками из ваты с Соловьём.</a:t>
            </a:r>
          </a:p>
          <a:p>
            <a:r>
              <a:rPr lang="ru-RU" sz="1200" dirty="0" smtClean="0"/>
              <a:t>Данное мероприятие вызвало огромный интерес. Рассказать о спортивном азарте, стремлении к победе, чувстве взаимной поддержки, описать радость от общения и чувстве юмора всех участников трудно. Искренность этих качеств надо было видеть на спортивной площадке.</a:t>
            </a:r>
          </a:p>
          <a:p>
            <a:endParaRPr lang="ru-RU" dirty="0"/>
          </a:p>
        </p:txBody>
      </p:sp>
      <p:pic>
        <p:nvPicPr>
          <p:cNvPr id="94210" name="Picture 2" descr="IMG_93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928670"/>
            <a:ext cx="2000264" cy="23625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4212" name="Picture 4" descr="IMG_93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14546" y="2571744"/>
            <a:ext cx="2476504" cy="1857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https://pickimage.ru/wp-content/uploads/images/detskie/tsarpeas/cargoroh3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2844" y="3786190"/>
            <a:ext cx="3024162" cy="27779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Собачка Дружок в гостях у ребят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71546"/>
            <a:ext cx="4038600" cy="5054617"/>
          </a:xfrm>
        </p:spPr>
        <p:txBody>
          <a:bodyPr/>
          <a:lstStyle/>
          <a:p>
            <a:pPr>
              <a:buNone/>
            </a:pPr>
            <a:r>
              <a:rPr lang="ru-RU" sz="1100" dirty="0" smtClean="0"/>
              <a:t>                   Сегодня  к малышам  в гости прибежала собачка «Дружок». Традиционно  занятие началось с приветствия, в котором четвероногий друг поздоровался  с детьми  и предложил  по­здороваться с песком, дошкольники перетирали песок между пальцами и  ладонями.</a:t>
            </a:r>
          </a:p>
          <a:p>
            <a:pPr>
              <a:buNone/>
            </a:pPr>
            <a:r>
              <a:rPr lang="ru-RU" sz="1100" dirty="0" smtClean="0"/>
              <a:t>                Дети уточнили и расширили представления  про собак, их  характерные признаки внешнего вида. Они нарисовали на песке забавных и  веселых щенят. Искали в песке зарытые косточки, чтобы покормить домашнее животное. Это было так необычно,  удивительно и  интересно.</a:t>
            </a:r>
          </a:p>
          <a:p>
            <a:pPr>
              <a:buNone/>
            </a:pPr>
            <a:r>
              <a:rPr lang="ru-RU" sz="1100" dirty="0" smtClean="0"/>
              <a:t>                 Закрепили сенсорное восприятие цветов. Конструировали  из счетных палочек заборчик (синий, красный, желтый).</a:t>
            </a:r>
          </a:p>
          <a:p>
            <a:pPr>
              <a:buNone/>
            </a:pPr>
            <a:r>
              <a:rPr lang="ru-RU" sz="1100" dirty="0" smtClean="0"/>
              <a:t>               На протяжении всего занятия звучала аудиозапись композитора В. Комарова, на стихи М </a:t>
            </a:r>
            <a:r>
              <a:rPr lang="ru-RU" sz="1100" dirty="0" err="1" smtClean="0"/>
              <a:t>Либина</a:t>
            </a:r>
            <a:r>
              <a:rPr lang="ru-RU" sz="1100" dirty="0" smtClean="0"/>
              <a:t>  «Человек собаке друг». </a:t>
            </a:r>
          </a:p>
          <a:p>
            <a:pPr>
              <a:buNone/>
            </a:pPr>
            <a:r>
              <a:rPr lang="ru-RU" sz="1100" dirty="0" smtClean="0"/>
              <a:t>                Каждый ребенок со своим  щенком смог  сам  попробовать создать свой собственный волшебный мир  с помощью кинетического песка. Но сначала ребята разогрели свои ладошки  пальчиковой гимнастикой. </a:t>
            </a:r>
          </a:p>
          <a:p>
            <a:pPr>
              <a:buNone/>
            </a:pPr>
            <a:r>
              <a:rPr lang="ru-RU" sz="1100" dirty="0" smtClean="0"/>
              <a:t>                 Это занятие носило познавательный и развивающий характер, посредством песка. Песок позитивно влияет на эмоциональное самочувствие  детей,  а  это прекрасное средство для «заботы о душе»</a:t>
            </a:r>
          </a:p>
          <a:p>
            <a:endParaRPr lang="ru-RU" dirty="0"/>
          </a:p>
        </p:txBody>
      </p:sp>
      <p:pic>
        <p:nvPicPr>
          <p:cNvPr id="95234" name="Picture 2" descr="IMG_20200226_09454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142984"/>
            <a:ext cx="1905000" cy="1390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5236" name="Picture 4" descr="IMG_20200226_1547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2143116"/>
            <a:ext cx="1905000" cy="1543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https://avatars.mds.yandex.net/get-pdb/1572685/0be77ec3-6233-4bfe-8b1c-a9d679ce8b9f/s120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3500438"/>
            <a:ext cx="3296682" cy="29807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На тонком льду!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142984"/>
            <a:ext cx="4038600" cy="4983179"/>
          </a:xfrm>
        </p:spPr>
        <p:txBody>
          <a:bodyPr/>
          <a:lstStyle/>
          <a:p>
            <a:pPr algn="r">
              <a:buNone/>
            </a:pPr>
            <a:r>
              <a:rPr lang="ru-RU" sz="1200" dirty="0" smtClean="0"/>
              <a:t>Лед зимой бывает крепким</a:t>
            </a:r>
          </a:p>
          <a:p>
            <a:pPr algn="r">
              <a:buNone/>
            </a:pPr>
            <a:r>
              <a:rPr lang="ru-RU" sz="1200" dirty="0" smtClean="0"/>
              <a:t>Не везде и не всегда.</a:t>
            </a:r>
          </a:p>
          <a:p>
            <a:pPr algn="r">
              <a:buNone/>
            </a:pPr>
            <a:r>
              <a:rPr lang="ru-RU" sz="1200" dirty="0" smtClean="0"/>
              <a:t>Не играй в хоккей на речке,</a:t>
            </a:r>
          </a:p>
          <a:p>
            <a:pPr algn="r">
              <a:buNone/>
            </a:pPr>
            <a:r>
              <a:rPr lang="ru-RU" sz="1200" dirty="0" smtClean="0"/>
              <a:t>А не то придет беда!</a:t>
            </a:r>
          </a:p>
          <a:p>
            <a:pPr>
              <a:buNone/>
            </a:pPr>
            <a:r>
              <a:rPr lang="ru-RU" sz="1200" dirty="0" smtClean="0"/>
              <a:t>                В 1 младшей группе прошло тематическое занятие "На тонком льду". Ребята познакомились с правилами безопасности на льду в зимний период. Воспитатель объяснила детям, что нельзя ходить по льду одному, без сопровождения взрослого, надо избегать мест, где тонкий лед. Это места под сугробами, около кустов, около стока вод и т.д. Также объяснила детям, что сейчас погода не постоянная и на лед выходить вообще нельзя! Дети побеседовали с педагогом о том, какие еще опасности бывают в зимне-весенний период, например, сосульки, и в связи с этим нельзя ходить под крышами домов. Малыши играли в игру "Подай руку помощи другу", посмотрели презентацию "Тонкий лед", а также посмотрели мультфильмы </a:t>
            </a:r>
            <a:r>
              <a:rPr lang="ru-RU" sz="1200" dirty="0" err="1" smtClean="0"/>
              <a:t>Смешарики</a:t>
            </a:r>
            <a:r>
              <a:rPr lang="ru-RU" sz="1200" dirty="0" smtClean="0"/>
              <a:t> из тематических серий на тему "Правила безопасности", такие серии как "На тонком льду" и "Осторожно сосульки". Итогом занятия стало рисование детей "Сосульки".</a:t>
            </a:r>
          </a:p>
          <a:p>
            <a:endParaRPr lang="ru-RU" dirty="0"/>
          </a:p>
        </p:txBody>
      </p:sp>
      <p:pic>
        <p:nvPicPr>
          <p:cNvPr id="96258" name="Picture 2" descr="photo_158280373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714356"/>
            <a:ext cx="1433515" cy="1902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6260" name="Picture 4" descr="photo_15828037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57422" y="1500174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https://pbs.twimg.com/media/DwOQ64zXcAAE_AO.jpg:larg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E1EEFF"/>
              </a:clrFrom>
              <a:clrTo>
                <a:srgbClr val="E1EE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8596" y="3929066"/>
            <a:ext cx="4366853" cy="22956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Зимние Олимпийские игры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1546"/>
            <a:ext cx="4038600" cy="5286412"/>
          </a:xfrm>
          <a:blipFill>
            <a:blip r:embed="rId2"/>
            <a:tile tx="0" ty="0" sx="100000" sy="100000" flip="none" algn="tl"/>
          </a:blipFill>
        </p:spPr>
        <p:txBody>
          <a:bodyPr/>
          <a:lstStyle/>
          <a:p>
            <a:pPr algn="just">
              <a:buNone/>
            </a:pPr>
            <a:r>
              <a:rPr lang="ru-RU" sz="1200" dirty="0" smtClean="0"/>
              <a:t>                28 января 2020 года на территории детского сада прошли «Зимние Олимпийские игры». И пусть в них участвовали дети, возраст которых не превышает семи лет – борьба за олимпийские награды была самая настоящая. К Олимпийским играм велась тщательная подготовка. Педагоги проводили беседы с детьми на темы: «Зимние виды спорта», «История и современность Олимпийских игр», инструктор по физической культуре усердно тренировала и подготавливала к предстоящим соревнованиям. Ребята не на шутку взялись за свою физическую подготовку:  упражнялись в беге на лыжах, метании снежков в цель, игре в хоккей.</a:t>
            </a:r>
          </a:p>
          <a:p>
            <a:pPr algn="just">
              <a:buNone/>
            </a:pPr>
            <a:r>
              <a:rPr lang="ru-RU" sz="1200" dirty="0" smtClean="0"/>
              <a:t>                Праздничное мероприятие было открыто торжественным парадом команд, каждая из которых имела свое название и девиз. Юные спортсмены преодолевали олимпийские эстафеты, состязались в биатлоне, санном спорте, хоккее.</a:t>
            </a:r>
          </a:p>
          <a:p>
            <a:pPr algn="just">
              <a:buNone/>
            </a:pPr>
            <a:r>
              <a:rPr lang="ru-RU" sz="1200" dirty="0" smtClean="0"/>
              <a:t>               В процессе овладения спортивными играми дети открыли для себя мир спорта: яркий, интересный, увлекательный. И участники, и болельщики, и педагоги получили мощный заряд энергии и хорошего настроения в этот день.</a:t>
            </a:r>
          </a:p>
          <a:p>
            <a:pPr algn="ctr">
              <a:buNone/>
            </a:pPr>
            <a:r>
              <a:rPr lang="ru-RU" sz="1200" dirty="0" smtClean="0"/>
              <a:t>Пусть еще до олимпийцев </a:t>
            </a:r>
          </a:p>
          <a:p>
            <a:pPr algn="ctr">
              <a:buNone/>
            </a:pPr>
            <a:r>
              <a:rPr lang="ru-RU" sz="1200" dirty="0" smtClean="0"/>
              <a:t>Нам дорога далека,</a:t>
            </a:r>
          </a:p>
          <a:p>
            <a:pPr algn="ctr">
              <a:buNone/>
            </a:pPr>
            <a:r>
              <a:rPr lang="ru-RU" sz="1200" dirty="0" smtClean="0"/>
              <a:t>Свои первые медали</a:t>
            </a:r>
          </a:p>
          <a:p>
            <a:pPr algn="ctr">
              <a:buNone/>
            </a:pPr>
            <a:r>
              <a:rPr lang="ru-RU" sz="1200" dirty="0" smtClean="0"/>
              <a:t>Получили неспроста!</a:t>
            </a:r>
          </a:p>
          <a:p>
            <a:endParaRPr lang="ru-RU" dirty="0"/>
          </a:p>
        </p:txBody>
      </p:sp>
      <p:pic>
        <p:nvPicPr>
          <p:cNvPr id="65538" name="Picture 2" descr="IMG_868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1142984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5540" name="Picture 4" descr="IMG_892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7422" y="2357430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8370" name="Picture 2" descr="https://ic.pics.livejournal.com/lebedeff_alex/49871994/22089/22089_600.pn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8F4F9"/>
              </a:clrFrom>
              <a:clrTo>
                <a:srgbClr val="F8F4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571736" y="1142984"/>
            <a:ext cx="1000132" cy="1000132"/>
          </a:xfrm>
          <a:prstGeom prst="rect">
            <a:avLst/>
          </a:prstGeom>
          <a:noFill/>
        </p:spPr>
      </p:pic>
      <p:pic>
        <p:nvPicPr>
          <p:cNvPr id="58372" name="Picture 4" descr="https://ds02.infourok.ru/uploads/ex/08ae/0007d0dd-6ce2668c/img14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67088" b="55319"/>
          <a:stretch>
            <a:fillRect/>
          </a:stretch>
        </p:blipFill>
        <p:spPr bwMode="auto">
          <a:xfrm>
            <a:off x="3643306" y="1071546"/>
            <a:ext cx="1071570" cy="1091053"/>
          </a:xfrm>
          <a:prstGeom prst="rect">
            <a:avLst/>
          </a:prstGeom>
          <a:noFill/>
        </p:spPr>
      </p:pic>
      <p:pic>
        <p:nvPicPr>
          <p:cNvPr id="58374" name="Picture 6" descr="https://ds02.infourok.ru/uploads/ex/08ae/0007d0dd-6ce2668c/img14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3125" r="66406"/>
          <a:stretch>
            <a:fillRect/>
          </a:stretch>
        </p:blipFill>
        <p:spPr bwMode="auto">
          <a:xfrm>
            <a:off x="214282" y="2143116"/>
            <a:ext cx="1979654" cy="2071701"/>
          </a:xfrm>
          <a:prstGeom prst="rect">
            <a:avLst/>
          </a:prstGeom>
          <a:noFill/>
        </p:spPr>
      </p:pic>
      <p:pic>
        <p:nvPicPr>
          <p:cNvPr id="58376" name="Picture 8" descr="https://ds02.infourok.ru/uploads/ex/08ae/0007d0dd-6ce2668c/img14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500" t="52084" r="32812"/>
          <a:stretch>
            <a:fillRect/>
          </a:stretch>
        </p:blipFill>
        <p:spPr bwMode="auto">
          <a:xfrm>
            <a:off x="3428992" y="3786190"/>
            <a:ext cx="1475371" cy="1785950"/>
          </a:xfrm>
          <a:prstGeom prst="rect">
            <a:avLst/>
          </a:prstGeom>
          <a:noFill/>
        </p:spPr>
      </p:pic>
      <p:pic>
        <p:nvPicPr>
          <p:cNvPr id="58378" name="Picture 10" descr="https://ds02.infourok.ru/uploads/ex/08ae/0007d0dd-6ce2668c/img14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875" t="53125"/>
          <a:stretch>
            <a:fillRect/>
          </a:stretch>
        </p:blipFill>
        <p:spPr bwMode="auto">
          <a:xfrm>
            <a:off x="2214546" y="3929066"/>
            <a:ext cx="1571636" cy="1964541"/>
          </a:xfrm>
          <a:prstGeom prst="rect">
            <a:avLst/>
          </a:prstGeom>
          <a:noFill/>
        </p:spPr>
      </p:pic>
      <p:pic>
        <p:nvPicPr>
          <p:cNvPr id="58380" name="Picture 12" descr="https://ds02.infourok.ru/uploads/ex/08ae/0007d0dd-6ce2668c/img14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9532" b="55208"/>
          <a:stretch>
            <a:fillRect/>
          </a:stretch>
        </p:blipFill>
        <p:spPr bwMode="auto">
          <a:xfrm>
            <a:off x="500034" y="4572008"/>
            <a:ext cx="1619790" cy="1785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Выставка "Портрет папы"</a:t>
            </a:r>
            <a:b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</a:br>
            <a:endParaRPr lang="ru-RU" b="1" dirty="0">
              <a:solidFill>
                <a:srgbClr val="002060"/>
              </a:solidFill>
              <a:latin typeface="Monotype Corsiva" pitchFamily="66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038600" cy="5126055"/>
          </a:xfrm>
        </p:spPr>
        <p:txBody>
          <a:bodyPr/>
          <a:lstStyle/>
          <a:p>
            <a:pPr algn="just">
              <a:buNone/>
            </a:pPr>
            <a:r>
              <a:rPr lang="ru-RU" sz="1600" dirty="0" smtClean="0"/>
              <a:t>              К 75-летию Победы в Великой Отечественной войне в 1 младшей группе прошла выставка "Портрет папы". Для начала ребята рисовали своих пап в форме, делали для них открытки. Малыши с воспитателем закрепили свои знания о праздниках "День защитника Отечества" и "День Победы". Родители тоже приняли активное участие в выставке. Папы воспитанников принесли свои фотографии и награды, полученные во время службы. После проведенной работы была оформлена сама выставка силами воспитателя и детей.</a:t>
            </a:r>
            <a:endParaRPr lang="ru-RU" sz="1600" dirty="0"/>
          </a:p>
        </p:txBody>
      </p:sp>
      <p:pic>
        <p:nvPicPr>
          <p:cNvPr id="97282" name="Picture 2" descr="photo_158280378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071546"/>
            <a:ext cx="1500198" cy="1991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46" name="Picture 2" descr="http://www.raskraska.ru/army/sa_vvs_soldier_h150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64" y="1214422"/>
            <a:ext cx="1714512" cy="2624253"/>
          </a:xfrm>
          <a:prstGeom prst="rect">
            <a:avLst/>
          </a:prstGeom>
          <a:noFill/>
        </p:spPr>
      </p:pic>
      <p:pic>
        <p:nvPicPr>
          <p:cNvPr id="6150" name="Picture 6" descr="https://thumbs.dreamstime.com/b/%D0%BC%D0%B0%D1%82%D1%80%D0%BE%D1%81-31269994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00562" y="3357562"/>
            <a:ext cx="2433626" cy="3000360"/>
          </a:xfrm>
          <a:prstGeom prst="rect">
            <a:avLst/>
          </a:prstGeom>
          <a:noFill/>
        </p:spPr>
      </p:pic>
      <p:pic>
        <p:nvPicPr>
          <p:cNvPr id="6152" name="Picture 8" descr="http://www.raskraska.ru/army/sa_tank_serg_color1s.gif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0034" y="4500570"/>
            <a:ext cx="2786082" cy="1964189"/>
          </a:xfrm>
          <a:prstGeom prst="rect">
            <a:avLst/>
          </a:prstGeom>
          <a:noFill/>
        </p:spPr>
      </p:pic>
      <p:pic>
        <p:nvPicPr>
          <p:cNvPr id="6154" name="Picture 10" descr="https://infodoski.ru/images/detailed/15/18642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9454" y="3714752"/>
            <a:ext cx="1373432" cy="2652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oommskou.edumsko.ru/uploads/3000/2804/section/189967/ed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2928926" y="1285860"/>
            <a:ext cx="1442502" cy="14953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Нравственно-патриотическое воспитание дошкольников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ru-RU" sz="900" dirty="0" smtClean="0"/>
              <a:t>                  Воспитатель 2 младшей группы провела с педагогами нашего учреждения консультацию, основанную на своем опыте работы по нравственно-патриотическому воспитанию дошкольников. Она рассказала, что в настоящее время перед обществом необычайно остро стоит проблема нравственного воспитания детей всех возрастов. Педагогическое сообщество пытается понять, каким образом привить современным детям нравственно-духовные ценности. Нравственное воспитание дошкольников заключается в том, что ребенок, способный правильно оценить и понять чувства и эмоции другого человека, для которого понятия дружба, справедливость, сострадание, доброта, любовь не является пустым звуком, имеет гораздо более высокий уровень эмоционального развития, не имеет проблем в общении с окружающими. Именно в дошкольном возрасте ребенок особенно восприимчив к усвоению нравственных норм и требований. В детском саду реализуют следующие воспитательные задачи нравственного направления:</a:t>
            </a:r>
          </a:p>
          <a:p>
            <a:pPr>
              <a:buNone/>
            </a:pPr>
            <a:r>
              <a:rPr lang="ru-RU" sz="900" dirty="0" smtClean="0"/>
              <a:t>                    - сформировать в детях способность сопереживать;</a:t>
            </a:r>
          </a:p>
          <a:p>
            <a:pPr>
              <a:buNone/>
            </a:pPr>
            <a:r>
              <a:rPr lang="ru-RU" sz="900" dirty="0" smtClean="0"/>
              <a:t>                    - зародить уважение к своей нации и к представителям других национальностей;</a:t>
            </a:r>
          </a:p>
          <a:p>
            <a:pPr>
              <a:buNone/>
            </a:pPr>
            <a:r>
              <a:rPr lang="ru-RU" sz="900" dirty="0" smtClean="0"/>
              <a:t>                    - воспитывать любовь к родному дому, семье, малой родине;</a:t>
            </a:r>
          </a:p>
          <a:p>
            <a:pPr>
              <a:buNone/>
            </a:pPr>
            <a:r>
              <a:rPr lang="ru-RU" sz="900" dirty="0" smtClean="0"/>
              <a:t>                    - помочь усвоить знания о культуре и истории родной страны;</a:t>
            </a:r>
          </a:p>
          <a:p>
            <a:pPr>
              <a:buNone/>
            </a:pPr>
            <a:r>
              <a:rPr lang="ru-RU" sz="900" dirty="0" smtClean="0"/>
              <a:t>                    - сформировать чувство сопричастности к народным и религиозным традициям.</a:t>
            </a:r>
          </a:p>
          <a:p>
            <a:pPr>
              <a:buNone/>
            </a:pPr>
            <a:r>
              <a:rPr lang="ru-RU" sz="900" dirty="0" smtClean="0"/>
              <a:t>                     На занятиях дети совместно с педагогом изучают сказки, стихотворения, рассказы, обязательно обсуждаются поступки героев, черты характера. Произведения для совместного чтения с дошкольниками всегда содержат элемент нравственного воспитания. Оптимальным для нравственного воспитания в детском саду является проведение сезонных праздников.</a:t>
            </a:r>
          </a:p>
          <a:p>
            <a:endParaRPr lang="ru-RU" dirty="0"/>
          </a:p>
        </p:txBody>
      </p:sp>
      <p:pic>
        <p:nvPicPr>
          <p:cNvPr id="98306" name="Picture 2" descr="photo_158168212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1857364"/>
            <a:ext cx="1905000" cy="1276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8308" name="Picture 4" descr="photo_158168213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928794" y="2714620"/>
            <a:ext cx="2472851" cy="128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http://439.xn----7sbbpbez6dfgd.xn--p1ai/wp-content/uploads/2013/04/22_4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4286256"/>
            <a:ext cx="2758998" cy="206691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428596" y="357166"/>
          <a:ext cx="5643602" cy="6032528"/>
        </p:xfrm>
        <a:graphic>
          <a:graphicData uri="http://schemas.openxmlformats.org/presentationml/2006/ole">
            <p:oleObj spid="_x0000_s1026" name="Документ" r:id="rId3" imgW="7530404" imgH="10709154" progId="Word.Document.12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86446" y="285728"/>
            <a:ext cx="3071802" cy="1143000"/>
          </a:xfrm>
        </p:spPr>
        <p:txBody>
          <a:bodyPr/>
          <a:lstStyle/>
          <a:p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Советует  специалист!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028" name="Picture 4" descr="http://127.murmansk.su/images/dlya-roditelej/konsultatsii-spetsialistov/muzykalnyj-rukovoditel/muzykalnyj-rukovoditel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1714488"/>
            <a:ext cx="1104900" cy="2857500"/>
          </a:xfrm>
          <a:prstGeom prst="rect">
            <a:avLst/>
          </a:prstGeom>
          <a:noFill/>
        </p:spPr>
      </p:pic>
      <p:pic>
        <p:nvPicPr>
          <p:cNvPr id="1030" name="Picture 6" descr="https://loemedia.nl/wp-content/uploads/2018/04/naamloos2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BF2F3"/>
              </a:clrFrom>
              <a:clrTo>
                <a:srgbClr val="FBF2F3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8" y="4500570"/>
            <a:ext cx="2928895" cy="195259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7500958" y="6072206"/>
            <a:ext cx="123463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000" dirty="0" smtClean="0"/>
              <a:t>Подготовил </a:t>
            </a:r>
          </a:p>
          <a:p>
            <a:r>
              <a:rPr lang="ru-RU" sz="1000" dirty="0" smtClean="0"/>
              <a:t>муз. руководитель </a:t>
            </a:r>
          </a:p>
          <a:p>
            <a:r>
              <a:rPr lang="ru-RU" sz="1000" dirty="0" err="1" smtClean="0"/>
              <a:t>Валова</a:t>
            </a:r>
            <a:r>
              <a:rPr lang="ru-RU" sz="1000" dirty="0" smtClean="0"/>
              <a:t> Т.А.</a:t>
            </a:r>
            <a:endParaRPr lang="ru-RU" sz="1000" dirty="0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Развивайка</a:t>
            </a:r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!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2" name="Содержимое 11"/>
          <p:cNvSpPr>
            <a:spLocks noGrp="1"/>
          </p:cNvSpPr>
          <p:nvPr>
            <p:ph sz="half" idx="1"/>
          </p:nvPr>
        </p:nvSpPr>
        <p:spPr>
          <a:xfrm>
            <a:off x="457200" y="1000108"/>
            <a:ext cx="4114800" cy="5126055"/>
          </a:xfrm>
        </p:spPr>
        <p:txBody>
          <a:bodyPr/>
          <a:lstStyle/>
          <a:p>
            <a:pPr>
              <a:buNone/>
            </a:pPr>
            <a:r>
              <a:rPr lang="ru-RU" sz="1100" b="1" i="1" dirty="0" smtClean="0"/>
              <a:t>                 Несколько </a:t>
            </a:r>
            <a:r>
              <a:rPr lang="ru-RU" sz="1100" b="1" i="1" dirty="0" smtClean="0"/>
              <a:t>советов, касающихся стиля поведения родителей во время детских  конфликтов:</a:t>
            </a:r>
            <a:endParaRPr lang="ru-RU" sz="1100" dirty="0" smtClean="0"/>
          </a:p>
          <a:p>
            <a:pPr lvl="0"/>
            <a:r>
              <a:rPr lang="ru-RU" sz="1100" dirty="0" smtClean="0"/>
              <a:t>«бури» чаще всего разражаются в моменты, когда некогда или нет сил контролировать детей; </a:t>
            </a:r>
          </a:p>
          <a:p>
            <a:pPr lvl="0"/>
            <a:r>
              <a:rPr lang="ru-RU" sz="1100" dirty="0" smtClean="0"/>
              <a:t>сдерживайте стремление ребенка провоцировать ссоры с другими;</a:t>
            </a:r>
          </a:p>
          <a:p>
            <a:pPr lvl="0"/>
            <a:r>
              <a:rPr lang="ru-RU" sz="1100" dirty="0" smtClean="0"/>
              <a:t>обращайте внимание на недружелюбные взгляды друг на друга или бормотание чего-либо с обидой себе под нос; </a:t>
            </a:r>
          </a:p>
          <a:p>
            <a:pPr lvl="0"/>
            <a:r>
              <a:rPr lang="ru-RU" sz="1100" dirty="0" smtClean="0"/>
              <a:t>не стремитесь прекратить ссору, обвинив другого ребенка в ее возникновении и защищая своего;     </a:t>
            </a:r>
          </a:p>
          <a:p>
            <a:pPr lvl="0"/>
            <a:r>
              <a:rPr lang="ru-RU" sz="1100" dirty="0" smtClean="0"/>
              <a:t>старайтесь  объективно разобраться в причинах  возникновения разногласий;</a:t>
            </a:r>
          </a:p>
          <a:p>
            <a:pPr lvl="0"/>
            <a:r>
              <a:rPr lang="ru-RU" sz="1100" dirty="0" smtClean="0"/>
              <a:t>после конфликта обговорите с ребенком причины его возникновения, определите неправильные действия вашего ребенка, которые привели к конфликту, попытайтесь найти иные возможные способы выхода из конфликтной ситуации;</a:t>
            </a:r>
          </a:p>
          <a:p>
            <a:pPr lvl="0"/>
            <a:r>
              <a:rPr lang="ru-RU" sz="1100" dirty="0" smtClean="0"/>
              <a:t>не обсуждайте при ребенке проблемы его поведения, он может утвердиться в мысли о том, что конфликты неизбежны, и будет продолжать провоцировать их;</a:t>
            </a:r>
          </a:p>
          <a:p>
            <a:pPr lvl="0"/>
            <a:r>
              <a:rPr lang="ru-RU" sz="1100" dirty="0" smtClean="0"/>
              <a:t>не всегда следует вмешиваться в ссоры детей; например, когда два мальчика в ходе игры начали ссориться, лучше понаблюдать за этим конфликтом, но не вмешиваться в него, т.к. дети сами смогут найти общий язык, и при этом они учатся общаться друг с другом; </a:t>
            </a:r>
          </a:p>
          <a:p>
            <a:pPr lvl="0"/>
            <a:r>
              <a:rPr lang="ru-RU" sz="1100" dirty="0" smtClean="0"/>
              <a:t>если же во время ссор один из них всегда побеждает, а другой выступает «жертвой» следует прервать такую игру, чтобы предотвратить формирование робости у побежденного.</a:t>
            </a:r>
          </a:p>
          <a:p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000108"/>
            <a:ext cx="4038600" cy="5126055"/>
          </a:xfrm>
        </p:spPr>
        <p:txBody>
          <a:bodyPr/>
          <a:lstStyle/>
          <a:p>
            <a:pPr>
              <a:buNone/>
            </a:pPr>
            <a:r>
              <a:rPr lang="ru-RU" sz="1100" i="1" dirty="0" smtClean="0"/>
              <a:t>                 Искренне </a:t>
            </a:r>
            <a:r>
              <a:rPr lang="ru-RU" sz="1100" i="1" dirty="0" smtClean="0"/>
              <a:t>хотим, </a:t>
            </a:r>
            <a:r>
              <a:rPr lang="ru-RU" sz="1100" i="1" dirty="0" smtClean="0"/>
              <a:t>чтобы </a:t>
            </a:r>
            <a:r>
              <a:rPr lang="ru-RU" sz="1100" i="1" dirty="0" smtClean="0"/>
              <a:t>вы, прочитав советы, </a:t>
            </a:r>
            <a:r>
              <a:rPr lang="ru-RU" sz="1100" i="1" dirty="0" smtClean="0"/>
              <a:t>не </a:t>
            </a:r>
            <a:r>
              <a:rPr lang="ru-RU" sz="1100" i="1" dirty="0" smtClean="0"/>
              <a:t>забыли </a:t>
            </a:r>
            <a:r>
              <a:rPr lang="ru-RU" sz="1100" i="1" dirty="0" smtClean="0"/>
              <a:t>и не </a:t>
            </a:r>
            <a:r>
              <a:rPr lang="ru-RU" sz="1100" i="1" dirty="0" smtClean="0"/>
              <a:t>отложили их на «потом». </a:t>
            </a:r>
            <a:endParaRPr lang="ru-RU" sz="1100" i="1" dirty="0" smtClean="0"/>
          </a:p>
          <a:p>
            <a:pPr>
              <a:buNone/>
            </a:pPr>
            <a:r>
              <a:rPr lang="ru-RU" sz="1100" i="1" dirty="0" smtClean="0"/>
              <a:t>                 «Потом» может </a:t>
            </a:r>
            <a:r>
              <a:rPr lang="ru-RU" sz="1100" i="1" dirty="0" smtClean="0"/>
              <a:t>быть поздно! </a:t>
            </a:r>
            <a:endParaRPr lang="ru-RU" sz="1100" i="1" dirty="0" smtClean="0"/>
          </a:p>
          <a:p>
            <a:pPr>
              <a:buNone/>
            </a:pPr>
            <a:r>
              <a:rPr lang="ru-RU" sz="1100" i="1" dirty="0" smtClean="0"/>
              <a:t>                 Ходить</a:t>
            </a:r>
            <a:r>
              <a:rPr lang="ru-RU" sz="1100" i="1" dirty="0" smtClean="0"/>
              <a:t>, говорить, читать и писать ребенок обязательно научится, </a:t>
            </a:r>
            <a:r>
              <a:rPr lang="ru-RU" sz="1100" i="1" dirty="0" smtClean="0"/>
              <a:t> а </a:t>
            </a:r>
            <a:r>
              <a:rPr lang="ru-RU" sz="1100" i="1" dirty="0" smtClean="0"/>
              <a:t>вот чувствовать, сопереживать, общаться и любить </a:t>
            </a:r>
            <a:r>
              <a:rPr lang="ru-RU" sz="1100" i="1" dirty="0" smtClean="0"/>
              <a:t>- тому </a:t>
            </a:r>
            <a:r>
              <a:rPr lang="ru-RU" sz="1100" i="1" dirty="0" smtClean="0"/>
              <a:t>обучиться сложнее. </a:t>
            </a:r>
            <a:endParaRPr lang="ru-RU" sz="1100" dirty="0" smtClean="0"/>
          </a:p>
          <a:p>
            <a:pPr>
              <a:buNone/>
            </a:pPr>
            <a:r>
              <a:rPr lang="ru-RU" sz="1100" i="1" dirty="0" smtClean="0"/>
              <a:t>                 Надеемся</a:t>
            </a:r>
            <a:r>
              <a:rPr lang="ru-RU" sz="1100" i="1" dirty="0" smtClean="0"/>
              <a:t>, что эти </a:t>
            </a:r>
            <a:r>
              <a:rPr lang="ru-RU" sz="1100" i="1" dirty="0" smtClean="0"/>
              <a:t>советы помогут </a:t>
            </a:r>
            <a:r>
              <a:rPr lang="ru-RU" sz="1100" i="1" dirty="0" smtClean="0"/>
              <a:t>вам </a:t>
            </a:r>
            <a:r>
              <a:rPr lang="ru-RU" sz="1100" i="1" dirty="0" smtClean="0"/>
              <a:t>сделать эмоциональный </a:t>
            </a:r>
            <a:r>
              <a:rPr lang="ru-RU" sz="1100" i="1" dirty="0" smtClean="0"/>
              <a:t>мир </a:t>
            </a:r>
            <a:r>
              <a:rPr lang="ru-RU" sz="1100" i="1" dirty="0" smtClean="0"/>
              <a:t>ребенка ярким </a:t>
            </a:r>
            <a:r>
              <a:rPr lang="ru-RU" sz="1100" i="1" dirty="0" smtClean="0"/>
              <a:t>и </a:t>
            </a:r>
            <a:r>
              <a:rPr lang="ru-RU" sz="1100" i="1" dirty="0" smtClean="0"/>
              <a:t>насыщенным, чтобы </a:t>
            </a:r>
            <a:r>
              <a:rPr lang="ru-RU" sz="1100" i="1" dirty="0" smtClean="0"/>
              <a:t>он гордо мог сказать</a:t>
            </a:r>
            <a:r>
              <a:rPr lang="ru-RU" sz="1100" i="1" dirty="0" smtClean="0"/>
              <a:t>:</a:t>
            </a:r>
          </a:p>
          <a:p>
            <a:pPr algn="ctr">
              <a:buNone/>
            </a:pPr>
            <a:r>
              <a:rPr lang="ru-RU" sz="1100" i="1" dirty="0" smtClean="0"/>
              <a:t>« </a:t>
            </a:r>
            <a:r>
              <a:rPr lang="ru-RU" sz="1100" i="1" dirty="0" smtClean="0"/>
              <a:t>Пусть всегда буду Я! </a:t>
            </a:r>
            <a:r>
              <a:rPr lang="ru-RU" sz="1100" i="1" dirty="0" smtClean="0"/>
              <a:t>»</a:t>
            </a:r>
          </a:p>
          <a:p>
            <a:pPr algn="r">
              <a:buNone/>
            </a:pPr>
            <a:r>
              <a:rPr lang="ru-RU" sz="1100" b="1" i="1" dirty="0" smtClean="0"/>
              <a:t>Разум - лучший целитель.</a:t>
            </a:r>
            <a:r>
              <a:rPr lang="ru-RU" sz="1100" i="1" dirty="0" smtClean="0"/>
              <a:t> </a:t>
            </a:r>
            <a:endParaRPr lang="ru-RU" sz="1100" i="1" dirty="0" smtClean="0"/>
          </a:p>
          <a:p>
            <a:pPr algn="r">
              <a:buNone/>
            </a:pPr>
            <a:r>
              <a:rPr lang="ru-RU" sz="1100" i="1" dirty="0" smtClean="0"/>
              <a:t>Гиппократ</a:t>
            </a:r>
            <a:r>
              <a:rPr lang="ru-RU" sz="1100" dirty="0" smtClean="0"/>
              <a:t> </a:t>
            </a:r>
            <a:endParaRPr lang="ru-RU" sz="1100" dirty="0" smtClean="0"/>
          </a:p>
          <a:p>
            <a:pPr algn="ctr">
              <a:buNone/>
            </a:pPr>
            <a:r>
              <a:rPr lang="ru-RU" sz="1100" b="1" dirty="0" smtClean="0"/>
              <a:t>Растим малыша здоровым</a:t>
            </a:r>
            <a:endParaRPr lang="ru-RU" sz="1100" dirty="0" smtClean="0"/>
          </a:p>
          <a:p>
            <a:pPr>
              <a:buNone/>
            </a:pPr>
            <a:r>
              <a:rPr lang="ru-RU" sz="1100" b="1" i="1" dirty="0" smtClean="0"/>
              <a:t>                   Что </a:t>
            </a:r>
            <a:r>
              <a:rPr lang="ru-RU" sz="1100" b="1" i="1" dirty="0" smtClean="0"/>
              <a:t>такое счастье?</a:t>
            </a:r>
            <a:endParaRPr lang="ru-RU" sz="1100" dirty="0" smtClean="0"/>
          </a:p>
          <a:p>
            <a:pPr>
              <a:buNone/>
            </a:pPr>
            <a:r>
              <a:rPr lang="ru-RU" sz="1100" b="1" i="1" dirty="0" smtClean="0"/>
              <a:t>                 Это </a:t>
            </a:r>
            <a:r>
              <a:rPr lang="ru-RU" sz="1100" b="1" i="1" dirty="0" smtClean="0"/>
              <a:t>очень просто!  Начинается оно с полуметра роста. </a:t>
            </a:r>
            <a:endParaRPr lang="ru-RU" sz="1100" b="1" i="1" dirty="0" smtClean="0"/>
          </a:p>
          <a:p>
            <a:pPr>
              <a:buNone/>
            </a:pPr>
            <a:r>
              <a:rPr lang="ru-RU" sz="1100" b="1" i="1" dirty="0" smtClean="0"/>
              <a:t>                 Это распашонки</a:t>
            </a:r>
            <a:r>
              <a:rPr lang="ru-RU" sz="1100" b="1" i="1" dirty="0" smtClean="0"/>
              <a:t>, пинетки </a:t>
            </a:r>
            <a:r>
              <a:rPr lang="ru-RU" sz="1100" b="1" i="1" dirty="0" smtClean="0"/>
              <a:t>и  слюнявчик, новенький </a:t>
            </a:r>
            <a:r>
              <a:rPr lang="ru-RU" sz="1100" b="1" i="1" dirty="0" smtClean="0"/>
              <a:t>описанный </a:t>
            </a:r>
            <a:r>
              <a:rPr lang="ru-RU" sz="1100" b="1" i="1" dirty="0" smtClean="0"/>
              <a:t>мамин </a:t>
            </a:r>
            <a:r>
              <a:rPr lang="ru-RU" sz="1100" b="1" i="1" dirty="0" smtClean="0"/>
              <a:t>сарафанчик.  </a:t>
            </a:r>
            <a:endParaRPr lang="ru-RU" sz="1100" b="1" i="1" dirty="0" smtClean="0"/>
          </a:p>
          <a:p>
            <a:pPr algn="ctr">
              <a:buNone/>
            </a:pPr>
            <a:r>
              <a:rPr lang="ru-RU" sz="1100" b="1" i="1" dirty="0" smtClean="0"/>
              <a:t>Счастье-это </a:t>
            </a:r>
            <a:r>
              <a:rPr lang="ru-RU" sz="1100" b="1" i="1" dirty="0" smtClean="0"/>
              <a:t>мягкие ,теплые ладошки, </a:t>
            </a:r>
            <a:endParaRPr lang="ru-RU" sz="1100" b="1" i="1" dirty="0" smtClean="0"/>
          </a:p>
          <a:p>
            <a:pPr algn="ctr">
              <a:buNone/>
            </a:pPr>
            <a:r>
              <a:rPr lang="ru-RU" sz="1100" b="1" i="1" dirty="0" smtClean="0"/>
              <a:t>за </a:t>
            </a:r>
            <a:r>
              <a:rPr lang="ru-RU" sz="1100" b="1" i="1" dirty="0" smtClean="0"/>
              <a:t>диваном фантики, </a:t>
            </a:r>
            <a:r>
              <a:rPr lang="ru-RU" sz="1100" b="1" i="1" dirty="0" smtClean="0"/>
              <a:t>на </a:t>
            </a:r>
            <a:r>
              <a:rPr lang="ru-RU" sz="1100" b="1" i="1" dirty="0" smtClean="0"/>
              <a:t>диване крошки.</a:t>
            </a:r>
            <a:endParaRPr lang="ru-RU" sz="1100" dirty="0" smtClean="0"/>
          </a:p>
          <a:p>
            <a:pPr algn="ctr">
              <a:buNone/>
            </a:pPr>
            <a:r>
              <a:rPr lang="ru-RU" sz="1100" b="1" i="1" dirty="0" smtClean="0"/>
              <a:t>Что такое </a:t>
            </a:r>
            <a:r>
              <a:rPr lang="ru-RU" sz="1100" b="1" i="1" dirty="0" smtClean="0"/>
              <a:t>счастье? </a:t>
            </a:r>
            <a:endParaRPr lang="ru-RU" sz="1100" dirty="0" smtClean="0"/>
          </a:p>
          <a:p>
            <a:pPr algn="ctr">
              <a:buNone/>
            </a:pPr>
            <a:r>
              <a:rPr lang="ru-RU" sz="1100" b="1" i="1" dirty="0" smtClean="0"/>
              <a:t>Проще не ответить!</a:t>
            </a:r>
            <a:endParaRPr lang="ru-RU" sz="1100" dirty="0" smtClean="0"/>
          </a:p>
          <a:p>
            <a:pPr algn="ctr">
              <a:buNone/>
            </a:pPr>
            <a:r>
              <a:rPr lang="ru-RU" sz="1100" b="1" i="1" dirty="0" smtClean="0"/>
              <a:t>Оно </a:t>
            </a:r>
            <a:r>
              <a:rPr lang="ru-RU" sz="1100" b="1" i="1" dirty="0" smtClean="0"/>
              <a:t>есть у каждого, </a:t>
            </a:r>
            <a:endParaRPr lang="ru-RU" sz="1100" b="1" i="1" dirty="0" smtClean="0"/>
          </a:p>
          <a:p>
            <a:pPr algn="ctr">
              <a:buNone/>
            </a:pPr>
            <a:r>
              <a:rPr lang="ru-RU" sz="1100" b="1" i="1" dirty="0" smtClean="0"/>
              <a:t>                         у </a:t>
            </a:r>
            <a:r>
              <a:rPr lang="ru-RU" sz="1100" b="1" i="1" dirty="0" smtClean="0"/>
              <a:t>кого есть дети!!!                                                          </a:t>
            </a:r>
            <a:endParaRPr lang="ru-RU" sz="1100" dirty="0" smtClean="0"/>
          </a:p>
          <a:p>
            <a:pPr algn="ctr">
              <a:buNone/>
            </a:pPr>
            <a:endParaRPr lang="ru-RU" sz="1100" dirty="0" smtClean="0"/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sz="half" idx="1"/>
          </p:nvPr>
        </p:nvSpPr>
        <p:spPr>
          <a:xfrm>
            <a:off x="457200" y="500042"/>
            <a:ext cx="4038600" cy="5929354"/>
          </a:xfrm>
        </p:spPr>
        <p:txBody>
          <a:bodyPr/>
          <a:lstStyle/>
          <a:p>
            <a:pPr algn="ctr">
              <a:buNone/>
            </a:pPr>
            <a:r>
              <a:rPr lang="ru-RU" sz="1100" b="1" i="1" dirty="0" smtClean="0"/>
              <a:t>Как сделать ребенка счастливым</a:t>
            </a:r>
            <a:endParaRPr lang="ru-RU" sz="1100" dirty="0" smtClean="0"/>
          </a:p>
          <a:p>
            <a:pPr>
              <a:buNone/>
            </a:pPr>
            <a:r>
              <a:rPr lang="ru-RU" sz="1100" u="sng" dirty="0" smtClean="0"/>
              <a:t>С </a:t>
            </a:r>
            <a:r>
              <a:rPr lang="ru-RU" sz="1100" u="sng" dirty="0" smtClean="0"/>
              <a:t>1 года –до 3 лет:</a:t>
            </a:r>
            <a:endParaRPr lang="ru-RU" sz="1100" dirty="0" smtClean="0"/>
          </a:p>
          <a:p>
            <a:pPr lvl="0"/>
            <a:r>
              <a:rPr lang="ru-RU" sz="1100" dirty="0" smtClean="0"/>
              <a:t>пускать мыльные пузыри</a:t>
            </a:r>
          </a:p>
          <a:p>
            <a:pPr lvl="0"/>
            <a:r>
              <a:rPr lang="ru-RU" sz="1100" dirty="0" smtClean="0"/>
              <a:t>прыгать, как лягушки, квакать </a:t>
            </a:r>
          </a:p>
          <a:p>
            <a:pPr lvl="0"/>
            <a:r>
              <a:rPr lang="ru-RU" sz="1100" dirty="0" smtClean="0"/>
              <a:t>строить из кубиков, из подушек</a:t>
            </a:r>
          </a:p>
          <a:p>
            <a:pPr lvl="0"/>
            <a:r>
              <a:rPr lang="ru-RU" sz="1100" dirty="0" smtClean="0"/>
              <a:t>играть в кошки-мышки, в мяч, на пианино</a:t>
            </a:r>
          </a:p>
          <a:p>
            <a:pPr lvl="0"/>
            <a:r>
              <a:rPr lang="ru-RU" sz="1100" dirty="0" smtClean="0"/>
              <a:t>рисовать красками и пальчиком</a:t>
            </a:r>
          </a:p>
          <a:p>
            <a:pPr lvl="0"/>
            <a:r>
              <a:rPr lang="ru-RU" sz="1100" dirty="0" smtClean="0"/>
              <a:t>вместе хохотать.</a:t>
            </a:r>
          </a:p>
          <a:p>
            <a:pPr>
              <a:buNone/>
            </a:pPr>
            <a:r>
              <a:rPr lang="ru-RU" sz="1100" u="sng" dirty="0" smtClean="0"/>
              <a:t>С </a:t>
            </a:r>
            <a:r>
              <a:rPr lang="ru-RU" sz="1100" u="sng" dirty="0" smtClean="0"/>
              <a:t>3 лет – до 5:</a:t>
            </a:r>
            <a:endParaRPr lang="ru-RU" sz="1100" dirty="0" smtClean="0"/>
          </a:p>
          <a:p>
            <a:pPr lvl="0"/>
            <a:r>
              <a:rPr lang="ru-RU" sz="1100" dirty="0" smtClean="0"/>
              <a:t>сочинить вместе сказку и нарисовать к ней картинки</a:t>
            </a:r>
          </a:p>
          <a:p>
            <a:pPr lvl="0"/>
            <a:r>
              <a:rPr lang="ru-RU" sz="1100" dirty="0" smtClean="0"/>
              <a:t>покидаться подушками всей семьей</a:t>
            </a:r>
          </a:p>
          <a:p>
            <a:pPr lvl="0"/>
            <a:r>
              <a:rPr lang="ru-RU" sz="1100" dirty="0" smtClean="0"/>
              <a:t>устроить домашний концерт</a:t>
            </a:r>
          </a:p>
          <a:p>
            <a:pPr lvl="0"/>
            <a:r>
              <a:rPr lang="ru-RU" sz="1100" dirty="0" smtClean="0"/>
              <a:t>пригласить друзей ребенка на чаепитие</a:t>
            </a:r>
          </a:p>
          <a:p>
            <a:pPr lvl="0"/>
            <a:r>
              <a:rPr lang="ru-RU" sz="1100" dirty="0" smtClean="0"/>
              <a:t>посекретничать о страхах, обидах, неприятностях</a:t>
            </a:r>
          </a:p>
          <a:p>
            <a:pPr lvl="0"/>
            <a:r>
              <a:rPr lang="ru-RU" sz="1100" dirty="0" err="1" smtClean="0"/>
              <a:t>порешать</a:t>
            </a:r>
            <a:r>
              <a:rPr lang="ru-RU" sz="1100" dirty="0" smtClean="0"/>
              <a:t> головоломки, почитать, попеть песни.</a:t>
            </a:r>
          </a:p>
          <a:p>
            <a:pPr>
              <a:buNone/>
            </a:pPr>
            <a:r>
              <a:rPr lang="ru-RU" sz="1100" u="sng" dirty="0" smtClean="0"/>
              <a:t>С </a:t>
            </a:r>
            <a:r>
              <a:rPr lang="ru-RU" sz="1100" u="sng" dirty="0" smtClean="0"/>
              <a:t>5лет – до 7:</a:t>
            </a:r>
            <a:endParaRPr lang="ru-RU" sz="1100" dirty="0" smtClean="0"/>
          </a:p>
          <a:p>
            <a:pPr lvl="0"/>
            <a:r>
              <a:rPr lang="ru-RU" sz="1100" dirty="0" smtClean="0"/>
              <a:t>дать поручение и оценить его выполнение (что удалось, что нет, почему)</a:t>
            </a:r>
          </a:p>
          <a:p>
            <a:pPr lvl="0"/>
            <a:r>
              <a:rPr lang="ru-RU" sz="1100" dirty="0" smtClean="0"/>
              <a:t>написать вместе письмо родным</a:t>
            </a:r>
          </a:p>
          <a:p>
            <a:pPr lvl="0"/>
            <a:r>
              <a:rPr lang="ru-RU" sz="1100" dirty="0" smtClean="0"/>
              <a:t>корчить рожицы, играть в буриме, мозаику</a:t>
            </a:r>
          </a:p>
          <a:p>
            <a:pPr lvl="0"/>
            <a:r>
              <a:rPr lang="ru-RU" sz="1100" dirty="0" smtClean="0"/>
              <a:t>вместе сходить за покупками, испечь пирог</a:t>
            </a:r>
          </a:p>
          <a:p>
            <a:pPr lvl="0"/>
            <a:r>
              <a:rPr lang="ru-RU" sz="1100" dirty="0" smtClean="0"/>
              <a:t>накрыть вместе на стол</a:t>
            </a:r>
          </a:p>
          <a:p>
            <a:pPr lvl="0"/>
            <a:r>
              <a:rPr lang="ru-RU" sz="1100" dirty="0" smtClean="0"/>
              <a:t>сходить в кино, цирк, музей</a:t>
            </a:r>
          </a:p>
          <a:p>
            <a:pPr lvl="0"/>
            <a:r>
              <a:rPr lang="ru-RU" sz="1100" dirty="0" smtClean="0"/>
              <a:t>рассказать детям о своем детстве, анекдоты.</a:t>
            </a:r>
          </a:p>
          <a:p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2"/>
          </p:nvPr>
        </p:nvSpPr>
        <p:spPr>
          <a:xfrm>
            <a:off x="4648200" y="500042"/>
            <a:ext cx="4038600" cy="5929354"/>
          </a:xfrm>
        </p:spPr>
        <p:txBody>
          <a:bodyPr/>
          <a:lstStyle/>
          <a:p>
            <a:pPr>
              <a:buNone/>
            </a:pPr>
            <a:r>
              <a:rPr lang="ru-RU" sz="1100" dirty="0" smtClean="0"/>
              <a:t>                  Каждый </a:t>
            </a:r>
            <a:r>
              <a:rPr lang="ru-RU" sz="1100" dirty="0" smtClean="0"/>
              <a:t>родитель хочет, чтобы его ребенок был здоровым. К счастью, сила разума помогает нам добиться этой цели. Если вы учите своих детей ценить природную способность организма поддерживать крепкое здоровье и сочетаете это с регулярным применением методов силы разума, это поможет вашему ребенку укрепиться в убеждениях, содействующих здоровью. Он начинает думать о себе как о здоровом человеке, что является первым шагом на пути к установке быть здоровым.</a:t>
            </a:r>
          </a:p>
          <a:p>
            <a:pPr>
              <a:buNone/>
            </a:pPr>
            <a:r>
              <a:rPr lang="ru-RU" sz="1100" dirty="0" smtClean="0"/>
              <a:t>                 Каждую </a:t>
            </a:r>
            <a:r>
              <a:rPr lang="ru-RU" sz="1100" dirty="0" smtClean="0"/>
              <a:t>не очень сильную рану или не слишком серьезную болезнь используйте как возможность укрепить веру ребенка в его крепкое здоровье: </a:t>
            </a:r>
            <a:r>
              <a:rPr lang="ru-RU" sz="1100" i="1" dirty="0" smtClean="0"/>
              <a:t>"Хорошо, что у тебя такой крепкий организм - ты так быстро вылечился"</a:t>
            </a:r>
            <a:r>
              <a:rPr lang="ru-RU" sz="1100" dirty="0" smtClean="0"/>
              <a:t>. И это всегда будет так. Организм знает природные способы самолечения. Было бы неразумно оставлять такое чудо </a:t>
            </a:r>
            <a:r>
              <a:rPr lang="ru-RU" sz="1100" dirty="0" err="1" smtClean="0"/>
              <a:t>самоисцеления</a:t>
            </a:r>
            <a:r>
              <a:rPr lang="ru-RU" sz="1100" dirty="0" smtClean="0"/>
              <a:t> без внимания. </a:t>
            </a:r>
          </a:p>
          <a:p>
            <a:pPr>
              <a:buNone/>
            </a:pPr>
            <a:r>
              <a:rPr lang="ru-RU" sz="1100" b="1" i="1" dirty="0" smtClean="0"/>
              <a:t>                  Всегда </a:t>
            </a:r>
            <a:r>
              <a:rPr lang="ru-RU" sz="1100" b="1" i="1" dirty="0" smtClean="0"/>
              <a:t>признавайте и хвалите способность ребенка быстро оправляться от болезни или травмы. </a:t>
            </a:r>
            <a:r>
              <a:rPr lang="ru-RU" sz="1100" dirty="0" smtClean="0"/>
              <a:t>Главное - делать это последовательно и постоянно. </a:t>
            </a:r>
          </a:p>
          <a:p>
            <a:pPr>
              <a:buNone/>
            </a:pPr>
            <a:r>
              <a:rPr lang="ru-RU" sz="1100" b="1" i="1" dirty="0" smtClean="0"/>
              <a:t>                 Через </a:t>
            </a:r>
            <a:r>
              <a:rPr lang="ru-RU" sz="1100" b="1" i="1" dirty="0" smtClean="0"/>
              <a:t>какое-то время для ребенка станет само собой разумеющимся предполагать, что он выздоровеет, и достаточно быстро.</a:t>
            </a:r>
            <a:r>
              <a:rPr lang="ru-RU" sz="1100" dirty="0" smtClean="0"/>
              <a:t> Ведь он столько раз уже видел, как это происходит, - почему же не на этот раз?</a:t>
            </a:r>
          </a:p>
          <a:p>
            <a:endParaRPr lang="ru-RU" dirty="0"/>
          </a:p>
        </p:txBody>
      </p:sp>
      <p:pic>
        <p:nvPicPr>
          <p:cNvPr id="98305" name="Picture 1" descr="1182550674_05_smil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248713">
            <a:off x="6074156" y="4486298"/>
            <a:ext cx="1657350" cy="2090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28596" y="5857892"/>
            <a:ext cx="2778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 smtClean="0"/>
              <a:t>Подготовил воспитатель </a:t>
            </a:r>
            <a:r>
              <a:rPr lang="ru-RU" sz="1200" dirty="0" err="1" smtClean="0"/>
              <a:t>Скакунова</a:t>
            </a:r>
            <a:r>
              <a:rPr lang="ru-RU" sz="1200" dirty="0" smtClean="0"/>
              <a:t> Е.А.</a:t>
            </a:r>
            <a:endParaRPr lang="ru-RU" sz="1200" dirty="0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ln w="19050">
                  <a:solidFill>
                    <a:prstClr val="white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Monotype Corsiva" pitchFamily="66" charset="0"/>
                <a:cs typeface="Arial" charset="0"/>
              </a:rPr>
              <a:t>Вкусно и полезно!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28596" y="1142984"/>
            <a:ext cx="3214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Творожная запеканка "Зебра"</a:t>
            </a:r>
            <a:endParaRPr lang="ru-RU" b="1" dirty="0"/>
          </a:p>
        </p:txBody>
      </p:sp>
      <p:pic>
        <p:nvPicPr>
          <p:cNvPr id="3074" name="Picture 2" descr="Творожная запеканка &amp;quot;Зебра&amp;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1643051"/>
            <a:ext cx="2476516" cy="185738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714744" y="1142984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ru-RU" b="1" dirty="0" smtClean="0"/>
              <a:t>Нам понадобится:</a:t>
            </a:r>
          </a:p>
          <a:p>
            <a:pPr fontAlgn="t"/>
            <a:r>
              <a:rPr lang="ru-RU" dirty="0" smtClean="0"/>
              <a:t>1 кг однородного творога</a:t>
            </a:r>
          </a:p>
          <a:p>
            <a:pPr fontAlgn="t"/>
            <a:r>
              <a:rPr lang="ru-RU" dirty="0" smtClean="0"/>
              <a:t>100 г сливочного масла</a:t>
            </a:r>
          </a:p>
          <a:p>
            <a:pPr fontAlgn="t"/>
            <a:r>
              <a:rPr lang="ru-RU" dirty="0" smtClean="0"/>
              <a:t>4 яйца</a:t>
            </a:r>
          </a:p>
          <a:p>
            <a:pPr fontAlgn="t"/>
            <a:r>
              <a:rPr lang="ru-RU" dirty="0" smtClean="0"/>
              <a:t>200 г сахара</a:t>
            </a:r>
          </a:p>
          <a:p>
            <a:pPr fontAlgn="t"/>
            <a:r>
              <a:rPr lang="ru-RU" dirty="0" smtClean="0"/>
              <a:t>15 г ванильного сахара</a:t>
            </a:r>
          </a:p>
          <a:p>
            <a:pPr fontAlgn="t"/>
            <a:r>
              <a:rPr lang="ru-RU" dirty="0" smtClean="0"/>
              <a:t>1 пакетик ванильного </a:t>
            </a:r>
            <a:r>
              <a:rPr lang="ru-RU" dirty="0" err="1" smtClean="0"/>
              <a:t>пуддинга</a:t>
            </a:r>
            <a:endParaRPr lang="ru-RU" dirty="0" smtClean="0"/>
          </a:p>
          <a:p>
            <a:pPr fontAlgn="t"/>
            <a:r>
              <a:rPr lang="ru-RU" dirty="0" smtClean="0"/>
              <a:t>3 ст. л. какао</a:t>
            </a:r>
          </a:p>
          <a:p>
            <a:pPr fontAlgn="t"/>
            <a:r>
              <a:rPr lang="ru-RU" dirty="0" smtClean="0"/>
              <a:t>3 ст. л. молока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00034" y="3857628"/>
            <a:ext cx="807249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smtClean="0"/>
              <a:t>      Творожная запеканка "Зебра"</a:t>
            </a:r>
            <a:r>
              <a:rPr lang="ru-RU" sz="1400" dirty="0" smtClean="0"/>
              <a:t> - восхитительная и чрезвычайно аппетитная альтернатива классическому </a:t>
            </a:r>
            <a:r>
              <a:rPr lang="ru-RU" sz="1400" dirty="0" err="1" smtClean="0"/>
              <a:t>чизкейку</a:t>
            </a:r>
            <a:r>
              <a:rPr lang="ru-RU" sz="1400" dirty="0" smtClean="0"/>
              <a:t>. Если вы любите </a:t>
            </a:r>
            <a:r>
              <a:rPr lang="ru-RU" sz="1400" dirty="0" err="1" smtClean="0"/>
              <a:t>чизкейки</a:t>
            </a:r>
            <a:r>
              <a:rPr lang="ru-RU" sz="1400" dirty="0" smtClean="0"/>
              <a:t>, то обязательно попробуйте и такую версию творожной выпечки – она немного отличается послевкусием от привычного </a:t>
            </a:r>
            <a:r>
              <a:rPr lang="ru-RU" sz="1400" dirty="0" err="1" smtClean="0"/>
              <a:t>чизкейка</a:t>
            </a:r>
            <a:r>
              <a:rPr lang="ru-RU" sz="1400" dirty="0" smtClean="0"/>
              <a:t>.</a:t>
            </a:r>
          </a:p>
          <a:p>
            <a:r>
              <a:rPr lang="ru-RU" sz="1400" dirty="0" smtClean="0"/>
              <a:t>      Сочетание творога с какао, ванилью и ванильным пудингом не только приятно на вкус, но, благодаря им, запеканка приобретает уникальный аромат. Чередующиеся слои, светлые и тёмные, придают запеканке праздничный вид. А если после охлаждения посыпать её сахарной пудрой или украсить расплавленным шоколадом и выложить на верхний слой засахарённую цедру или грецкие орехи, то такая запеканка украсит собой любой праздничный стол.</a:t>
            </a:r>
          </a:p>
          <a:p>
            <a:r>
              <a:rPr lang="ru-RU" sz="1400" dirty="0" smtClean="0"/>
              <a:t>       Если вы хотите разнообразить вкус, то добавьте в светлый слой апельсиновую цедру. Рецепт приготовления совсем не сложный. Приступайте к работе!</a:t>
            </a:r>
            <a:endParaRPr lang="ru-RU" sz="1400" dirty="0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42910" y="785794"/>
            <a:ext cx="31702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/>
              <a:t>Пошаговое описание рецепта</a:t>
            </a:r>
            <a:endParaRPr lang="ru-RU" b="1" dirty="0"/>
          </a:p>
        </p:txBody>
      </p:sp>
      <p:pic>
        <p:nvPicPr>
          <p:cNvPr id="100354" name="Picture 2" descr="Творожная запеканка &amp;quot;Зебра&amp;quot; - шаг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214423"/>
            <a:ext cx="2678924" cy="178595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357554" y="128586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1. Яйца взбить до пышной массы с сахаром и ванильным сахаром.</a:t>
            </a:r>
            <a:endParaRPr lang="ru-RU" dirty="0"/>
          </a:p>
        </p:txBody>
      </p:sp>
      <p:pic>
        <p:nvPicPr>
          <p:cNvPr id="100356" name="Picture 4" descr="Творожная запеканка &amp;quot;Зебра&amp;quot; - шаг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3071810"/>
            <a:ext cx="2786082" cy="1857389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428992" y="321468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2. Добавить творог, мягкое сливочное масло и сухой </a:t>
            </a:r>
            <a:r>
              <a:rPr lang="ru-RU" dirty="0" err="1" smtClean="0"/>
              <a:t>пуддинг</a:t>
            </a:r>
            <a:r>
              <a:rPr lang="ru-RU" dirty="0" smtClean="0"/>
              <a:t>. Перемешать.</a:t>
            </a:r>
            <a:endParaRPr lang="ru-RU" dirty="0"/>
          </a:p>
        </p:txBody>
      </p:sp>
      <p:pic>
        <p:nvPicPr>
          <p:cNvPr id="100358" name="Picture 6" descr="Творожная запеканка &amp;quot;Зебра&amp;quot; - шаг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596" y="5000636"/>
            <a:ext cx="2786082" cy="1643083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3500430" y="5072074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3. Разделить </a:t>
            </a:r>
            <a:r>
              <a:rPr lang="ru-RU" dirty="0" err="1" smtClean="0"/>
              <a:t>полученую</a:t>
            </a:r>
            <a:r>
              <a:rPr lang="ru-RU" dirty="0" smtClean="0"/>
              <a:t> массу на 2 части в пропорции 2:3. Добавить к меньшей массе какао и молоко и перемешать.</a:t>
            </a:r>
            <a:endParaRPr lang="ru-RU" dirty="0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 descr="Творожная запеканка &amp;quot;Зебра&amp;quot; - шаг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714357"/>
            <a:ext cx="2893238" cy="192882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500430" y="78579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4. Форму для выпечки (10x28 см) застелить пергаментом для выпечки. Слоями выкладывать в форму шоколадный и ванильный слои по очереди.</a:t>
            </a:r>
            <a:endParaRPr lang="ru-RU" dirty="0"/>
          </a:p>
        </p:txBody>
      </p:sp>
      <p:pic>
        <p:nvPicPr>
          <p:cNvPr id="101380" name="Picture 4" descr="Творожная запеканка &amp;quot;Зебра&amp;quot; - шаг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714621"/>
            <a:ext cx="2893238" cy="192882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571868" y="278605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5. Форму с кексом поставить в большую форму, с налитой на 1/3 высоты кексовой формы водой. Выпекать при температуре 200 градусов 10 минут, затем снизить температуру до 170 градусов и печь еще 50 минут.</a:t>
            </a:r>
            <a:endParaRPr lang="ru-RU" dirty="0"/>
          </a:p>
        </p:txBody>
      </p:sp>
      <p:pic>
        <p:nvPicPr>
          <p:cNvPr id="101382" name="Picture 6" descr="Творожная запеканка &amp;quot;Зебра&amp;quot; - шаг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7158" y="4643446"/>
            <a:ext cx="2893238" cy="192882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3643306" y="478632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6. Перед выниманием с формы сырник полностью остудить. Подавать со сметаной! Приятного аппетита!</a:t>
            </a:r>
            <a:endParaRPr lang="ru-RU" dirty="0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1"/>
          <p:cNvGrpSpPr>
            <a:grpSpLocks/>
          </p:cNvGrpSpPr>
          <p:nvPr/>
        </p:nvGrpSpPr>
        <p:grpSpPr bwMode="auto">
          <a:xfrm>
            <a:off x="1109128" y="1905555"/>
            <a:ext cx="6952150" cy="4071683"/>
            <a:chOff x="607288" y="-815361"/>
            <a:chExt cx="7925152" cy="3716384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607288" y="-815361"/>
              <a:ext cx="7925152" cy="18962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 smtClean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источник </a:t>
              </a:r>
              <a:r>
                <a:rPr lang="ru-RU" sz="2000" dirty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шаблона: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ru-RU" sz="9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Фокина Лидия Петровна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учитель начальных классов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МКОУ «СОШ ст. Евсино»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 err="1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Искитимского</a:t>
              </a: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 района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ru-RU" sz="2000" dirty="0">
                  <a:solidFill>
                    <a:schemeClr val="accent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  <a:cs typeface="Arial" charset="0"/>
                </a:rPr>
                <a:t>Новосибирской области</a:t>
              </a:r>
              <a:endParaRPr lang="ru-RU" sz="2000" dirty="0">
                <a:solidFill>
                  <a:schemeClr val="accent1"/>
                </a:solidFill>
                <a:latin typeface="Arial" charset="0"/>
                <a:cs typeface="Arial" charset="0"/>
              </a:endParaRPr>
            </a:p>
          </p:txBody>
        </p:sp>
        <p:sp>
          <p:nvSpPr>
            <p:cNvPr id="6" name="Прямоугольник 3"/>
            <p:cNvSpPr>
              <a:spLocks noChangeArrowheads="1"/>
            </p:cNvSpPr>
            <p:nvPr/>
          </p:nvSpPr>
          <p:spPr bwMode="auto">
            <a:xfrm>
              <a:off x="1484185" y="2535827"/>
              <a:ext cx="6491880" cy="365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sz="2000" b="1" dirty="0" smtClean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Сайт</a:t>
              </a:r>
              <a:r>
                <a:rPr lang="en-US" sz="2000" b="1" dirty="0" smtClean="0">
                  <a:solidFill>
                    <a:schemeClr val="accent1"/>
                  </a:solidFill>
                  <a:latin typeface="Monotype Corsiva" pitchFamily="66" charset="0"/>
                  <a:hlinkClick r:id="rId2"/>
                </a:rPr>
                <a:t> http://linda6035.ucoz.ru/</a:t>
              </a:r>
              <a:r>
                <a:rPr lang="ru-RU" sz="2000" dirty="0" smtClean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en-US" sz="2000" dirty="0" smtClean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 </a:t>
              </a:r>
              <a:r>
                <a:rPr lang="ru-RU" sz="2000" dirty="0" smtClean="0">
                  <a:solidFill>
                    <a:schemeClr val="accent1"/>
                  </a:solidFill>
                  <a:latin typeface="Monotype Corsiva" pitchFamily="66" charset="0"/>
                  <a:cs typeface="Arial" charset="0"/>
                </a:rPr>
                <a:t> </a:t>
              </a:r>
              <a:endParaRPr lang="ru-RU" sz="2000" dirty="0">
                <a:solidFill>
                  <a:schemeClr val="accent1"/>
                </a:solidFill>
                <a:latin typeface="Monotype Corsiva" pitchFamily="66" charset="0"/>
                <a:cs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latin typeface="Monotype Corsiva" pitchFamily="66" charset="0"/>
              </a:rPr>
              <a:t>Новогодние праздники в детском саду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071546"/>
            <a:ext cx="4038600" cy="5054617"/>
          </a:xfrm>
        </p:spPr>
        <p:txBody>
          <a:bodyPr/>
          <a:lstStyle/>
          <a:p>
            <a:pPr algn="just">
              <a:buNone/>
            </a:pPr>
            <a:r>
              <a:rPr lang="ru-RU" sz="1200" b="1" dirty="0" smtClean="0"/>
              <a:t>               Новый год – </a:t>
            </a:r>
            <a:r>
              <a:rPr lang="ru-RU" sz="1200" dirty="0" smtClean="0"/>
              <a:t>это время волшебства, доброй сказки и ожидания чуда. Один из самых любимых всеми, долгожданных, радостных и душевных праздников.</a:t>
            </a:r>
          </a:p>
          <a:p>
            <a:pPr algn="just">
              <a:buNone/>
            </a:pPr>
            <a:r>
              <a:rPr lang="ru-RU" sz="1200" b="1" dirty="0" smtClean="0"/>
              <a:t>               Для ребёнка новогодний утренник в детском саду </a:t>
            </a:r>
            <a:r>
              <a:rPr lang="ru-RU" sz="1200" dirty="0" smtClean="0"/>
              <a:t>– важнейшая часть встречи </a:t>
            </a:r>
            <a:r>
              <a:rPr lang="ru-RU" sz="1200" b="1" dirty="0" smtClean="0"/>
              <a:t>Нового</a:t>
            </a:r>
            <a:r>
              <a:rPr lang="ru-RU" sz="1200" dirty="0" smtClean="0"/>
              <a:t> года. Это долгожданное и очень ответственное мероприятие, в подготовку к которому включены все.</a:t>
            </a:r>
          </a:p>
          <a:p>
            <a:pPr algn="just">
              <a:buNone/>
            </a:pPr>
            <a:r>
              <a:rPr lang="ru-RU" sz="1200" dirty="0" smtClean="0"/>
              <a:t>                26 декабря прошли праздники в ясельной,  2 младшей и подготовительной группах. Шутки, улыбки, веселые песни и хороводы, аттракционы порадовали малышей.</a:t>
            </a:r>
          </a:p>
          <a:p>
            <a:pPr algn="just">
              <a:buNone/>
            </a:pPr>
            <a:r>
              <a:rPr lang="ru-RU" sz="1200" dirty="0" smtClean="0"/>
              <a:t>                Сюрпризы обеспечили всем многообразие ярких впечатлений на долгое время. Сказочные персонажи порадовали всех играми и веселыми шутками.</a:t>
            </a:r>
          </a:p>
          <a:p>
            <a:pPr algn="just">
              <a:buNone/>
            </a:pPr>
            <a:r>
              <a:rPr lang="ru-RU" sz="1200" dirty="0" smtClean="0"/>
              <a:t>                 И конечно, какой праздник без угощения? Дедушка Мороз и его внучка Снегурочка подарили детям замечательные подарки. За что им огромное спасибо!</a:t>
            </a:r>
          </a:p>
          <a:p>
            <a:pPr algn="just">
              <a:buNone/>
            </a:pPr>
            <a:r>
              <a:rPr lang="ru-RU" sz="1200" dirty="0" smtClean="0"/>
              <a:t>                  Праздник доставил радость и удовольствие, как его непосредственным участникам, так и всем, кто пришел посмотреть на выступление детей.</a:t>
            </a:r>
            <a:endParaRPr lang="ru-RU" sz="1200" dirty="0"/>
          </a:p>
        </p:txBody>
      </p:sp>
      <p:pic>
        <p:nvPicPr>
          <p:cNvPr id="25602" name="Picture 2" descr="IMG_84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1142984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5604" name="Picture 4" descr="IMG_843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0298" y="1714488"/>
            <a:ext cx="1905000" cy="1428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348" name="Picture 4" descr="https://ds04.infourok.ru/uploads/ex/0fe3/000b8192-a98d4bd0/img7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57158" y="3000372"/>
            <a:ext cx="4762533" cy="35719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16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F81BD"/>
      </a:hlink>
      <a:folHlink>
        <a:srgbClr val="4F81BD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1146</TotalTime>
  <Words>7173</Words>
  <Application>Microsoft Office PowerPoint</Application>
  <PresentationFormat>Экран (4:3)</PresentationFormat>
  <Paragraphs>581</Paragraphs>
  <Slides>88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88</vt:i4>
      </vt:variant>
    </vt:vector>
  </HeadingPairs>
  <TitlesOfParts>
    <vt:vector size="90" baseType="lpstr">
      <vt:lpstr>1_Тема Office</vt:lpstr>
      <vt:lpstr>Документ</vt:lpstr>
      <vt:lpstr>№ 2 второй квартал 2019-2020 уч.г. Муниципальное дошкольное образовательное учреждение центр развития ребенка – детский сад № 14 </vt:lpstr>
      <vt:lpstr>Содержание: </vt:lpstr>
      <vt:lpstr>Содержание: </vt:lpstr>
      <vt:lpstr>Содержание: </vt:lpstr>
      <vt:lpstr>Вам, родители!</vt:lpstr>
      <vt:lpstr>Наши праздники!</vt:lpstr>
      <vt:lpstr>Новый год пришел в детский сад  </vt:lpstr>
      <vt:lpstr>Зимние Олимпийские игры </vt:lpstr>
      <vt:lpstr>Новогодние праздники в детском саду </vt:lpstr>
      <vt:lpstr>Открытие года здоровья </vt:lpstr>
      <vt:lpstr>Весёлая Масленица в детском саду! </vt:lpstr>
      <vt:lpstr>Увлекательный мир!</vt:lpstr>
      <vt:lpstr>Изучаем правила безопасности на воде в осенне-зимний период. </vt:lpstr>
      <vt:lpstr>Международный день инвалида </vt:lpstr>
      <vt:lpstr>Выставка поделок "Смастерим елочную игрушку" </vt:lpstr>
      <vt:lpstr>Формирование правового сознания </vt:lpstr>
      <vt:lpstr>Я имею право на имя. </vt:lpstr>
      <vt:lpstr>Мастер-класс "Волшебная снежинка" </vt:lpstr>
      <vt:lpstr>Культура питания детей и психологический комфорт </vt:lpstr>
      <vt:lpstr>Еда – полезная и вредная! </vt:lpstr>
      <vt:lpstr>Круглый стол «Возрастные особенности развития детей среднего дошкольного возраста» </vt:lpstr>
      <vt:lpstr>Времена года: зима! </vt:lpstr>
      <vt:lpstr>Права ребенка! </vt:lpstr>
      <vt:lpstr>День освобождения Узловой </vt:lpstr>
      <vt:lpstr>Итоги выставки рисунков к празднованию Дня освобождения Узловой </vt:lpstr>
      <vt:lpstr>14 декабря – как важен этот День для нашей памяти! </vt:lpstr>
      <vt:lpstr>Выставка рисунков, посвященная 14 декабря — Дню Освобождения Узловой. </vt:lpstr>
      <vt:lpstr>День Конституции в детском саду </vt:lpstr>
      <vt:lpstr>В гостях у Снегурочки </vt:lpstr>
      <vt:lpstr>Спортивный праздник «Покорители вершин» </vt:lpstr>
      <vt:lpstr>Фотовыставка « Я в детском саду». </vt:lpstr>
      <vt:lpstr>История новогодней Елки </vt:lpstr>
      <vt:lpstr>Посиделки — праздник русской души </vt:lpstr>
      <vt:lpstr>Выставка детско-родительских поделок  </vt:lpstr>
      <vt:lpstr>Прощальные подарки для елочки! </vt:lpstr>
      <vt:lpstr>Международный день «СПАСИБО» </vt:lpstr>
      <vt:lpstr>Виды народной росписи </vt:lpstr>
      <vt:lpstr>Шоу мыльных пузырей </vt:lpstr>
      <vt:lpstr>Святки – калядки </vt:lpstr>
      <vt:lpstr>Жила-была посуда! </vt:lpstr>
      <vt:lpstr>Роль воспитателя в развитии самостоятельной музыкальной деятельности детей </vt:lpstr>
      <vt:lpstr>Открываем календарь, начинается январь </vt:lpstr>
      <vt:lpstr>Время объятий </vt:lpstr>
      <vt:lpstr>Самый умный -2020</vt:lpstr>
      <vt:lpstr>«Современные здоровьесберегающие технологии, используемые в детском саду в соответствии с ФГОС ДО» </vt:lpstr>
      <vt:lpstr>День рождения Аркадия Гайдара</vt:lpstr>
      <vt:lpstr>Акция памяти «Блокадный хлеб». </vt:lpstr>
      <vt:lpstr>Презентация учебного пособия </vt:lpstr>
      <vt:lpstr>Собеседование с педагогами "Расскажи детям о Великой Отечественной войне"  </vt:lpstr>
      <vt:lpstr>Международный День БЕЗ интернета. </vt:lpstr>
      <vt:lpstr>Конкурс-выставка "Уголок памяти" </vt:lpstr>
      <vt:lpstr>Знакомство с профессией врач </vt:lpstr>
      <vt:lpstr>Самый умный дошкольник </vt:lpstr>
      <vt:lpstr>День памяти А.С.Пушкина </vt:lpstr>
      <vt:lpstr>Мой семейный альбом</vt:lpstr>
      <vt:lpstr>Зимние прогулки</vt:lpstr>
      <vt:lpstr>День рождения В.В.Бианки. </vt:lpstr>
      <vt:lpstr>Спасибо бабушкам и дедушкам за Победу! </vt:lpstr>
      <vt:lpstr>Зимующие птицы  </vt:lpstr>
      <vt:lpstr>ИКТ в работе с детьми. </vt:lpstr>
      <vt:lpstr>Герб моей семьи </vt:lpstr>
      <vt:lpstr>От сердца к сердцу! </vt:lpstr>
      <vt:lpstr>День стоматолога </vt:lpstr>
      <vt:lpstr>День рождения Крылова </vt:lpstr>
      <vt:lpstr>Зимние забавы </vt:lpstr>
      <vt:lpstr>Литературный вечер по творчеству А.С.Пушкина. </vt:lpstr>
      <vt:lpstr>День рождения А. Барто </vt:lpstr>
      <vt:lpstr>Здоровьесберегающие технологии для здоровьесбережения педагогов. </vt:lpstr>
      <vt:lpstr>Всех нужнее и дороже, в этом мире - доброта </vt:lpstr>
      <vt:lpstr>Слайд 70</vt:lpstr>
      <vt:lpstr>Творчество В.Бианки </vt:lpstr>
      <vt:lpstr>Консультация для педагогов "Работа с семьей по нравственно-патриотическому воспитанию" </vt:lpstr>
      <vt:lpstr>Консультация "Фонотека "Мелодии войны". </vt:lpstr>
      <vt:lpstr>Звезда памяти </vt:lpstr>
      <vt:lpstr>День детей-героев. </vt:lpstr>
      <vt:lpstr>Экскурсия в средней группе "Улицы родного города" </vt:lpstr>
      <vt:lpstr>Спортивный праздник для сотрудников «Как царь Горох себе дружину собирал»  </vt:lpstr>
      <vt:lpstr>Собачка Дружок в гостях у ребят </vt:lpstr>
      <vt:lpstr>На тонком льду! </vt:lpstr>
      <vt:lpstr>Выставка "Портрет папы" </vt:lpstr>
      <vt:lpstr>Нравственно-патриотическое воспитание дошкольников </vt:lpstr>
      <vt:lpstr>Советует  специалист!</vt:lpstr>
      <vt:lpstr>Развивайка! </vt:lpstr>
      <vt:lpstr>Слайд 84</vt:lpstr>
      <vt:lpstr>Вкусно и полезно!</vt:lpstr>
      <vt:lpstr>Слайд 86</vt:lpstr>
      <vt:lpstr>Слайд 87</vt:lpstr>
      <vt:lpstr>Слайд 88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</dc:title>
  <dc:creator>Шаблон Фокиной Л. П.</dc:creator>
  <cp:lastModifiedBy>User</cp:lastModifiedBy>
  <cp:revision>228</cp:revision>
  <dcterms:created xsi:type="dcterms:W3CDTF">2014-07-06T18:18:01Z</dcterms:created>
  <dcterms:modified xsi:type="dcterms:W3CDTF">2020-04-17T07:58:02Z</dcterms:modified>
</cp:coreProperties>
</file>